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8"/>
  </p:notesMasterIdLst>
  <p:sldIdLst>
    <p:sldId id="275" r:id="rId5"/>
    <p:sldId id="403" r:id="rId6"/>
    <p:sldId id="392" r:id="rId7"/>
    <p:sldId id="383" r:id="rId8"/>
    <p:sldId id="360" r:id="rId9"/>
    <p:sldId id="369" r:id="rId10"/>
    <p:sldId id="421" r:id="rId11"/>
    <p:sldId id="411" r:id="rId12"/>
    <p:sldId id="418" r:id="rId13"/>
    <p:sldId id="420" r:id="rId14"/>
    <p:sldId id="407" r:id="rId15"/>
    <p:sldId id="409" r:id="rId16"/>
    <p:sldId id="348" r:id="rId17"/>
  </p:sldIdLst>
  <p:sldSz cx="11522075" cy="6480175"/>
  <p:notesSz cx="7559675" cy="1069181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046">
          <p15:clr>
            <a:srgbClr val="A4A3A4"/>
          </p15:clr>
        </p15:guide>
        <p15:guide id="4" pos="36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CE92B37-CACD-8F44-6F4E-25BCF010EF14}" name="Piret Hartman" initials="PH" userId="S::Piret.Hartman@agri.ee::302f684f-a46d-48b3-87fe-5cf70ee6a00b" providerId="AD"/>
  <p188:author id="{73BECA38-63E9-2879-1AD5-5C3898CA959C}" name="Hannes Luts" initials="HL" userId="S::Hannes.Luts@agri.ee::e65f397d-7b78-411f-9681-35c4ca6a55b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99"/>
    <a:srgbClr val="004586"/>
    <a:srgbClr val="83CAFF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85" autoAdjust="0"/>
    <p:restoredTop sz="95754" autoAdjust="0"/>
  </p:normalViewPr>
  <p:slideViewPr>
    <p:cSldViewPr>
      <p:cViewPr varScale="1">
        <p:scale>
          <a:sx n="75" d="100"/>
          <a:sy n="75" d="100"/>
        </p:scale>
        <p:origin x="624" y="48"/>
      </p:cViewPr>
      <p:guideLst>
        <p:guide orient="horz" pos="2160"/>
        <p:guide pos="2880"/>
        <p:guide orient="horz" pos="2046"/>
        <p:guide pos="3687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-133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1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2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48950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t-E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Tagada toimepiirkondade äärealade elanikele ligipääs igapäevaeluks vajalikele teenustele, haridusele ja töökohtadele.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t-E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Kasvatada ühistranspordi kasutajate osakaalu suurte keskuste mõjupiirkonnas ja nende vahel (reisijate arvu kasv).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t-E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Tõsta kuluefektiivsust (toetuse vähendamine reisija kohta, teenuste dubleerimise vältimine).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t-E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Vähendada veondussektori keskkonnamõju ja ühiskondlikke kulusid (CO2 </a:t>
            </a:r>
            <a:r>
              <a:rPr lang="et-EE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heitme</a:t>
            </a:r>
            <a:r>
              <a:rPr lang="et-E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 maanteede liikluskoormuse langus).</a:t>
            </a:r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3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638283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Muutus 2024 </a:t>
            </a:r>
            <a:r>
              <a:rPr lang="et-E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2030</a:t>
            </a:r>
            <a:endParaRPr lang="et-E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4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677428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5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366751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11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409578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 - est - 3 lõvi - val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61" y="359767"/>
            <a:ext cx="3057707" cy="10469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/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t-EE" dirty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392215"/>
            <a:ext cx="9433597" cy="18002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struktuuriüksus / ametinimetus</a:t>
            </a:r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hepealkir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2592015"/>
            <a:ext cx="10369550" cy="10810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t-EE" dirty="0"/>
              <a:t>Vahepealkiri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st - 3 lõvi - val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751086"/>
            <a:ext cx="9218133" cy="921049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5362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r>
              <a:rPr lang="et-EE" dirty="0"/>
              <a:t>telefon, </a:t>
            </a:r>
            <a:r>
              <a:rPr lang="et-EE" dirty="0" err="1"/>
              <a:t>skype</a:t>
            </a:r>
            <a:r>
              <a:rPr lang="et-EE" dirty="0"/>
              <a:t> vms</a:t>
            </a:r>
          </a:p>
          <a:p>
            <a:endParaRPr lang="et-EE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3" y="382306"/>
            <a:ext cx="3057707" cy="104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ng - 3 lõvi - val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751086"/>
            <a:ext cx="9218133" cy="921049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/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5362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/>
              <a:t>forename.surname@agri.ee</a:t>
            </a:r>
          </a:p>
          <a:p>
            <a:r>
              <a:rPr lang="et-EE" dirty="0" err="1"/>
              <a:t>Phone</a:t>
            </a:r>
            <a:r>
              <a:rPr lang="et-EE" dirty="0"/>
              <a:t>, </a:t>
            </a:r>
            <a:r>
              <a:rPr lang="et-EE" dirty="0" err="1"/>
              <a:t>Skype</a:t>
            </a:r>
            <a:r>
              <a:rPr lang="et-EE" dirty="0"/>
              <a:t>, </a:t>
            </a:r>
            <a:r>
              <a:rPr lang="et-EE" dirty="0" err="1"/>
              <a:t>Facebook</a:t>
            </a:r>
            <a:r>
              <a:rPr lang="et-EE" dirty="0"/>
              <a:t> </a:t>
            </a:r>
            <a:r>
              <a:rPr lang="et-EE" dirty="0" err="1"/>
              <a:t>etc</a:t>
            </a:r>
            <a:r>
              <a:rPr lang="et-EE" dirty="0"/>
              <a:t>.</a:t>
            </a:r>
          </a:p>
          <a:p>
            <a:endParaRPr lang="et-EE" dirty="0"/>
          </a:p>
        </p:txBody>
      </p:sp>
      <p:pic>
        <p:nvPicPr>
          <p:cNvPr id="7" name="Picture 6" descr="maaeluministeerium_3lovi_eng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320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st - 3 lõvi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751086"/>
            <a:ext cx="9218133" cy="921049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5362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r>
              <a:rPr lang="et-EE" dirty="0"/>
              <a:t>telefon, Skype, Facebook vms</a:t>
            </a:r>
          </a:p>
          <a:p>
            <a:endParaRPr lang="et-EE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3" y="382306"/>
            <a:ext cx="3057707" cy="104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ng - 3 lõvi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751086"/>
            <a:ext cx="9218133" cy="921049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5362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/>
              <a:t>forename.surname@agri.ee</a:t>
            </a:r>
          </a:p>
          <a:p>
            <a:r>
              <a:rPr lang="et-EE" dirty="0" err="1"/>
              <a:t>Phone</a:t>
            </a:r>
            <a:r>
              <a:rPr lang="et-EE" dirty="0"/>
              <a:t>, </a:t>
            </a:r>
            <a:r>
              <a:rPr lang="et-EE" dirty="0" err="1"/>
              <a:t>Skype</a:t>
            </a:r>
            <a:r>
              <a:rPr lang="et-EE" dirty="0"/>
              <a:t>, </a:t>
            </a:r>
            <a:r>
              <a:rPr lang="et-EE" dirty="0" err="1"/>
              <a:t>Facebook</a:t>
            </a:r>
            <a:r>
              <a:rPr lang="et-EE" dirty="0"/>
              <a:t> </a:t>
            </a:r>
            <a:r>
              <a:rPr lang="et-EE" dirty="0" err="1"/>
              <a:t>etc</a:t>
            </a:r>
            <a:r>
              <a:rPr lang="et-EE" dirty="0"/>
              <a:t>.</a:t>
            </a:r>
          </a:p>
          <a:p>
            <a:endParaRPr lang="et-EE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61" y="348083"/>
            <a:ext cx="3086828" cy="1046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st - vapp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53" y="503783"/>
            <a:ext cx="3168352" cy="783345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19039"/>
            <a:ext cx="9218133" cy="92104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34447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r>
              <a:rPr lang="et-EE" dirty="0"/>
              <a:t>telefon, Skype, Facebook vms</a:t>
            </a:r>
          </a:p>
        </p:txBody>
      </p:sp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 - eng - vapp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19039"/>
            <a:ext cx="9218133" cy="92104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34447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/>
              <a:t>forename.surname@agri.ee</a:t>
            </a:r>
          </a:p>
          <a:p>
            <a:r>
              <a:rPr lang="et-EE" dirty="0" err="1"/>
              <a:t>Phone</a:t>
            </a:r>
            <a:r>
              <a:rPr lang="et-EE" dirty="0"/>
              <a:t>, Skype, Facebook </a:t>
            </a:r>
            <a:r>
              <a:rPr lang="et-EE" dirty="0" err="1"/>
              <a:t>etc</a:t>
            </a:r>
            <a:endParaRPr lang="et-EE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74" y="511937"/>
            <a:ext cx="3384376" cy="779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69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 - eng - 3 lõvi - val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61" y="359767"/>
            <a:ext cx="3086828" cy="10465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 baseline="0"/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392215"/>
            <a:ext cx="9433597" cy="18002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 err="1"/>
              <a:t>Department</a:t>
            </a:r>
            <a:r>
              <a:rPr lang="et-EE" dirty="0"/>
              <a:t> / </a:t>
            </a:r>
            <a:r>
              <a:rPr lang="et-EE" dirty="0" err="1"/>
              <a:t>Occupation</a:t>
            </a:r>
            <a:endParaRPr lang="et-EE" dirty="0"/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telslaid - est - 3 lõvi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t-EE" dirty="0"/>
              <a:t>pealkiri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392215"/>
            <a:ext cx="9433597" cy="18002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struktuuriüksus / ametinimetus</a:t>
            </a:r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61" y="359767"/>
            <a:ext cx="3057707" cy="104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11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telslaid - eng - 3 lõvi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Title</a:t>
            </a:r>
            <a:r>
              <a:rPr lang="et-EE" dirty="0"/>
              <a:t> of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Presentation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40789" y="4392215"/>
            <a:ext cx="9433597" cy="18002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 err="1"/>
              <a:t>Department</a:t>
            </a:r>
            <a:r>
              <a:rPr lang="et-EE" dirty="0"/>
              <a:t> / </a:t>
            </a:r>
            <a:r>
              <a:rPr lang="et-EE" dirty="0" err="1"/>
              <a:t>Occupation</a:t>
            </a:r>
            <a:endParaRPr lang="et-EE" dirty="0"/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61" y="348083"/>
            <a:ext cx="3086828" cy="1046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telslaid - est - vapp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53" y="503783"/>
            <a:ext cx="3168352" cy="783345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t-EE" dirty="0"/>
              <a:t>pealkiri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392215"/>
            <a:ext cx="9433597" cy="1728192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struktuuriüksus / ametinimetus</a:t>
            </a:r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itelslaid - eng - vapp - sin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Presentation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392215"/>
            <a:ext cx="9433597" cy="1800200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 err="1"/>
              <a:t>Department</a:t>
            </a:r>
            <a:r>
              <a:rPr lang="et-EE" dirty="0"/>
              <a:t> / </a:t>
            </a:r>
            <a:r>
              <a:rPr lang="et-EE" dirty="0" err="1"/>
              <a:t>Occupation</a:t>
            </a:r>
            <a:endParaRPr lang="et-EE" dirty="0"/>
          </a:p>
          <a:p>
            <a:endParaRPr lang="et-EE" dirty="0"/>
          </a:p>
          <a:p>
            <a:r>
              <a:rPr lang="et-EE" dirty="0"/>
              <a:t>01.07.2023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74" y="511937"/>
            <a:ext cx="3384376" cy="779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565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4292" y="511553"/>
            <a:ext cx="10139947" cy="1023105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295" y="1675311"/>
            <a:ext cx="10139947" cy="42755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4292" y="511553"/>
            <a:ext cx="10139947" cy="1023105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295" y="1675311"/>
            <a:ext cx="10139947" cy="4275502"/>
          </a:xfrm>
          <a:prstGeom prst="rect">
            <a:avLst/>
          </a:prstGeo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8469" y="1511300"/>
            <a:ext cx="5036369" cy="4276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7238" y="1511300"/>
            <a:ext cx="5108375" cy="4276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44292" y="511553"/>
            <a:ext cx="10139947" cy="1023105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87" r:id="rId3"/>
    <p:sldLayoutId id="2147483661" r:id="rId4"/>
    <p:sldLayoutId id="2147483678" r:id="rId5"/>
    <p:sldLayoutId id="2147483688" r:id="rId6"/>
    <p:sldLayoutId id="2147483650" r:id="rId7"/>
    <p:sldLayoutId id="2147483662" r:id="rId8"/>
    <p:sldLayoutId id="2147483670" r:id="rId9"/>
    <p:sldLayoutId id="2147483683" r:id="rId10"/>
    <p:sldLayoutId id="2147483680" r:id="rId11"/>
    <p:sldLayoutId id="2147483660" r:id="rId12"/>
    <p:sldLayoutId id="2147483681" r:id="rId13"/>
    <p:sldLayoutId id="2147483682" r:id="rId14"/>
    <p:sldLayoutId id="2147483663" r:id="rId15"/>
    <p:sldLayoutId id="2147483686" r:id="rId16"/>
  </p:sldLayoutIdLst>
  <p:txStyles>
    <p:titleStyle>
      <a:lvl1pPr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1" fontAlgn="base" hangingPunct="1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Ühistranspordireformi hetkeseis</a:t>
            </a:r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25.09.2024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EDE3C-8F50-6983-7295-838C8CB5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Liinivõrgureformi koosloomeprotsess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9C385C-BB5D-151A-9C9A-694E04DDFC00}"/>
              </a:ext>
            </a:extLst>
          </p:cNvPr>
          <p:cNvGraphicFramePr>
            <a:graphicFrameLocks noGrp="1"/>
          </p:cNvGraphicFramePr>
          <p:nvPr/>
        </p:nvGraphicFramePr>
        <p:xfrm>
          <a:off x="538368" y="1116386"/>
          <a:ext cx="10445338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3320">
                  <a:extLst>
                    <a:ext uri="{9D8B030D-6E8A-4147-A177-3AD203B41FA5}">
                      <a16:colId xmlns:a16="http://schemas.microsoft.com/office/drawing/2014/main" val="3070322504"/>
                    </a:ext>
                  </a:extLst>
                </a:gridCol>
                <a:gridCol w="8252018">
                  <a:extLst>
                    <a:ext uri="{9D8B030D-6E8A-4147-A177-3AD203B41FA5}">
                      <a16:colId xmlns:a16="http://schemas.microsoft.com/office/drawing/2014/main" val="34392385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t-EE" dirty="0"/>
                        <a:t>Aeg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Tegevus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547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dirty="0"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09.2024-10.2024 </a:t>
                      </a:r>
                      <a:endParaRPr lang="et-EE" sz="2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Ettevalmistav faas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69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dirty="0"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11.2024 </a:t>
                      </a:r>
                      <a:endParaRPr lang="et-EE" sz="2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r>
                        <a:rPr lang="et-E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Liinivõrgureformi eesmärkide ja koosloome arengukiirendi projekti kaasamiskava  tutvustamine sidusgruppidele, konsultatsioonid ja tagasisideinfo kogumine ning ettepanekute esitamine järgnevas kaasamise protsessis osalemiseks </a:t>
                      </a:r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8443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dirty="0"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11.2024-12.2024 </a:t>
                      </a:r>
                      <a:endParaRPr lang="et-EE" sz="2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r>
                        <a:rPr lang="et-E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Lääne-Harju pilootliinivõrk</a:t>
                      </a:r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685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dirty="0"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01.2025-02.2025</a:t>
                      </a:r>
                      <a:endParaRPr lang="et-EE" sz="2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Saaremaa pilootliinivõrk</a:t>
                      </a:r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848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03.2025 </a:t>
                      </a:r>
                      <a:endParaRPr lang="et-EE" sz="28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Strateegia korrigeerimine vastavalt pilootide kogemusele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023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04.2025-05.2025 </a:t>
                      </a:r>
                      <a:endParaRPr lang="et-EE" sz="28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Ida-Harjumaa, Raplamaa ja Läänemaa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:a16="http://schemas.microsoft.com/office/drawing/2014/main" val="199926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dirty="0"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06.2025-07.2025 </a:t>
                      </a:r>
                      <a:endParaRPr lang="et-EE" sz="2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Ida- ja Lääne-Virumaa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:a16="http://schemas.microsoft.com/office/drawing/2014/main" val="1728052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dirty="0">
                          <a:solidFill>
                            <a:srgbClr val="000000"/>
                          </a:solidFill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10.2025-11.2025 </a:t>
                      </a:r>
                      <a:endParaRPr lang="et-EE" sz="2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Jõgevamaa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:a16="http://schemas.microsoft.com/office/drawing/2014/main" val="4162017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>
                          <a:solidFill>
                            <a:srgbClr val="000000"/>
                          </a:solidFill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12.2025-03.2026 </a:t>
                      </a:r>
                      <a:endParaRPr lang="et-EE" sz="280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Tartu-, Valga, Võru- ja Põlvamaa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:a16="http://schemas.microsoft.com/office/drawing/2014/main" val="623368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dirty="0">
                          <a:solidFill>
                            <a:srgbClr val="000000"/>
                          </a:solidFill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04.2026-05.2026 </a:t>
                      </a:r>
                      <a:endParaRPr lang="et-EE" sz="2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Hiiu- ja Järvamaa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:a16="http://schemas.microsoft.com/office/drawing/2014/main" val="289177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dirty="0">
                          <a:solidFill>
                            <a:srgbClr val="000000"/>
                          </a:solidFill>
                          <a:effectLst/>
                          <a:latin typeface="Roboto Condensed" panose="02000000000000000000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06.2026-09.2026 </a:t>
                      </a:r>
                      <a:endParaRPr lang="et-EE" sz="2800" dirty="0">
                        <a:effectLst/>
                        <a:latin typeface="Calibri" panose="020F0502020204030204" pitchFamily="34" charset="0"/>
                        <a:ea typeface="Yu Mincho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t-EE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Pärnu- ja Viljandimaa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:a16="http://schemas.microsoft.com/office/drawing/2014/main" val="4112240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408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AE56C-C06D-3626-D5B4-9D8D627E3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292" y="331442"/>
            <a:ext cx="10139947" cy="770020"/>
          </a:xfrm>
        </p:spPr>
        <p:txBody>
          <a:bodyPr/>
          <a:lstStyle/>
          <a:p>
            <a:r>
              <a:rPr lang="et-EE" dirty="0"/>
              <a:t>Ühistranspordireformi investeeringud 2025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71C81B6B-E120-6729-5B47-99A6107160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2575397"/>
              </p:ext>
            </p:extLst>
          </p:nvPr>
        </p:nvGraphicFramePr>
        <p:xfrm>
          <a:off x="440423" y="1163966"/>
          <a:ext cx="10494830" cy="4884433"/>
        </p:xfrm>
        <a:graphic>
          <a:graphicData uri="http://schemas.openxmlformats.org/drawingml/2006/table">
            <a:tbl>
              <a:tblPr firstRow="1" bandRow="1"/>
              <a:tblGrid>
                <a:gridCol w="6174350">
                  <a:extLst>
                    <a:ext uri="{9D8B030D-6E8A-4147-A177-3AD203B41FA5}">
                      <a16:colId xmlns:a16="http://schemas.microsoft.com/office/drawing/2014/main" val="134394756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55469851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1259144303"/>
                    </a:ext>
                  </a:extLst>
                </a:gridCol>
              </a:tblGrid>
              <a:tr h="2726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9pPr>
                    </a:lstStyle>
                    <a:p>
                      <a:r>
                        <a:rPr lang="et-EE" sz="1600" dirty="0"/>
                        <a:t>Tegevussuund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Roboto Condensed Light"/>
                        </a:defRPr>
                      </a:lvl9pPr>
                    </a:lstStyle>
                    <a:p>
                      <a:pPr algn="ctr"/>
                      <a:r>
                        <a:rPr lang="et-EE" sz="1600" dirty="0"/>
                        <a:t>Ühekordsed kulud, M €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600" b="1" kern="1200" dirty="0">
                          <a:solidFill>
                            <a:schemeClr val="lt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Kate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201168"/>
                  </a:ext>
                </a:extLst>
              </a:tr>
              <a:tr h="2856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r>
                        <a:rPr lang="et-EE" sz="16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LIIKUVUSANALÜÜS</a:t>
                      </a:r>
                    </a:p>
                    <a:p>
                      <a:r>
                        <a:rPr lang="et-EE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Lääne-Harju- ja  Saaremaa liinivõrguanalüüs (piloodid)</a:t>
                      </a:r>
                    </a:p>
                    <a:p>
                      <a:r>
                        <a:rPr lang="et-EE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Ida-Viru, Lääne-Viru, Rapla-, Harju- ja Läänemaa </a:t>
                      </a:r>
                      <a:r>
                        <a:rPr lang="et-EE" sz="1600" b="0" i="0" kern="1200" dirty="0">
                          <a:solidFill>
                            <a:schemeClr val="dk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liinivõrguanalüüs</a:t>
                      </a:r>
                      <a:endParaRPr lang="et-EE" sz="1600" b="0" i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algn="ctr"/>
                      <a:r>
                        <a:rPr lang="et-EE" sz="1600" dirty="0"/>
                        <a:t>0,06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1500" kern="12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RE24-baas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48257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r>
                        <a:rPr lang="et-EE" sz="1600" b="1" i="1" dirty="0"/>
                        <a:t>LIINIVÕRGUREFORM</a:t>
                      </a:r>
                    </a:p>
                    <a:p>
                      <a:r>
                        <a:rPr lang="et-EE" sz="1600" b="0" i="0" dirty="0"/>
                        <a:t>Lääne-Harju ja Saaremaa pilootliinivõrgu käivitamine</a:t>
                      </a:r>
                      <a:endParaRPr lang="et-EE" sz="1600" b="0" i="0" strike="sngStrike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algn="ctr"/>
                      <a:endParaRPr lang="et-EE" sz="1600" kern="1200" dirty="0">
                        <a:solidFill>
                          <a:schemeClr val="dk1"/>
                        </a:solidFill>
                        <a:latin typeface="Roboto Condensed Ligh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t-EE" sz="1600" kern="1200" dirty="0">
                          <a:solidFill>
                            <a:schemeClr val="dk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0,05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t-EE" sz="1500" dirty="0"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500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Koosloome arengukiirendi (EL vahendid)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986616"/>
                  </a:ext>
                </a:extLst>
              </a:tr>
              <a:tr h="3276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r>
                        <a:rPr lang="et-EE" sz="1600" b="1" i="1" dirty="0"/>
                        <a:t>ÜHTNE PILETISÜSTEEM</a:t>
                      </a:r>
                      <a:r>
                        <a:rPr lang="et-EE" sz="1600" b="0" i="1" dirty="0"/>
                        <a:t>  - </a:t>
                      </a:r>
                      <a:r>
                        <a:rPr lang="et-EE" sz="1600" b="0" i="1" dirty="0" err="1"/>
                        <a:t>MaaS</a:t>
                      </a:r>
                      <a:r>
                        <a:rPr lang="et-EE" sz="1600" b="0" i="1" dirty="0"/>
                        <a:t> x-tee piletite vahendusplatvorm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algn="ctr"/>
                      <a:r>
                        <a:rPr lang="et-EE" sz="1600" kern="1200" dirty="0">
                          <a:solidFill>
                            <a:schemeClr val="dk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1500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CO2: Digitööriistad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5278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r>
                        <a:rPr lang="et-EE" sz="1600" b="1" i="1" dirty="0">
                          <a:solidFill>
                            <a:schemeClr val="tx1"/>
                          </a:solidFill>
                        </a:rPr>
                        <a:t>TOETAVAD INVESTEERINGUD </a:t>
                      </a:r>
                    </a:p>
                    <a:p>
                      <a:r>
                        <a:rPr lang="et-EE" sz="1600" dirty="0">
                          <a:solidFill>
                            <a:schemeClr val="tx1"/>
                          </a:solidFill>
                        </a:rPr>
                        <a:t>Raudteede kapitaalremont ja ehitus</a:t>
                      </a:r>
                    </a:p>
                  </a:txBody>
                  <a:tcPr marL="36000" marR="36000" marT="0" marB="0">
                    <a:lnL w="12700" cmpd="sng">
                      <a:noFill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algn="ctr"/>
                      <a:endParaRPr lang="et-EE" sz="1600" kern="1200" dirty="0">
                        <a:solidFill>
                          <a:schemeClr val="dk1"/>
                        </a:solidFill>
                        <a:latin typeface="Roboto Condensed Ligh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t-EE" sz="1600" kern="1200" dirty="0">
                          <a:solidFill>
                            <a:schemeClr val="dk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35,65</a:t>
                      </a:r>
                    </a:p>
                  </a:txBody>
                  <a:tcPr marL="36000" marR="3600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15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CO2: Taktipõhine rongiliiklus: 20 M</a:t>
                      </a:r>
                    </a:p>
                    <a:p>
                      <a:pPr algn="l"/>
                      <a:r>
                        <a:rPr lang="et-EE" sz="15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CO2: Regionaalne säästev liikuvus: 15 M</a:t>
                      </a:r>
                    </a:p>
                    <a:p>
                      <a:pPr algn="l"/>
                      <a:r>
                        <a:rPr lang="et-EE" sz="15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RE24/25-liikuvusreform: 0,65 M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2606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600" dirty="0">
                          <a:solidFill>
                            <a:schemeClr val="tx1"/>
                          </a:solidFill>
                        </a:rPr>
                        <a:t>Ohutud bussipeatused põhimaanteedel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Ühistranspordisõlmed (rongi- ja bussipeatused)</a:t>
                      </a:r>
                    </a:p>
                  </a:txBody>
                  <a:tcPr marL="36000" marR="36000" marT="0" marB="0">
                    <a:lnL w="12700" cmpd="sng">
                      <a:noFill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600" kern="1200" dirty="0">
                          <a:solidFill>
                            <a:schemeClr val="dk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2,6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600" kern="1200" dirty="0">
                          <a:solidFill>
                            <a:schemeClr val="dk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12,15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500" kern="12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CO2: ÜT ligipääsetavus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101953"/>
                  </a:ext>
                </a:extLst>
              </a:tr>
              <a:tr h="2667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600" dirty="0" err="1">
                          <a:solidFill>
                            <a:schemeClr val="tx1"/>
                          </a:solidFill>
                        </a:rPr>
                        <a:t>Kergliikurite</a:t>
                      </a:r>
                      <a:r>
                        <a:rPr lang="et-EE" sz="1600" dirty="0">
                          <a:solidFill>
                            <a:schemeClr val="tx1"/>
                          </a:solidFill>
                        </a:rPr>
                        <a:t> laadimistaristu</a:t>
                      </a:r>
                    </a:p>
                  </a:txBody>
                  <a:tcPr marL="36000" marR="36000" marT="0" marB="0">
                    <a:lnL w="12700" cmpd="sng">
                      <a:noFill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600" kern="1200" dirty="0">
                          <a:solidFill>
                            <a:schemeClr val="dk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15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CO2: Alternatiivkütused</a:t>
                      </a:r>
                    </a:p>
                  </a:txBody>
                  <a:tcPr marL="36000" marR="3600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B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976877"/>
                  </a:ext>
                </a:extLst>
              </a:tr>
              <a:tr h="1476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r>
                        <a:rPr lang="et-EE" sz="1600" dirty="0">
                          <a:solidFill>
                            <a:schemeClr val="tx1"/>
                          </a:solidFill>
                        </a:rPr>
                        <a:t>Säästlike busside soetamine (maakonnaliinid, KOV teenused)</a:t>
                      </a:r>
                    </a:p>
                  </a:txBody>
                  <a:tcPr marL="36000" marR="36000" marT="0" marB="0">
                    <a:lnL w="12700" cmpd="sng">
                      <a:noFill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600" kern="1200" dirty="0">
                          <a:solidFill>
                            <a:schemeClr val="dk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36000" marR="3600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15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CO2:</a:t>
                      </a:r>
                      <a:r>
                        <a:rPr lang="et-EE" sz="1500" kern="12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 Regionaalne säästev liikuvus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5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CO2: Vähese heitega ÜT</a:t>
                      </a:r>
                    </a:p>
                  </a:txBody>
                  <a:tcPr marL="36000" marR="3600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159293"/>
                  </a:ext>
                </a:extLst>
              </a:tr>
              <a:tr h="304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lang="et-EE" sz="16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ADMINISTRATIIVSED MUUDATUSED </a:t>
                      </a:r>
                      <a:r>
                        <a:rPr lang="et-EE" sz="1600" kern="1200" dirty="0">
                          <a:solidFill>
                            <a:schemeClr val="tx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– </a:t>
                      </a:r>
                      <a:r>
                        <a:rPr lang="et-EE" sz="1600" kern="1200" dirty="0" err="1">
                          <a:solidFill>
                            <a:schemeClr val="tx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ÜTKde</a:t>
                      </a:r>
                      <a:r>
                        <a:rPr lang="et-EE" sz="1600" kern="1200" dirty="0">
                          <a:solidFill>
                            <a:schemeClr val="tx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 reform</a:t>
                      </a:r>
                    </a:p>
                  </a:txBody>
                  <a:tcPr marL="36000" marR="3600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algn="ctr"/>
                      <a:r>
                        <a:rPr lang="et-EE" sz="1600" kern="1200" dirty="0">
                          <a:solidFill>
                            <a:schemeClr val="dk1"/>
                          </a:solidFill>
                          <a:latin typeface="Roboto Condensed Light"/>
                          <a:ea typeface="+mn-ea"/>
                          <a:cs typeface="+mn-cs"/>
                        </a:rPr>
                        <a:t>0,45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t-EE" sz="1500" dirty="0">
                          <a:solidFill>
                            <a:schemeClr val="tx1"/>
                          </a:solidFill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RE24/25</a:t>
                      </a:r>
                      <a:r>
                        <a:rPr lang="et-EE" sz="1500" dirty="0"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Roboto Condensed Light" panose="02000000000000000000" pitchFamily="2" charset="0"/>
                        </a:rPr>
                        <a:t>-liikuvusreform</a:t>
                      </a:r>
                      <a:endParaRPr lang="et-EE" sz="1500" dirty="0">
                        <a:solidFill>
                          <a:schemeClr val="tx1"/>
                        </a:solidFill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Roboto Condensed Light" panose="02000000000000000000" pitchFamily="2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848503"/>
                  </a:ext>
                </a:extLst>
              </a:tr>
              <a:tr h="3614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algn="r"/>
                      <a:r>
                        <a:rPr lang="et-EE" b="1" dirty="0">
                          <a:solidFill>
                            <a:schemeClr val="bg1"/>
                          </a:solidFill>
                        </a:rPr>
                        <a:t>KOKKU: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Roboto Condensed Light"/>
                        </a:defRPr>
                      </a:lvl9pPr>
                    </a:lstStyle>
                    <a:p>
                      <a:pPr algn="ctr"/>
                      <a:r>
                        <a:rPr lang="et-EE" dirty="0">
                          <a:solidFill>
                            <a:schemeClr val="bg1"/>
                          </a:solidFill>
                        </a:rPr>
                        <a:t>78,46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EB5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624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045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C1F0F-9A85-644E-6394-AEFD6D5D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Muutused aastal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E68A-1DAC-B84D-DBEF-1373BA2E1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95" y="1534658"/>
            <a:ext cx="10139947" cy="4416155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t-EE" sz="2000" dirty="0"/>
              <a:t>Kiirem ja tihedam rongiliiklus Tallinna ja Tartu vahel (kiirrongi sõiduaeg 1:37 ja 14 rongipaari/p.)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t-EE" sz="2000" dirty="0"/>
              <a:t>Kiirem ja tihedam rongiliiklus Tallinna ja Narva vahel (kiirrongi sõiduaeg 2:07 ja 7 rongipaari/p.)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t-EE" sz="2000" dirty="0"/>
              <a:t>Käivitub Saaremaa pilootliinivõrk kiirete põhiliinide ja nõudepõhise võrguga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t-EE" sz="2000" dirty="0"/>
              <a:t>Käivitub Lääne-Harju pilootliinivõrk, mis tihendab oluliselt ühendusi, laiendab liinivõrku, seob omavahel bussi- ja rongiliikluse ning vähendab dubleerimist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t-EE" sz="2000" dirty="0"/>
              <a:t>Käivitub kooli- ja sotsiaaltranspordi elektrisõidukite taotlusvoor </a:t>
            </a:r>
            <a:r>
              <a:rPr lang="et-EE" sz="2000" dirty="0" err="1"/>
              <a:t>KOVidele</a:t>
            </a:r>
            <a:r>
              <a:rPr lang="et-EE" sz="2000" dirty="0"/>
              <a:t>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t-EE" sz="2000" dirty="0"/>
              <a:t>Käivitatakse hange säästlike busside soetamiseks maakonnaliinidele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t-EE" sz="2000" dirty="0"/>
              <a:t>Algab reisijasõbralike </a:t>
            </a:r>
            <a:r>
              <a:rPr lang="et-EE" sz="2000" dirty="0" err="1"/>
              <a:t>ühispeatuste</a:t>
            </a:r>
            <a:r>
              <a:rPr lang="et-EE" sz="2000" dirty="0"/>
              <a:t> rajamine Mäo, Palupera, Nõo, Lagedi ja mitmetes teistes asulates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t-EE" sz="2000" dirty="0"/>
              <a:t>Ühistranspordisüsteemi haldamine on üle viidud uuele mudelile</a:t>
            </a:r>
          </a:p>
        </p:txBody>
      </p:sp>
    </p:spTree>
    <p:extLst>
      <p:ext uri="{BB962C8B-B14F-4D97-AF65-F5344CB8AC3E}">
        <p14:creationId xmlns:p14="http://schemas.microsoft.com/office/powerpoint/2010/main" val="4128997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84EFB-A939-9BE7-B3F8-68817C233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02" y="2319039"/>
            <a:ext cx="9649632" cy="921049"/>
          </a:xfrm>
        </p:spPr>
        <p:txBody>
          <a:bodyPr/>
          <a:lstStyle/>
          <a:p>
            <a:r>
              <a:rPr lang="et-EE" dirty="0"/>
              <a:t>Tänan tähelepanu eest!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71CFD0-5FAF-BCB9-DBF0-8EE460FEA9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5115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70E9-AD7B-7F10-E573-DB753BC1C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Tänase ühistranspordikorralduse probleemid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17279-0931-3B71-5C2C-B7807876B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95" y="1295871"/>
            <a:ext cx="10139947" cy="465494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t-EE" sz="2400" b="1" dirty="0"/>
              <a:t>Ühistransport ei ole atraktiivne </a:t>
            </a:r>
            <a:r>
              <a:rPr lang="et-EE" sz="2400" dirty="0"/>
              <a:t>pikkade ühendusaegade, madala kasutajamugavuse ja ebapiisava sageduse tõttu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t-EE" sz="2400" b="1" dirty="0"/>
              <a:t>Ühistranspordi kättesaadavus </a:t>
            </a:r>
            <a:r>
              <a:rPr lang="et-EE" sz="2400" dirty="0"/>
              <a:t>on kohati piiratud või see ei vasta elanike tegelikele vajadustele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t-EE" sz="2400" b="1" dirty="0"/>
              <a:t>Taristu ei toeta ümberistumist</a:t>
            </a:r>
            <a:r>
              <a:rPr lang="et-EE" sz="2400" dirty="0"/>
              <a:t> eri liinide ja liiklusvahendite vahel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t-EE" sz="2400" b="1" dirty="0"/>
              <a:t>Ühistranspordikorraldus on killustunud </a:t>
            </a:r>
            <a:r>
              <a:rPr lang="et-EE" sz="2400" dirty="0"/>
              <a:t>paljude osapoolte vahel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t-EE" sz="2400" dirty="0"/>
              <a:t>Piletihinnad ja soodustused on regiooniti ja </a:t>
            </a:r>
            <a:r>
              <a:rPr lang="et-EE" sz="2400" dirty="0" err="1"/>
              <a:t>transpordiliigiti</a:t>
            </a:r>
            <a:r>
              <a:rPr lang="et-EE" sz="2400" dirty="0"/>
              <a:t> väga erinevad, pärssides ümberistumisi:</a:t>
            </a:r>
          </a:p>
          <a:p>
            <a:pPr marL="378900" lvl="1" indent="-342900" defTabSz="914400" fontAlgn="auto">
              <a:lnSpc>
                <a:spcPct val="100000"/>
              </a:lnSpc>
              <a:spcBef>
                <a:spcPts val="0"/>
              </a:spcBef>
              <a:buClrTx/>
              <a:buSzTx/>
              <a:buFont typeface="Roboto Condensed Light" panose="02000000000000000000" pitchFamily="2" charset="0"/>
              <a:buChar char="−"/>
              <a:defRPr/>
            </a:pPr>
            <a:r>
              <a:rPr lang="et-EE" sz="2000" dirty="0"/>
              <a:t>Tasuline rong vs tasuta buss pensionäride ja õpilaste puhul</a:t>
            </a:r>
          </a:p>
          <a:p>
            <a:pPr marL="378900" lvl="1" indent="-342900" defTabSz="914400" fontAlgn="auto">
              <a:lnSpc>
                <a:spcPct val="100000"/>
              </a:lnSpc>
              <a:spcBef>
                <a:spcPts val="0"/>
              </a:spcBef>
              <a:buClrTx/>
              <a:buSzTx/>
              <a:buFont typeface="Roboto Condensed Light" panose="02000000000000000000" pitchFamily="2" charset="0"/>
              <a:buChar char="−"/>
              <a:defRPr/>
            </a:pPr>
            <a:r>
              <a:rPr lang="et-EE" sz="2000" dirty="0"/>
              <a:t>Ümberistumisega reisid on kohati konkurentsivõimetult kallid</a:t>
            </a:r>
            <a:br>
              <a:rPr lang="et-EE" sz="2400" dirty="0"/>
            </a:b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93465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CAA81-AC78-B505-5E4F-EAD99B2C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Ühistranspordireformi</a:t>
            </a:r>
            <a:r>
              <a:rPr lang="en-GB" dirty="0"/>
              <a:t> </a:t>
            </a:r>
            <a:r>
              <a:rPr lang="en-GB" dirty="0" err="1"/>
              <a:t>tegevuste</a:t>
            </a:r>
            <a:r>
              <a:rPr lang="et-EE" dirty="0"/>
              <a:t> põhiprintsiibid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8714-5724-0D28-0F57-902FC6605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96" y="1336431"/>
            <a:ext cx="10139944" cy="461438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/>
              <a:t>Kättesaadavus</a:t>
            </a:r>
            <a:r>
              <a:rPr lang="et-EE" sz="2400" dirty="0"/>
              <a:t> – </a:t>
            </a:r>
            <a:r>
              <a:rPr lang="en-GB" sz="2400" dirty="0" err="1"/>
              <a:t>ühistransport</a:t>
            </a:r>
            <a:r>
              <a:rPr lang="en-GB" sz="2400" dirty="0"/>
              <a:t> </a:t>
            </a:r>
            <a:r>
              <a:rPr lang="en-GB" sz="2400" dirty="0" err="1"/>
              <a:t>peab</a:t>
            </a:r>
            <a:r>
              <a:rPr lang="en-GB" sz="2400" dirty="0"/>
              <a:t> </a:t>
            </a:r>
            <a:r>
              <a:rPr lang="en-GB" sz="2400" dirty="0" err="1"/>
              <a:t>olema</a:t>
            </a:r>
            <a:r>
              <a:rPr lang="en-GB" sz="2400" dirty="0"/>
              <a:t> </a:t>
            </a:r>
            <a:r>
              <a:rPr lang="en-GB" sz="2400" dirty="0" err="1"/>
              <a:t>ligipääsetav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atraktiivne</a:t>
            </a:r>
            <a:r>
              <a:rPr lang="en-GB" sz="2400" dirty="0"/>
              <a:t> </a:t>
            </a:r>
            <a:r>
              <a:rPr lang="en-GB" sz="2400" dirty="0" err="1"/>
              <a:t>kõigile</a:t>
            </a:r>
            <a:r>
              <a:rPr lang="et-EE" sz="2400" dirty="0"/>
              <a:t> Eesti elanikel</a:t>
            </a:r>
            <a:r>
              <a:rPr lang="en-GB" sz="2400" dirty="0"/>
              <a:t>e,</a:t>
            </a:r>
            <a:r>
              <a:rPr lang="et-EE" sz="2400" dirty="0"/>
              <a:t> sõltumata nende east, puudest</a:t>
            </a:r>
            <a:r>
              <a:rPr lang="en-GB" sz="2400" dirty="0"/>
              <a:t>,</a:t>
            </a:r>
            <a:r>
              <a:rPr lang="et-EE" sz="2400" dirty="0"/>
              <a:t> elukohast</a:t>
            </a:r>
            <a:r>
              <a:rPr lang="en-GB" sz="2400" dirty="0"/>
              <a:t> </a:t>
            </a:r>
            <a:r>
              <a:rPr lang="en-GB" sz="2400" dirty="0" err="1"/>
              <a:t>või</a:t>
            </a:r>
            <a:r>
              <a:rPr lang="en-GB" sz="2400" dirty="0"/>
              <a:t> </a:t>
            </a:r>
            <a:r>
              <a:rPr lang="en-GB" sz="2400" dirty="0" err="1"/>
              <a:t>jõukusest</a:t>
            </a:r>
            <a:endParaRPr lang="et-EE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1" dirty="0"/>
              <a:t>Ta</a:t>
            </a:r>
            <a:r>
              <a:rPr lang="et-EE" sz="2400" b="1" dirty="0" err="1"/>
              <a:t>ktipõhisus</a:t>
            </a:r>
            <a:r>
              <a:rPr lang="et-EE" sz="2400" dirty="0"/>
              <a:t> – ühistransport on regulaarne ja seostatud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/>
              <a:t>Lihtsus</a:t>
            </a:r>
            <a:r>
              <a:rPr lang="et-EE" sz="2400" dirty="0"/>
              <a:t> – ühistranspordi kasutamine peab olema lihtne ja mugav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/>
              <a:t>Vajaduspõhisus</a:t>
            </a:r>
            <a:r>
              <a:rPr lang="et-EE" sz="2400" dirty="0"/>
              <a:t> – teenusetaseme (nõudebuss, kiire põhiliin vms) määrab piirkonna liikuvusnõudlus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/>
              <a:t>Keskkonnasääst</a:t>
            </a:r>
            <a:r>
              <a:rPr lang="et-EE" sz="2400" dirty="0"/>
              <a:t> – vähenevad veondussektori heitmed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400" b="1" dirty="0"/>
              <a:t>Kuluefektiivsus</a:t>
            </a:r>
            <a:r>
              <a:rPr lang="et-EE" sz="2400" dirty="0"/>
              <a:t> – ühistranspordi ühtse juhtimise ning liinivõrgu tõhustamisega väheneb kulu reisija kohta, atraktiivsema teenusega suureneb ka piletitulu</a:t>
            </a:r>
          </a:p>
        </p:txBody>
      </p:sp>
    </p:spTree>
    <p:extLst>
      <p:ext uri="{BB962C8B-B14F-4D97-AF65-F5344CB8AC3E}">
        <p14:creationId xmlns:p14="http://schemas.microsoft.com/office/powerpoint/2010/main" val="438708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36A0E-FC18-7C8E-1429-867DF6974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Ühistranspordireformi eesmärgid aastaks 2030</a:t>
            </a:r>
            <a:br>
              <a:rPr lang="et-EE" dirty="0"/>
            </a:br>
            <a:r>
              <a:rPr lang="et-EE" sz="2000" dirty="0"/>
              <a:t>(kokku avalikud liinid - rong, buss, laev, lennuk)</a:t>
            </a:r>
            <a:endParaRPr lang="et-EE" dirty="0"/>
          </a:p>
        </p:txBody>
      </p:sp>
      <p:graphicFrame>
        <p:nvGraphicFramePr>
          <p:cNvPr id="13" name="Tabelle 13">
            <a:extLst>
              <a:ext uri="{FF2B5EF4-FFF2-40B4-BE49-F238E27FC236}">
                <a16:creationId xmlns:a16="http://schemas.microsoft.com/office/drawing/2014/main" id="{A2CF3C0A-754A-9F50-FF96-1DE64C586C8B}"/>
              </a:ext>
            </a:extLst>
          </p:cNvPr>
          <p:cNvGraphicFramePr>
            <a:graphicFrameLocks noGrp="1"/>
          </p:cNvGraphicFramePr>
          <p:nvPr/>
        </p:nvGraphicFramePr>
        <p:xfrm>
          <a:off x="447692" y="1727919"/>
          <a:ext cx="10589354" cy="412272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6177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834176599"/>
                    </a:ext>
                  </a:extLst>
                </a:gridCol>
                <a:gridCol w="1292816">
                  <a:extLst>
                    <a:ext uri="{9D8B030D-6E8A-4147-A177-3AD203B41FA5}">
                      <a16:colId xmlns:a16="http://schemas.microsoft.com/office/drawing/2014/main" val="545109742"/>
                    </a:ext>
                  </a:extLst>
                </a:gridCol>
                <a:gridCol w="133400">
                  <a:extLst>
                    <a:ext uri="{9D8B030D-6E8A-4147-A177-3AD203B41FA5}">
                      <a16:colId xmlns:a16="http://schemas.microsoft.com/office/drawing/2014/main" val="4141827550"/>
                    </a:ext>
                  </a:extLst>
                </a:gridCol>
                <a:gridCol w="2697665">
                  <a:extLst>
                    <a:ext uri="{9D8B030D-6E8A-4147-A177-3AD203B41FA5}">
                      <a16:colId xmlns:a16="http://schemas.microsoft.com/office/drawing/2014/main" val="3870830786"/>
                    </a:ext>
                  </a:extLst>
                </a:gridCol>
              </a:tblGrid>
              <a:tr h="359777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F47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Reisijate arvu kasv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F475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F475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+42%</a:t>
                      </a:r>
                      <a:endParaRPr kumimoji="0" lang="en-GB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t-E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34,4 milj. </a:t>
                      </a:r>
                      <a:r>
                        <a:rPr kumimoji="0" lang="et-EE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↗</a:t>
                      </a:r>
                      <a:r>
                        <a:rPr kumimoji="0" lang="et-E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t-E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48,7 milj.</a:t>
                      </a:r>
                      <a:endParaRPr lang="et-EE" dirty="0"/>
                    </a:p>
                  </a:txBody>
                  <a:tcPr marL="72000" marR="36000" marT="36000" marB="36000">
                    <a:solidFill>
                      <a:schemeClr val="accent6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000"/>
                      <a:endParaRPr lang="en-GB" sz="300" b="0" u="none" noProof="0" dirty="0"/>
                    </a:p>
                  </a:txBody>
                  <a:tcPr marL="72000" marR="36000" marT="36000" marB="36000"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/>
                      <a:endParaRPr lang="en-GB" sz="300" b="1" u="none" noProof="0" dirty="0"/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/>
                      <a:endParaRPr lang="en-GB" sz="300" b="1" u="none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/>
                      <a:endParaRPr lang="en-GB" sz="300" b="1" u="none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t-EE" sz="300" dirty="0"/>
                    </a:p>
                  </a:txBody>
                  <a:tcPr marL="72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251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F47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Piletitulu kasv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F475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F475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+87%</a:t>
                      </a:r>
                      <a:endParaRPr kumimoji="0" lang="en-GB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47,3 milj. € </a:t>
                      </a:r>
                      <a:r>
                        <a:rPr kumimoji="0" lang="et-EE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kumimoji="0" lang="et-EE" sz="2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↗</a:t>
                      </a:r>
                      <a:r>
                        <a:rPr kumimoji="0" lang="et-EE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kumimoji="0" lang="et-EE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88,6 milj. €</a:t>
                      </a:r>
                      <a:endParaRPr kumimoji="0" lang="et-E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accent6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000"/>
                      <a:endParaRPr lang="en-GB" sz="300" b="0" u="none" noProof="0" dirty="0"/>
                    </a:p>
                  </a:txBody>
                  <a:tcPr marL="72000" marR="36000" marT="36000" marB="36000"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/>
                      <a:endParaRPr lang="en-GB" sz="300" b="1" u="none" noProof="0" dirty="0"/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/>
                      <a:endParaRPr lang="en-GB" sz="300" b="1" u="none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/>
                      <a:endParaRPr lang="en-GB" sz="300" b="1" u="none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t-EE" sz="300" dirty="0"/>
                    </a:p>
                  </a:txBody>
                  <a:tcPr marL="72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135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F47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Riigipoolse toetuse vähendamine reisija kohta</a:t>
                      </a:r>
                    </a:p>
                  </a:txBody>
                  <a:tcPr marL="72000" marR="36000" marT="36000" marB="36000"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t-EE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F475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-9%</a:t>
                      </a:r>
                    </a:p>
                  </a:txBody>
                  <a:tcPr marL="72000" marR="36000" marT="36000" marB="3600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t-EE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et-EE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4,4 € </a:t>
                      </a:r>
                      <a:r>
                        <a:rPr kumimoji="0" lang="et-EE" sz="2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↘</a:t>
                      </a:r>
                      <a:r>
                        <a:rPr kumimoji="0" lang="et-EE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4 €</a:t>
                      </a:r>
                      <a:endParaRPr kumimoji="0" lang="et-EE" sz="18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accent6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8207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000"/>
                      <a:endParaRPr lang="en-GB" sz="300" b="0" u="none" noProof="0" dirty="0"/>
                    </a:p>
                  </a:txBody>
                  <a:tcPr marL="72000" marR="36000" marT="36000" marB="36000"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/>
                      <a:endParaRPr lang="en-GB" sz="300" b="1" u="none" noProof="0" dirty="0"/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/>
                      <a:endParaRPr lang="en-GB" sz="300" b="1" u="none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/>
                      <a:endParaRPr lang="en-GB" sz="300" b="1" u="none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t-EE" sz="300" dirty="0"/>
                    </a:p>
                  </a:txBody>
                  <a:tcPr marL="72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6587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2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3F47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Kasvuhoonegaaside heite vähendamine transpordis</a:t>
                      </a:r>
                    </a:p>
                  </a:txBody>
                  <a:tcPr marL="72000" marR="36000" marT="36000" marB="36000"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t-EE" sz="1600"/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2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-6%*</a:t>
                      </a:r>
                    </a:p>
                  </a:txBody>
                  <a:tcPr marL="72000" marR="36000" marT="36000" marB="3600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t-EE" sz="2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et-EE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ca. 142 kt vähem CO2</a:t>
                      </a:r>
                    </a:p>
                  </a:txBody>
                  <a:tcPr marL="72000" marR="36000" marT="36000" marB="36000" anchor="ctr">
                    <a:solidFill>
                      <a:schemeClr val="accent6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F475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F475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752849"/>
                  </a:ext>
                </a:extLst>
              </a:tr>
              <a:tr h="421111"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t-EE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F47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Kiirem ja kättesaadavam ühistransport – </a:t>
                      </a:r>
                      <a:r>
                        <a:rPr kumimoji="0" lang="et-EE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F47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parem ligipääs haridusele ja töökohtadele läbi aeg-ruumiliste vahemaade vähendamise ja tõhusama liinivõrgu</a:t>
                      </a:r>
                      <a:endParaRPr kumimoji="0" lang="en-GB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F475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F475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78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t-E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Tallinn – Tartu: 1:32 (-38 min)</a:t>
                      </a:r>
                    </a:p>
                    <a:p>
                      <a:pPr marL="378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t-E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Tallinn – Narva 1:42 (-26 min)</a:t>
                      </a:r>
                    </a:p>
                    <a:p>
                      <a:pPr marL="378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t-E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Tallinn – Võru : 2:42 (-58 min)</a:t>
                      </a:r>
                    </a:p>
                    <a:p>
                      <a:pPr marL="378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t-E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Tallinn – Rapla 0:38 (-12 min)</a:t>
                      </a:r>
                    </a:p>
                    <a:p>
                      <a:pPr marL="378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t-E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Maakonnabussil rohkem kiireid põhiliine</a:t>
                      </a:r>
                    </a:p>
                    <a:p>
                      <a:pPr marL="378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t-E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Kaugbussile tagatud ettevedu</a:t>
                      </a:r>
                    </a:p>
                  </a:txBody>
                  <a:tcPr marL="72000" marR="36000" marT="36000" marB="3600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78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kumimoji="0" lang="et-EE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36000" marT="36000" marB="3600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2000" marR="36000" marT="36000" marB="3600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77975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9A93166-A00F-A24E-DF43-9B9F6C3E5604}"/>
              </a:ext>
            </a:extLst>
          </p:cNvPr>
          <p:cNvSpPr txBox="1"/>
          <p:nvPr/>
        </p:nvSpPr>
        <p:spPr>
          <a:xfrm>
            <a:off x="288429" y="6093481"/>
            <a:ext cx="10299211" cy="31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  <a:cs typeface="+mn-cs"/>
              </a:defRPr>
            </a:lvl1pPr>
            <a:lvl2pPr marL="742950" indent="-285750"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  <a:cs typeface="+mn-cs"/>
              </a:defRPr>
            </a:lvl2pPr>
            <a:lvl3pPr marL="1143000" indent="-228600"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  <a:cs typeface="+mn-cs"/>
              </a:defRPr>
            </a:lvl3pPr>
            <a:lvl4pPr marL="1600200" indent="-228600"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  <a:cs typeface="+mn-cs"/>
              </a:defRPr>
            </a:lvl4pPr>
            <a:lvl5pPr marL="2057400" indent="-228600" algn="l" defTabSz="449263" rtl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kern="1200"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Roboto Condensed" panose="02000000000000000000" pitchFamily="2" charset="0"/>
                <a:ea typeface="Microsoft YaHei" panose="020B0503020204020204" pitchFamily="34" charset="-122"/>
                <a:cs typeface="+mn-cs"/>
              </a:defRPr>
            </a:lvl9pPr>
          </a:lstStyle>
          <a:p>
            <a:r>
              <a:rPr lang="et-EE" sz="1400" dirty="0"/>
              <a:t>* Vastavalt Transpordi ja Liikuvuse Arengukava mõjuhinnangutele</a:t>
            </a:r>
          </a:p>
        </p:txBody>
      </p:sp>
    </p:spTree>
    <p:extLst>
      <p:ext uri="{BB962C8B-B14F-4D97-AF65-F5344CB8AC3E}">
        <p14:creationId xmlns:p14="http://schemas.microsoft.com/office/powerpoint/2010/main" val="2952444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36A0E-FC18-7C8E-1429-867DF6974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Ühistranspordireform lühidalt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C3D8D85-2C16-700E-DFB2-F5984FFBD3BF}"/>
              </a:ext>
            </a:extLst>
          </p:cNvPr>
          <p:cNvGrpSpPr/>
          <p:nvPr/>
        </p:nvGrpSpPr>
        <p:grpSpPr>
          <a:xfrm>
            <a:off x="574380" y="1497336"/>
            <a:ext cx="2448509" cy="4508933"/>
            <a:chOff x="574380" y="1670957"/>
            <a:chExt cx="2448509" cy="4508933"/>
          </a:xfrm>
        </p:grpSpPr>
        <p:sp>
          <p:nvSpPr>
            <p:cNvPr id="24" name="Freeform 2">
              <a:extLst>
                <a:ext uri="{FF2B5EF4-FFF2-40B4-BE49-F238E27FC236}">
                  <a16:creationId xmlns:a16="http://schemas.microsoft.com/office/drawing/2014/main" id="{524F6F53-A48A-ADEB-9036-BB262B483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380" y="1670957"/>
              <a:ext cx="2448509" cy="4508933"/>
            </a:xfrm>
            <a:custGeom>
              <a:avLst/>
              <a:gdLst>
                <a:gd name="T0" fmla="*/ 3739 w 4383"/>
                <a:gd name="T1" fmla="*/ 5396 h 7282"/>
                <a:gd name="T2" fmla="*/ 3715 w 4383"/>
                <a:gd name="T3" fmla="*/ 5375 h 7282"/>
                <a:gd name="T4" fmla="*/ 3601 w 4383"/>
                <a:gd name="T5" fmla="*/ 5370 h 7282"/>
                <a:gd name="T6" fmla="*/ 3346 w 4383"/>
                <a:gd name="T7" fmla="*/ 5443 h 7282"/>
                <a:gd name="T8" fmla="*/ 3332 w 4383"/>
                <a:gd name="T9" fmla="*/ 5442 h 7282"/>
                <a:gd name="T10" fmla="*/ 3221 w 4383"/>
                <a:gd name="T11" fmla="*/ 5410 h 7282"/>
                <a:gd name="T12" fmla="*/ 3220 w 4383"/>
                <a:gd name="T13" fmla="*/ 5410 h 7282"/>
                <a:gd name="T14" fmla="*/ 3212 w 4383"/>
                <a:gd name="T15" fmla="*/ 5406 h 7282"/>
                <a:gd name="T16" fmla="*/ 3209 w 4383"/>
                <a:gd name="T17" fmla="*/ 5403 h 7282"/>
                <a:gd name="T18" fmla="*/ 3204 w 4383"/>
                <a:gd name="T19" fmla="*/ 5399 h 7282"/>
                <a:gd name="T20" fmla="*/ 3198 w 4383"/>
                <a:gd name="T21" fmla="*/ 5395 h 7282"/>
                <a:gd name="T22" fmla="*/ 3196 w 4383"/>
                <a:gd name="T23" fmla="*/ 5393 h 7282"/>
                <a:gd name="T24" fmla="*/ 3160 w 4383"/>
                <a:gd name="T25" fmla="*/ 5359 h 7282"/>
                <a:gd name="T26" fmla="*/ 3096 w 4383"/>
                <a:gd name="T27" fmla="*/ 5152 h 7282"/>
                <a:gd name="T28" fmla="*/ 3172 w 4383"/>
                <a:gd name="T29" fmla="*/ 4931 h 7282"/>
                <a:gd name="T30" fmla="*/ 3266 w 4383"/>
                <a:gd name="T31" fmla="*/ 4873 h 7282"/>
                <a:gd name="T32" fmla="*/ 3346 w 4383"/>
                <a:gd name="T33" fmla="*/ 4861 h 7282"/>
                <a:gd name="T34" fmla="*/ 3600 w 4383"/>
                <a:gd name="T35" fmla="*/ 4938 h 7282"/>
                <a:gd name="T36" fmla="*/ 3713 w 4383"/>
                <a:gd name="T37" fmla="*/ 4933 h 7282"/>
                <a:gd name="T38" fmla="*/ 3719 w 4383"/>
                <a:gd name="T39" fmla="*/ 4929 h 7282"/>
                <a:gd name="T40" fmla="*/ 3739 w 4383"/>
                <a:gd name="T41" fmla="*/ 2354 h 7282"/>
                <a:gd name="T42" fmla="*/ 3759 w 4383"/>
                <a:gd name="T43" fmla="*/ 2337 h 7282"/>
                <a:gd name="T44" fmla="*/ 3765 w 4383"/>
                <a:gd name="T45" fmla="*/ 2332 h 7282"/>
                <a:gd name="T46" fmla="*/ 3878 w 4383"/>
                <a:gd name="T47" fmla="*/ 2328 h 7282"/>
                <a:gd name="T48" fmla="*/ 4132 w 4383"/>
                <a:gd name="T49" fmla="*/ 2405 h 7282"/>
                <a:gd name="T50" fmla="*/ 4212 w 4383"/>
                <a:gd name="T51" fmla="*/ 2393 h 7282"/>
                <a:gd name="T52" fmla="*/ 4306 w 4383"/>
                <a:gd name="T53" fmla="*/ 2335 h 7282"/>
                <a:gd name="T54" fmla="*/ 4382 w 4383"/>
                <a:gd name="T55" fmla="*/ 2114 h 7282"/>
                <a:gd name="T56" fmla="*/ 4317 w 4383"/>
                <a:gd name="T57" fmla="*/ 1907 h 7282"/>
                <a:gd name="T58" fmla="*/ 4282 w 4383"/>
                <a:gd name="T59" fmla="*/ 1872 h 7282"/>
                <a:gd name="T60" fmla="*/ 4280 w 4383"/>
                <a:gd name="T61" fmla="*/ 1871 h 7282"/>
                <a:gd name="T62" fmla="*/ 4274 w 4383"/>
                <a:gd name="T63" fmla="*/ 1866 h 7282"/>
                <a:gd name="T64" fmla="*/ 4269 w 4383"/>
                <a:gd name="T65" fmla="*/ 1863 h 7282"/>
                <a:gd name="T66" fmla="*/ 4265 w 4383"/>
                <a:gd name="T67" fmla="*/ 1860 h 7282"/>
                <a:gd name="T68" fmla="*/ 4258 w 4383"/>
                <a:gd name="T69" fmla="*/ 1855 h 7282"/>
                <a:gd name="T70" fmla="*/ 4257 w 4383"/>
                <a:gd name="T71" fmla="*/ 1855 h 7282"/>
                <a:gd name="T72" fmla="*/ 4146 w 4383"/>
                <a:gd name="T73" fmla="*/ 1824 h 7282"/>
                <a:gd name="T74" fmla="*/ 4132 w 4383"/>
                <a:gd name="T75" fmla="*/ 1824 h 7282"/>
                <a:gd name="T76" fmla="*/ 3878 w 4383"/>
                <a:gd name="T77" fmla="*/ 1896 h 7282"/>
                <a:gd name="T78" fmla="*/ 3763 w 4383"/>
                <a:gd name="T79" fmla="*/ 1891 h 7282"/>
                <a:gd name="T80" fmla="*/ 3739 w 4383"/>
                <a:gd name="T81" fmla="*/ 1871 h 7282"/>
                <a:gd name="T82" fmla="*/ 3739 w 4383"/>
                <a:gd name="T83" fmla="*/ 1870 h 7282"/>
                <a:gd name="T84" fmla="*/ 1870 w 4383"/>
                <a:gd name="T85" fmla="*/ 0 h 7282"/>
                <a:gd name="T86" fmla="*/ 0 w 4383"/>
                <a:gd name="T87" fmla="*/ 1870 h 7282"/>
                <a:gd name="T88" fmla="*/ 0 w 4383"/>
                <a:gd name="T89" fmla="*/ 5411 h 7282"/>
                <a:gd name="T90" fmla="*/ 1870 w 4383"/>
                <a:gd name="T91" fmla="*/ 7281 h 7282"/>
                <a:gd name="T92" fmla="*/ 3739 w 4383"/>
                <a:gd name="T93" fmla="*/ 5445 h 7282"/>
                <a:gd name="T94" fmla="*/ 3739 w 4383"/>
                <a:gd name="T95" fmla="*/ 5411 h 7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383" h="7282">
                  <a:moveTo>
                    <a:pt x="3739" y="5396"/>
                  </a:moveTo>
                  <a:lnTo>
                    <a:pt x="3739" y="5396"/>
                  </a:lnTo>
                  <a:cubicBezTo>
                    <a:pt x="3732" y="5388"/>
                    <a:pt x="3724" y="5381"/>
                    <a:pt x="3715" y="5375"/>
                  </a:cubicBezTo>
                  <a:lnTo>
                    <a:pt x="3715" y="5375"/>
                  </a:lnTo>
                  <a:cubicBezTo>
                    <a:pt x="3680" y="5354"/>
                    <a:pt x="3637" y="5351"/>
                    <a:pt x="3601" y="5370"/>
                  </a:cubicBezTo>
                  <a:lnTo>
                    <a:pt x="3601" y="5370"/>
                  </a:lnTo>
                  <a:cubicBezTo>
                    <a:pt x="3507" y="5415"/>
                    <a:pt x="3412" y="5443"/>
                    <a:pt x="3346" y="5443"/>
                  </a:cubicBezTo>
                  <a:lnTo>
                    <a:pt x="3346" y="5443"/>
                  </a:lnTo>
                  <a:cubicBezTo>
                    <a:pt x="3341" y="5443"/>
                    <a:pt x="3337" y="5443"/>
                    <a:pt x="3332" y="5442"/>
                  </a:cubicBezTo>
                  <a:lnTo>
                    <a:pt x="3332" y="5442"/>
                  </a:lnTo>
                  <a:cubicBezTo>
                    <a:pt x="3290" y="5440"/>
                    <a:pt x="3253" y="5429"/>
                    <a:pt x="3221" y="5410"/>
                  </a:cubicBezTo>
                  <a:lnTo>
                    <a:pt x="3221" y="5410"/>
                  </a:lnTo>
                  <a:lnTo>
                    <a:pt x="3220" y="5410"/>
                  </a:lnTo>
                  <a:lnTo>
                    <a:pt x="3220" y="5410"/>
                  </a:lnTo>
                  <a:cubicBezTo>
                    <a:pt x="3218" y="5409"/>
                    <a:pt x="3215" y="5407"/>
                    <a:pt x="3212" y="5406"/>
                  </a:cubicBezTo>
                  <a:lnTo>
                    <a:pt x="3212" y="5406"/>
                  </a:lnTo>
                  <a:cubicBezTo>
                    <a:pt x="3211" y="5404"/>
                    <a:pt x="3210" y="5404"/>
                    <a:pt x="3209" y="5403"/>
                  </a:cubicBezTo>
                  <a:lnTo>
                    <a:pt x="3209" y="5403"/>
                  </a:lnTo>
                  <a:cubicBezTo>
                    <a:pt x="3207" y="5402"/>
                    <a:pt x="3206" y="5401"/>
                    <a:pt x="3204" y="5399"/>
                  </a:cubicBezTo>
                  <a:lnTo>
                    <a:pt x="3204" y="5399"/>
                  </a:lnTo>
                  <a:cubicBezTo>
                    <a:pt x="3202" y="5398"/>
                    <a:pt x="3200" y="5397"/>
                    <a:pt x="3198" y="5395"/>
                  </a:cubicBezTo>
                  <a:lnTo>
                    <a:pt x="3198" y="5395"/>
                  </a:lnTo>
                  <a:cubicBezTo>
                    <a:pt x="3197" y="5395"/>
                    <a:pt x="3196" y="5394"/>
                    <a:pt x="3196" y="5393"/>
                  </a:cubicBezTo>
                  <a:lnTo>
                    <a:pt x="3196" y="5393"/>
                  </a:lnTo>
                  <a:cubicBezTo>
                    <a:pt x="3183" y="5384"/>
                    <a:pt x="3171" y="5372"/>
                    <a:pt x="3160" y="5359"/>
                  </a:cubicBezTo>
                  <a:lnTo>
                    <a:pt x="3160" y="5359"/>
                  </a:lnTo>
                  <a:cubicBezTo>
                    <a:pt x="3119" y="5307"/>
                    <a:pt x="3096" y="5234"/>
                    <a:pt x="3096" y="5152"/>
                  </a:cubicBezTo>
                  <a:lnTo>
                    <a:pt x="3096" y="5152"/>
                  </a:lnTo>
                  <a:cubicBezTo>
                    <a:pt x="3096" y="5058"/>
                    <a:pt x="3123" y="4982"/>
                    <a:pt x="3172" y="4931"/>
                  </a:cubicBezTo>
                  <a:lnTo>
                    <a:pt x="3172" y="4931"/>
                  </a:lnTo>
                  <a:cubicBezTo>
                    <a:pt x="3198" y="4904"/>
                    <a:pt x="3230" y="4884"/>
                    <a:pt x="3266" y="4873"/>
                  </a:cubicBezTo>
                  <a:lnTo>
                    <a:pt x="3266" y="4873"/>
                  </a:lnTo>
                  <a:cubicBezTo>
                    <a:pt x="3291" y="4865"/>
                    <a:pt x="3317" y="4861"/>
                    <a:pt x="3346" y="4861"/>
                  </a:cubicBezTo>
                  <a:lnTo>
                    <a:pt x="3346" y="4861"/>
                  </a:lnTo>
                  <a:cubicBezTo>
                    <a:pt x="3410" y="4861"/>
                    <a:pt x="3505" y="4890"/>
                    <a:pt x="3600" y="4938"/>
                  </a:cubicBezTo>
                  <a:lnTo>
                    <a:pt x="3600" y="4938"/>
                  </a:lnTo>
                  <a:cubicBezTo>
                    <a:pt x="3636" y="4956"/>
                    <a:pt x="3678" y="4955"/>
                    <a:pt x="3713" y="4933"/>
                  </a:cubicBezTo>
                  <a:lnTo>
                    <a:pt x="3713" y="4933"/>
                  </a:lnTo>
                  <a:cubicBezTo>
                    <a:pt x="3716" y="4932"/>
                    <a:pt x="3718" y="4931"/>
                    <a:pt x="3719" y="4929"/>
                  </a:cubicBezTo>
                  <a:lnTo>
                    <a:pt x="3719" y="4929"/>
                  </a:lnTo>
                  <a:cubicBezTo>
                    <a:pt x="3727" y="4924"/>
                    <a:pt x="3734" y="4918"/>
                    <a:pt x="3739" y="4911"/>
                  </a:cubicBezTo>
                  <a:lnTo>
                    <a:pt x="3739" y="2354"/>
                  </a:lnTo>
                  <a:lnTo>
                    <a:pt x="3739" y="2354"/>
                  </a:lnTo>
                  <a:cubicBezTo>
                    <a:pt x="3745" y="2348"/>
                    <a:pt x="3751" y="2342"/>
                    <a:pt x="3759" y="2337"/>
                  </a:cubicBezTo>
                  <a:lnTo>
                    <a:pt x="3759" y="2337"/>
                  </a:lnTo>
                  <a:cubicBezTo>
                    <a:pt x="3760" y="2336"/>
                    <a:pt x="3763" y="2334"/>
                    <a:pt x="3765" y="2332"/>
                  </a:cubicBezTo>
                  <a:lnTo>
                    <a:pt x="3765" y="2332"/>
                  </a:lnTo>
                  <a:cubicBezTo>
                    <a:pt x="3799" y="2311"/>
                    <a:pt x="3842" y="2310"/>
                    <a:pt x="3878" y="2328"/>
                  </a:cubicBezTo>
                  <a:lnTo>
                    <a:pt x="3878" y="2328"/>
                  </a:lnTo>
                  <a:cubicBezTo>
                    <a:pt x="3973" y="2376"/>
                    <a:pt x="4068" y="2405"/>
                    <a:pt x="4132" y="2405"/>
                  </a:cubicBezTo>
                  <a:lnTo>
                    <a:pt x="4132" y="2405"/>
                  </a:lnTo>
                  <a:cubicBezTo>
                    <a:pt x="4161" y="2405"/>
                    <a:pt x="4187" y="2401"/>
                    <a:pt x="4212" y="2393"/>
                  </a:cubicBezTo>
                  <a:lnTo>
                    <a:pt x="4212" y="2393"/>
                  </a:lnTo>
                  <a:cubicBezTo>
                    <a:pt x="4248" y="2381"/>
                    <a:pt x="4280" y="2362"/>
                    <a:pt x="4306" y="2335"/>
                  </a:cubicBezTo>
                  <a:lnTo>
                    <a:pt x="4306" y="2335"/>
                  </a:lnTo>
                  <a:cubicBezTo>
                    <a:pt x="4355" y="2284"/>
                    <a:pt x="4382" y="2208"/>
                    <a:pt x="4382" y="2114"/>
                  </a:cubicBezTo>
                  <a:lnTo>
                    <a:pt x="4382" y="2114"/>
                  </a:lnTo>
                  <a:cubicBezTo>
                    <a:pt x="4382" y="2032"/>
                    <a:pt x="4360" y="1959"/>
                    <a:pt x="4317" y="1907"/>
                  </a:cubicBezTo>
                  <a:lnTo>
                    <a:pt x="4317" y="1907"/>
                  </a:lnTo>
                  <a:cubicBezTo>
                    <a:pt x="4307" y="1894"/>
                    <a:pt x="4295" y="1882"/>
                    <a:pt x="4282" y="1872"/>
                  </a:cubicBezTo>
                  <a:lnTo>
                    <a:pt x="4282" y="1872"/>
                  </a:lnTo>
                  <a:cubicBezTo>
                    <a:pt x="4281" y="1872"/>
                    <a:pt x="4281" y="1871"/>
                    <a:pt x="4280" y="1871"/>
                  </a:cubicBezTo>
                  <a:lnTo>
                    <a:pt x="4280" y="1871"/>
                  </a:lnTo>
                  <a:cubicBezTo>
                    <a:pt x="4278" y="1869"/>
                    <a:pt x="4276" y="1868"/>
                    <a:pt x="4274" y="1866"/>
                  </a:cubicBezTo>
                  <a:lnTo>
                    <a:pt x="4274" y="1866"/>
                  </a:lnTo>
                  <a:cubicBezTo>
                    <a:pt x="4272" y="1865"/>
                    <a:pt x="4270" y="1864"/>
                    <a:pt x="4269" y="1863"/>
                  </a:cubicBezTo>
                  <a:lnTo>
                    <a:pt x="4269" y="1863"/>
                  </a:lnTo>
                  <a:cubicBezTo>
                    <a:pt x="4268" y="1862"/>
                    <a:pt x="4267" y="1861"/>
                    <a:pt x="4265" y="1860"/>
                  </a:cubicBezTo>
                  <a:lnTo>
                    <a:pt x="4265" y="1860"/>
                  </a:lnTo>
                  <a:cubicBezTo>
                    <a:pt x="4263" y="1859"/>
                    <a:pt x="4261" y="1857"/>
                    <a:pt x="4258" y="1855"/>
                  </a:cubicBezTo>
                  <a:lnTo>
                    <a:pt x="4258" y="1855"/>
                  </a:lnTo>
                  <a:cubicBezTo>
                    <a:pt x="4258" y="1855"/>
                    <a:pt x="4258" y="1855"/>
                    <a:pt x="4257" y="1855"/>
                  </a:cubicBezTo>
                  <a:lnTo>
                    <a:pt x="4257" y="1855"/>
                  </a:lnTo>
                  <a:cubicBezTo>
                    <a:pt x="4225" y="1837"/>
                    <a:pt x="4188" y="1826"/>
                    <a:pt x="4146" y="1824"/>
                  </a:cubicBezTo>
                  <a:lnTo>
                    <a:pt x="4146" y="1824"/>
                  </a:lnTo>
                  <a:cubicBezTo>
                    <a:pt x="4142" y="1824"/>
                    <a:pt x="4137" y="1824"/>
                    <a:pt x="4132" y="1824"/>
                  </a:cubicBezTo>
                  <a:lnTo>
                    <a:pt x="4132" y="1824"/>
                  </a:lnTo>
                  <a:cubicBezTo>
                    <a:pt x="4066" y="1824"/>
                    <a:pt x="3971" y="1851"/>
                    <a:pt x="3878" y="1896"/>
                  </a:cubicBezTo>
                  <a:lnTo>
                    <a:pt x="3878" y="1896"/>
                  </a:lnTo>
                  <a:cubicBezTo>
                    <a:pt x="3840" y="1915"/>
                    <a:pt x="3798" y="1912"/>
                    <a:pt x="3763" y="1891"/>
                  </a:cubicBezTo>
                  <a:lnTo>
                    <a:pt x="3763" y="1891"/>
                  </a:lnTo>
                  <a:cubicBezTo>
                    <a:pt x="3754" y="1885"/>
                    <a:pt x="3746" y="1878"/>
                    <a:pt x="3739" y="1871"/>
                  </a:cubicBezTo>
                  <a:lnTo>
                    <a:pt x="3739" y="1870"/>
                  </a:lnTo>
                  <a:lnTo>
                    <a:pt x="3739" y="1870"/>
                  </a:lnTo>
                  <a:cubicBezTo>
                    <a:pt x="3739" y="841"/>
                    <a:pt x="2898" y="0"/>
                    <a:pt x="1870" y="0"/>
                  </a:cubicBezTo>
                  <a:lnTo>
                    <a:pt x="1870" y="0"/>
                  </a:lnTo>
                  <a:lnTo>
                    <a:pt x="1870" y="0"/>
                  </a:lnTo>
                  <a:cubicBezTo>
                    <a:pt x="841" y="0"/>
                    <a:pt x="0" y="841"/>
                    <a:pt x="0" y="1870"/>
                  </a:cubicBezTo>
                  <a:lnTo>
                    <a:pt x="0" y="5411"/>
                  </a:lnTo>
                  <a:lnTo>
                    <a:pt x="0" y="5411"/>
                  </a:lnTo>
                  <a:cubicBezTo>
                    <a:pt x="0" y="6440"/>
                    <a:pt x="841" y="7281"/>
                    <a:pt x="1870" y="7281"/>
                  </a:cubicBezTo>
                  <a:lnTo>
                    <a:pt x="1870" y="7281"/>
                  </a:lnTo>
                  <a:lnTo>
                    <a:pt x="1870" y="7281"/>
                  </a:lnTo>
                  <a:cubicBezTo>
                    <a:pt x="2887" y="7281"/>
                    <a:pt x="3721" y="6458"/>
                    <a:pt x="3739" y="5445"/>
                  </a:cubicBezTo>
                  <a:lnTo>
                    <a:pt x="3739" y="5445"/>
                  </a:lnTo>
                  <a:cubicBezTo>
                    <a:pt x="3739" y="5434"/>
                    <a:pt x="3739" y="5423"/>
                    <a:pt x="3739" y="5411"/>
                  </a:cubicBezTo>
                  <a:lnTo>
                    <a:pt x="3739" y="5396"/>
                  </a:ln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2449" dirty="0">
                <a:latin typeface="+mj-lt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DF3F144-D01B-F64B-5C03-BA3492DE49B1}"/>
                </a:ext>
              </a:extLst>
            </p:cNvPr>
            <p:cNvSpPr txBox="1"/>
            <p:nvPr/>
          </p:nvSpPr>
          <p:spPr>
            <a:xfrm>
              <a:off x="644293" y="2676597"/>
              <a:ext cx="1803442" cy="2954655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marL="285750" indent="-28575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t-EE" sz="1600" spc="-11" dirty="0">
                  <a:solidFill>
                    <a:schemeClr val="bg1"/>
                  </a:solidFill>
                  <a:latin typeface="+mj-lt"/>
                  <a:ea typeface="Source Sans Pro" panose="020B0503030403020204" pitchFamily="34" charset="0"/>
                </a:rPr>
                <a:t>Liinivõrguanalüüs regioonide kaupa (tänane liinivõrk vs. liikuvus-nõudlus)</a:t>
              </a:r>
            </a:p>
            <a:p>
              <a:pPr marL="285750" indent="-285750">
                <a:lnSpc>
                  <a:spcPct val="100000"/>
                </a:lnSpc>
                <a:buFont typeface="Arial" panose="020B0604020202020204" pitchFamily="34" charset="0"/>
                <a:buChar char="•"/>
              </a:pPr>
              <a:r>
                <a:rPr lang="et-EE" sz="1600" spc="-11" dirty="0">
                  <a:solidFill>
                    <a:schemeClr val="bg1"/>
                  </a:solidFill>
                  <a:latin typeface="+mj-lt"/>
                  <a:ea typeface="Source Sans Pro" panose="020B0503030403020204" pitchFamily="34" charset="0"/>
                </a:rPr>
                <a:t>Uute </a:t>
              </a:r>
              <a:r>
                <a:rPr lang="et-EE" sz="1600" spc="-11" dirty="0" err="1">
                  <a:solidFill>
                    <a:schemeClr val="bg1"/>
                  </a:solidFill>
                  <a:latin typeface="+mj-lt"/>
                  <a:ea typeface="Source Sans Pro" panose="020B0503030403020204" pitchFamily="34" charset="0"/>
                </a:rPr>
                <a:t>liiinihanke</a:t>
              </a:r>
              <a:r>
                <a:rPr lang="et-EE" sz="1600" spc="-11" dirty="0">
                  <a:solidFill>
                    <a:schemeClr val="bg1"/>
                  </a:solidFill>
                  <a:latin typeface="+mj-lt"/>
                  <a:ea typeface="Source Sans Pro" panose="020B0503030403020204" pitchFamily="34" charset="0"/>
                </a:rPr>
                <a:t>-lepingute analüüs (vastavalt uue liinivõrgu vajadustele ja kommertsveo potentsiaalile)</a:t>
              </a:r>
              <a:endParaRPr lang="en-US" sz="1600" spc="-11" dirty="0">
                <a:solidFill>
                  <a:schemeClr val="bg1"/>
                </a:solidFill>
                <a:latin typeface="+mj-lt"/>
                <a:ea typeface="Source Sans Pro" panose="020B0503030403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80F6974-C313-4AB9-F8E7-C2680374032E}"/>
                </a:ext>
              </a:extLst>
            </p:cNvPr>
            <p:cNvSpPr txBox="1"/>
            <p:nvPr/>
          </p:nvSpPr>
          <p:spPr>
            <a:xfrm>
              <a:off x="768952" y="1861467"/>
              <a:ext cx="1718055" cy="83099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t-EE" sz="2400" b="1" dirty="0">
                  <a:solidFill>
                    <a:srgbClr val="FFFFFF"/>
                  </a:solidFill>
                  <a:latin typeface="+mj-lt"/>
                  <a:cs typeface="Calibri" panose="020F0502020204030204" pitchFamily="34" charset="0"/>
                </a:rPr>
                <a:t>Liikuvus-analüüs</a:t>
              </a:r>
              <a:endParaRPr lang="en-US" sz="2400" b="1" spc="-11" dirty="0">
                <a:solidFill>
                  <a:schemeClr val="bg1"/>
                </a:solidFill>
                <a:latin typeface="+mj-lt"/>
                <a:ea typeface="Source Sans Pro" panose="020B0503030403020204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8F291C2-B371-11C8-705D-EE7F54F0C253}"/>
              </a:ext>
            </a:extLst>
          </p:cNvPr>
          <p:cNvGrpSpPr/>
          <p:nvPr/>
        </p:nvGrpSpPr>
        <p:grpSpPr>
          <a:xfrm>
            <a:off x="4368954" y="1492002"/>
            <a:ext cx="2836384" cy="4508933"/>
            <a:chOff x="4368954" y="1665623"/>
            <a:chExt cx="2836384" cy="4508933"/>
          </a:xfrm>
        </p:grpSpPr>
        <p:sp>
          <p:nvSpPr>
            <p:cNvPr id="28" name="Freeform 3">
              <a:extLst>
                <a:ext uri="{FF2B5EF4-FFF2-40B4-BE49-F238E27FC236}">
                  <a16:creationId xmlns:a16="http://schemas.microsoft.com/office/drawing/2014/main" id="{F8CD8FD9-FD9D-FCC3-B9D9-38F542486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954" y="1665623"/>
              <a:ext cx="2836384" cy="4508933"/>
            </a:xfrm>
            <a:custGeom>
              <a:avLst/>
              <a:gdLst>
                <a:gd name="T0" fmla="*/ 4223 w 5024"/>
                <a:gd name="T1" fmla="*/ 5370 h 7282"/>
                <a:gd name="T2" fmla="*/ 3969 w 5024"/>
                <a:gd name="T3" fmla="*/ 5443 h 7282"/>
                <a:gd name="T4" fmla="*/ 3844 w 5024"/>
                <a:gd name="T5" fmla="*/ 5410 h 7282"/>
                <a:gd name="T6" fmla="*/ 3843 w 5024"/>
                <a:gd name="T7" fmla="*/ 5410 h 7282"/>
                <a:gd name="T8" fmla="*/ 3832 w 5024"/>
                <a:gd name="T9" fmla="*/ 5403 h 7282"/>
                <a:gd name="T10" fmla="*/ 3827 w 5024"/>
                <a:gd name="T11" fmla="*/ 5399 h 7282"/>
                <a:gd name="T12" fmla="*/ 3819 w 5024"/>
                <a:gd name="T13" fmla="*/ 5393 h 7282"/>
                <a:gd name="T14" fmla="*/ 3783 w 5024"/>
                <a:gd name="T15" fmla="*/ 5359 h 7282"/>
                <a:gd name="T16" fmla="*/ 3795 w 5024"/>
                <a:gd name="T17" fmla="*/ 4931 h 7282"/>
                <a:gd name="T18" fmla="*/ 3889 w 5024"/>
                <a:gd name="T19" fmla="*/ 4873 h 7282"/>
                <a:gd name="T20" fmla="*/ 4223 w 5024"/>
                <a:gd name="T21" fmla="*/ 4938 h 7282"/>
                <a:gd name="T22" fmla="*/ 4336 w 5024"/>
                <a:gd name="T23" fmla="*/ 4933 h 7282"/>
                <a:gd name="T24" fmla="*/ 4382 w 5024"/>
                <a:gd name="T25" fmla="*/ 4880 h 7282"/>
                <a:gd name="T26" fmla="*/ 4398 w 5024"/>
                <a:gd name="T27" fmla="*/ 2356 h 7282"/>
                <a:gd name="T28" fmla="*/ 4405 w 5024"/>
                <a:gd name="T29" fmla="*/ 2352 h 7282"/>
                <a:gd name="T30" fmla="*/ 4772 w 5024"/>
                <a:gd name="T31" fmla="*/ 2424 h 7282"/>
                <a:gd name="T32" fmla="*/ 4851 w 5024"/>
                <a:gd name="T33" fmla="*/ 2412 h 7282"/>
                <a:gd name="T34" fmla="*/ 5023 w 5024"/>
                <a:gd name="T35" fmla="*/ 2134 h 7282"/>
                <a:gd name="T36" fmla="*/ 4958 w 5024"/>
                <a:gd name="T37" fmla="*/ 1926 h 7282"/>
                <a:gd name="T38" fmla="*/ 4920 w 5024"/>
                <a:gd name="T39" fmla="*/ 1889 h 7282"/>
                <a:gd name="T40" fmla="*/ 4914 w 5024"/>
                <a:gd name="T41" fmla="*/ 1885 h 7282"/>
                <a:gd name="T42" fmla="*/ 4905 w 5024"/>
                <a:gd name="T43" fmla="*/ 1880 h 7282"/>
                <a:gd name="T44" fmla="*/ 4898 w 5024"/>
                <a:gd name="T45" fmla="*/ 1875 h 7282"/>
                <a:gd name="T46" fmla="*/ 4786 w 5024"/>
                <a:gd name="T47" fmla="*/ 1843 h 7282"/>
                <a:gd name="T48" fmla="*/ 4772 w 5024"/>
                <a:gd name="T49" fmla="*/ 1843 h 7282"/>
                <a:gd name="T50" fmla="*/ 4403 w 5024"/>
                <a:gd name="T51" fmla="*/ 1910 h 7282"/>
                <a:gd name="T52" fmla="*/ 4382 w 5024"/>
                <a:gd name="T53" fmla="*/ 1870 h 7282"/>
                <a:gd name="T54" fmla="*/ 2512 w 5024"/>
                <a:gd name="T55" fmla="*/ 0 h 7282"/>
                <a:gd name="T56" fmla="*/ 643 w 5024"/>
                <a:gd name="T57" fmla="*/ 1871 h 7282"/>
                <a:gd name="T58" fmla="*/ 667 w 5024"/>
                <a:gd name="T59" fmla="*/ 1891 h 7282"/>
                <a:gd name="T60" fmla="*/ 1036 w 5024"/>
                <a:gd name="T61" fmla="*/ 1824 h 7282"/>
                <a:gd name="T62" fmla="*/ 1050 w 5024"/>
                <a:gd name="T63" fmla="*/ 1824 h 7282"/>
                <a:gd name="T64" fmla="*/ 1162 w 5024"/>
                <a:gd name="T65" fmla="*/ 1855 h 7282"/>
                <a:gd name="T66" fmla="*/ 1169 w 5024"/>
                <a:gd name="T67" fmla="*/ 1860 h 7282"/>
                <a:gd name="T68" fmla="*/ 1178 w 5024"/>
                <a:gd name="T69" fmla="*/ 1866 h 7282"/>
                <a:gd name="T70" fmla="*/ 1184 w 5024"/>
                <a:gd name="T71" fmla="*/ 1871 h 7282"/>
                <a:gd name="T72" fmla="*/ 1221 w 5024"/>
                <a:gd name="T73" fmla="*/ 1907 h 7282"/>
                <a:gd name="T74" fmla="*/ 1286 w 5024"/>
                <a:gd name="T75" fmla="*/ 2114 h 7282"/>
                <a:gd name="T76" fmla="*/ 1116 w 5024"/>
                <a:gd name="T77" fmla="*/ 2393 h 7282"/>
                <a:gd name="T78" fmla="*/ 1036 w 5024"/>
                <a:gd name="T79" fmla="*/ 2405 h 7282"/>
                <a:gd name="T80" fmla="*/ 669 w 5024"/>
                <a:gd name="T81" fmla="*/ 2332 h 7282"/>
                <a:gd name="T82" fmla="*/ 663 w 5024"/>
                <a:gd name="T83" fmla="*/ 2337 h 7282"/>
                <a:gd name="T84" fmla="*/ 643 w 5024"/>
                <a:gd name="T85" fmla="*/ 4911 h 7282"/>
                <a:gd name="T86" fmla="*/ 617 w 5024"/>
                <a:gd name="T87" fmla="*/ 4933 h 7282"/>
                <a:gd name="T88" fmla="*/ 504 w 5024"/>
                <a:gd name="T89" fmla="*/ 4938 h 7282"/>
                <a:gd name="T90" fmla="*/ 170 w 5024"/>
                <a:gd name="T91" fmla="*/ 4873 h 7282"/>
                <a:gd name="T92" fmla="*/ 76 w 5024"/>
                <a:gd name="T93" fmla="*/ 4931 h 7282"/>
                <a:gd name="T94" fmla="*/ 64 w 5024"/>
                <a:gd name="T95" fmla="*/ 5359 h 7282"/>
                <a:gd name="T96" fmla="*/ 100 w 5024"/>
                <a:gd name="T97" fmla="*/ 5393 h 7282"/>
                <a:gd name="T98" fmla="*/ 108 w 5024"/>
                <a:gd name="T99" fmla="*/ 5399 h 7282"/>
                <a:gd name="T100" fmla="*/ 113 w 5024"/>
                <a:gd name="T101" fmla="*/ 5403 h 7282"/>
                <a:gd name="T102" fmla="*/ 124 w 5024"/>
                <a:gd name="T103" fmla="*/ 5410 h 7282"/>
                <a:gd name="T104" fmla="*/ 125 w 5024"/>
                <a:gd name="T105" fmla="*/ 5410 h 7282"/>
                <a:gd name="T106" fmla="*/ 250 w 5024"/>
                <a:gd name="T107" fmla="*/ 5443 h 7282"/>
                <a:gd name="T108" fmla="*/ 505 w 5024"/>
                <a:gd name="T109" fmla="*/ 5370 h 7282"/>
                <a:gd name="T110" fmla="*/ 643 w 5024"/>
                <a:gd name="T111" fmla="*/ 5396 h 7282"/>
                <a:gd name="T112" fmla="*/ 643 w 5024"/>
                <a:gd name="T113" fmla="*/ 5445 h 7282"/>
                <a:gd name="T114" fmla="*/ 644 w 5024"/>
                <a:gd name="T115" fmla="*/ 5446 h 7282"/>
                <a:gd name="T116" fmla="*/ 2512 w 5024"/>
                <a:gd name="T117" fmla="*/ 7281 h 7282"/>
                <a:gd name="T118" fmla="*/ 4337 w 5024"/>
                <a:gd name="T119" fmla="*/ 5375 h 7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024" h="7282">
                  <a:moveTo>
                    <a:pt x="4337" y="5375"/>
                  </a:moveTo>
                  <a:lnTo>
                    <a:pt x="4337" y="5375"/>
                  </a:lnTo>
                  <a:cubicBezTo>
                    <a:pt x="4303" y="5354"/>
                    <a:pt x="4261" y="5351"/>
                    <a:pt x="4223" y="5370"/>
                  </a:cubicBezTo>
                  <a:lnTo>
                    <a:pt x="4223" y="5370"/>
                  </a:lnTo>
                  <a:cubicBezTo>
                    <a:pt x="4130" y="5415"/>
                    <a:pt x="4035" y="5443"/>
                    <a:pt x="3969" y="5443"/>
                  </a:cubicBezTo>
                  <a:lnTo>
                    <a:pt x="3969" y="5443"/>
                  </a:lnTo>
                  <a:cubicBezTo>
                    <a:pt x="3964" y="5443"/>
                    <a:pt x="3959" y="5443"/>
                    <a:pt x="3955" y="5442"/>
                  </a:cubicBezTo>
                  <a:lnTo>
                    <a:pt x="3955" y="5442"/>
                  </a:lnTo>
                  <a:cubicBezTo>
                    <a:pt x="3913" y="5440"/>
                    <a:pt x="3876" y="5429"/>
                    <a:pt x="3844" y="5410"/>
                  </a:cubicBezTo>
                  <a:lnTo>
                    <a:pt x="3844" y="5410"/>
                  </a:lnTo>
                  <a:lnTo>
                    <a:pt x="3843" y="5410"/>
                  </a:lnTo>
                  <a:lnTo>
                    <a:pt x="3843" y="5410"/>
                  </a:lnTo>
                  <a:cubicBezTo>
                    <a:pt x="3840" y="5409"/>
                    <a:pt x="3838" y="5407"/>
                    <a:pt x="3836" y="5406"/>
                  </a:cubicBezTo>
                  <a:lnTo>
                    <a:pt x="3836" y="5406"/>
                  </a:lnTo>
                  <a:cubicBezTo>
                    <a:pt x="3834" y="5404"/>
                    <a:pt x="3833" y="5404"/>
                    <a:pt x="3832" y="5403"/>
                  </a:cubicBezTo>
                  <a:lnTo>
                    <a:pt x="3832" y="5403"/>
                  </a:lnTo>
                  <a:cubicBezTo>
                    <a:pt x="3831" y="5402"/>
                    <a:pt x="3829" y="5401"/>
                    <a:pt x="3827" y="5399"/>
                  </a:cubicBezTo>
                  <a:lnTo>
                    <a:pt x="3827" y="5399"/>
                  </a:lnTo>
                  <a:cubicBezTo>
                    <a:pt x="3825" y="5398"/>
                    <a:pt x="3823" y="5397"/>
                    <a:pt x="3821" y="5395"/>
                  </a:cubicBezTo>
                  <a:lnTo>
                    <a:pt x="3821" y="5395"/>
                  </a:lnTo>
                  <a:cubicBezTo>
                    <a:pt x="3820" y="5395"/>
                    <a:pt x="3819" y="5394"/>
                    <a:pt x="3819" y="5393"/>
                  </a:cubicBezTo>
                  <a:lnTo>
                    <a:pt x="3819" y="5393"/>
                  </a:lnTo>
                  <a:cubicBezTo>
                    <a:pt x="3806" y="5384"/>
                    <a:pt x="3794" y="5372"/>
                    <a:pt x="3783" y="5359"/>
                  </a:cubicBezTo>
                  <a:lnTo>
                    <a:pt x="3783" y="5359"/>
                  </a:lnTo>
                  <a:cubicBezTo>
                    <a:pt x="3741" y="5307"/>
                    <a:pt x="3718" y="5234"/>
                    <a:pt x="3718" y="5152"/>
                  </a:cubicBezTo>
                  <a:lnTo>
                    <a:pt x="3718" y="5152"/>
                  </a:lnTo>
                  <a:cubicBezTo>
                    <a:pt x="3718" y="5058"/>
                    <a:pt x="3746" y="4982"/>
                    <a:pt x="3795" y="4931"/>
                  </a:cubicBezTo>
                  <a:lnTo>
                    <a:pt x="3795" y="4931"/>
                  </a:lnTo>
                  <a:cubicBezTo>
                    <a:pt x="3821" y="4904"/>
                    <a:pt x="3853" y="4884"/>
                    <a:pt x="3889" y="4873"/>
                  </a:cubicBezTo>
                  <a:lnTo>
                    <a:pt x="3889" y="4873"/>
                  </a:lnTo>
                  <a:cubicBezTo>
                    <a:pt x="3914" y="4865"/>
                    <a:pt x="3941" y="4861"/>
                    <a:pt x="3969" y="4861"/>
                  </a:cubicBezTo>
                  <a:lnTo>
                    <a:pt x="3969" y="4861"/>
                  </a:lnTo>
                  <a:cubicBezTo>
                    <a:pt x="4033" y="4861"/>
                    <a:pt x="4128" y="4890"/>
                    <a:pt x="4223" y="4938"/>
                  </a:cubicBezTo>
                  <a:lnTo>
                    <a:pt x="4223" y="4938"/>
                  </a:lnTo>
                  <a:cubicBezTo>
                    <a:pt x="4259" y="4956"/>
                    <a:pt x="4301" y="4954"/>
                    <a:pt x="4336" y="4933"/>
                  </a:cubicBezTo>
                  <a:lnTo>
                    <a:pt x="4336" y="4933"/>
                  </a:lnTo>
                  <a:cubicBezTo>
                    <a:pt x="4338" y="4932"/>
                    <a:pt x="4341" y="4931"/>
                    <a:pt x="4342" y="4929"/>
                  </a:cubicBezTo>
                  <a:lnTo>
                    <a:pt x="4342" y="4929"/>
                  </a:lnTo>
                  <a:cubicBezTo>
                    <a:pt x="4360" y="4916"/>
                    <a:pt x="4374" y="4899"/>
                    <a:pt x="4382" y="4880"/>
                  </a:cubicBezTo>
                  <a:lnTo>
                    <a:pt x="4382" y="2371"/>
                  </a:lnTo>
                  <a:lnTo>
                    <a:pt x="4382" y="2371"/>
                  </a:lnTo>
                  <a:cubicBezTo>
                    <a:pt x="4388" y="2366"/>
                    <a:pt x="4392" y="2361"/>
                    <a:pt x="4398" y="2356"/>
                  </a:cubicBezTo>
                  <a:lnTo>
                    <a:pt x="4398" y="2356"/>
                  </a:lnTo>
                  <a:cubicBezTo>
                    <a:pt x="4401" y="2355"/>
                    <a:pt x="4403" y="2353"/>
                    <a:pt x="4405" y="2352"/>
                  </a:cubicBezTo>
                  <a:lnTo>
                    <a:pt x="4405" y="2352"/>
                  </a:lnTo>
                  <a:cubicBezTo>
                    <a:pt x="4440" y="2331"/>
                    <a:pt x="4482" y="2329"/>
                    <a:pt x="4518" y="2347"/>
                  </a:cubicBezTo>
                  <a:lnTo>
                    <a:pt x="4518" y="2347"/>
                  </a:lnTo>
                  <a:cubicBezTo>
                    <a:pt x="4613" y="2395"/>
                    <a:pt x="4708" y="2424"/>
                    <a:pt x="4772" y="2424"/>
                  </a:cubicBezTo>
                  <a:lnTo>
                    <a:pt x="4772" y="2424"/>
                  </a:lnTo>
                  <a:cubicBezTo>
                    <a:pt x="4801" y="2424"/>
                    <a:pt x="4827" y="2421"/>
                    <a:pt x="4851" y="2412"/>
                  </a:cubicBezTo>
                  <a:lnTo>
                    <a:pt x="4851" y="2412"/>
                  </a:lnTo>
                  <a:cubicBezTo>
                    <a:pt x="4888" y="2401"/>
                    <a:pt x="4920" y="2381"/>
                    <a:pt x="4946" y="2354"/>
                  </a:cubicBezTo>
                  <a:lnTo>
                    <a:pt x="4946" y="2354"/>
                  </a:lnTo>
                  <a:cubicBezTo>
                    <a:pt x="4995" y="2303"/>
                    <a:pt x="5023" y="2227"/>
                    <a:pt x="5023" y="2134"/>
                  </a:cubicBezTo>
                  <a:lnTo>
                    <a:pt x="5023" y="2134"/>
                  </a:lnTo>
                  <a:cubicBezTo>
                    <a:pt x="5023" y="2052"/>
                    <a:pt x="5000" y="1978"/>
                    <a:pt x="4958" y="1926"/>
                  </a:cubicBezTo>
                  <a:lnTo>
                    <a:pt x="4958" y="1926"/>
                  </a:lnTo>
                  <a:cubicBezTo>
                    <a:pt x="4947" y="1913"/>
                    <a:pt x="4935" y="1902"/>
                    <a:pt x="4922" y="1891"/>
                  </a:cubicBezTo>
                  <a:lnTo>
                    <a:pt x="4922" y="1891"/>
                  </a:lnTo>
                  <a:cubicBezTo>
                    <a:pt x="4921" y="1891"/>
                    <a:pt x="4921" y="1890"/>
                    <a:pt x="4920" y="1889"/>
                  </a:cubicBezTo>
                  <a:lnTo>
                    <a:pt x="4920" y="1889"/>
                  </a:lnTo>
                  <a:cubicBezTo>
                    <a:pt x="4918" y="1888"/>
                    <a:pt x="4916" y="1887"/>
                    <a:pt x="4914" y="1885"/>
                  </a:cubicBezTo>
                  <a:lnTo>
                    <a:pt x="4914" y="1885"/>
                  </a:lnTo>
                  <a:cubicBezTo>
                    <a:pt x="4912" y="1884"/>
                    <a:pt x="4911" y="1883"/>
                    <a:pt x="4909" y="1882"/>
                  </a:cubicBezTo>
                  <a:lnTo>
                    <a:pt x="4909" y="1882"/>
                  </a:lnTo>
                  <a:cubicBezTo>
                    <a:pt x="4908" y="1881"/>
                    <a:pt x="4906" y="1881"/>
                    <a:pt x="4905" y="1880"/>
                  </a:cubicBezTo>
                  <a:lnTo>
                    <a:pt x="4905" y="1880"/>
                  </a:lnTo>
                  <a:cubicBezTo>
                    <a:pt x="4903" y="1878"/>
                    <a:pt x="4900" y="1877"/>
                    <a:pt x="4898" y="1875"/>
                  </a:cubicBezTo>
                  <a:lnTo>
                    <a:pt x="4898" y="1875"/>
                  </a:lnTo>
                  <a:cubicBezTo>
                    <a:pt x="4897" y="1875"/>
                    <a:pt x="4897" y="1875"/>
                    <a:pt x="4897" y="1874"/>
                  </a:cubicBezTo>
                  <a:lnTo>
                    <a:pt x="4897" y="1874"/>
                  </a:lnTo>
                  <a:cubicBezTo>
                    <a:pt x="4865" y="1856"/>
                    <a:pt x="4828" y="1846"/>
                    <a:pt x="4786" y="1843"/>
                  </a:cubicBezTo>
                  <a:lnTo>
                    <a:pt x="4786" y="1843"/>
                  </a:lnTo>
                  <a:cubicBezTo>
                    <a:pt x="4782" y="1843"/>
                    <a:pt x="4777" y="1843"/>
                    <a:pt x="4772" y="1843"/>
                  </a:cubicBezTo>
                  <a:lnTo>
                    <a:pt x="4772" y="1843"/>
                  </a:lnTo>
                  <a:cubicBezTo>
                    <a:pt x="4707" y="1843"/>
                    <a:pt x="4611" y="1870"/>
                    <a:pt x="4518" y="1916"/>
                  </a:cubicBezTo>
                  <a:lnTo>
                    <a:pt x="4518" y="1916"/>
                  </a:lnTo>
                  <a:cubicBezTo>
                    <a:pt x="4481" y="1934"/>
                    <a:pt x="4438" y="1932"/>
                    <a:pt x="4403" y="1910"/>
                  </a:cubicBezTo>
                  <a:lnTo>
                    <a:pt x="4403" y="1910"/>
                  </a:lnTo>
                  <a:cubicBezTo>
                    <a:pt x="4395" y="1905"/>
                    <a:pt x="4389" y="1899"/>
                    <a:pt x="4382" y="1892"/>
                  </a:cubicBezTo>
                  <a:lnTo>
                    <a:pt x="4382" y="1870"/>
                  </a:lnTo>
                  <a:lnTo>
                    <a:pt x="4382" y="1870"/>
                  </a:lnTo>
                  <a:cubicBezTo>
                    <a:pt x="4382" y="841"/>
                    <a:pt x="3540" y="0"/>
                    <a:pt x="2512" y="0"/>
                  </a:cubicBezTo>
                  <a:lnTo>
                    <a:pt x="2512" y="0"/>
                  </a:lnTo>
                  <a:lnTo>
                    <a:pt x="2512" y="0"/>
                  </a:lnTo>
                  <a:cubicBezTo>
                    <a:pt x="1484" y="0"/>
                    <a:pt x="643" y="841"/>
                    <a:pt x="643" y="1870"/>
                  </a:cubicBezTo>
                  <a:lnTo>
                    <a:pt x="643" y="1871"/>
                  </a:lnTo>
                  <a:lnTo>
                    <a:pt x="643" y="1871"/>
                  </a:lnTo>
                  <a:cubicBezTo>
                    <a:pt x="650" y="1878"/>
                    <a:pt x="658" y="1885"/>
                    <a:pt x="667" y="1891"/>
                  </a:cubicBezTo>
                  <a:lnTo>
                    <a:pt x="667" y="1891"/>
                  </a:lnTo>
                  <a:cubicBezTo>
                    <a:pt x="702" y="1912"/>
                    <a:pt x="744" y="1915"/>
                    <a:pt x="782" y="1896"/>
                  </a:cubicBezTo>
                  <a:lnTo>
                    <a:pt x="782" y="1896"/>
                  </a:lnTo>
                  <a:cubicBezTo>
                    <a:pt x="875" y="1851"/>
                    <a:pt x="970" y="1824"/>
                    <a:pt x="1036" y="1824"/>
                  </a:cubicBezTo>
                  <a:lnTo>
                    <a:pt x="1036" y="1824"/>
                  </a:lnTo>
                  <a:cubicBezTo>
                    <a:pt x="1041" y="1824"/>
                    <a:pt x="1046" y="1824"/>
                    <a:pt x="1050" y="1824"/>
                  </a:cubicBezTo>
                  <a:lnTo>
                    <a:pt x="1050" y="1824"/>
                  </a:lnTo>
                  <a:cubicBezTo>
                    <a:pt x="1092" y="1826"/>
                    <a:pt x="1129" y="1837"/>
                    <a:pt x="1161" y="1855"/>
                  </a:cubicBezTo>
                  <a:lnTo>
                    <a:pt x="1161" y="1855"/>
                  </a:lnTo>
                  <a:cubicBezTo>
                    <a:pt x="1162" y="1855"/>
                    <a:pt x="1162" y="1855"/>
                    <a:pt x="1162" y="1855"/>
                  </a:cubicBezTo>
                  <a:lnTo>
                    <a:pt x="1162" y="1855"/>
                  </a:lnTo>
                  <a:cubicBezTo>
                    <a:pt x="1165" y="1857"/>
                    <a:pt x="1167" y="1859"/>
                    <a:pt x="1169" y="1860"/>
                  </a:cubicBezTo>
                  <a:lnTo>
                    <a:pt x="1169" y="1860"/>
                  </a:lnTo>
                  <a:cubicBezTo>
                    <a:pt x="1171" y="1861"/>
                    <a:pt x="1172" y="1862"/>
                    <a:pt x="1173" y="1863"/>
                  </a:cubicBezTo>
                  <a:lnTo>
                    <a:pt x="1173" y="1863"/>
                  </a:lnTo>
                  <a:cubicBezTo>
                    <a:pt x="1174" y="1864"/>
                    <a:pt x="1176" y="1865"/>
                    <a:pt x="1178" y="1866"/>
                  </a:cubicBezTo>
                  <a:lnTo>
                    <a:pt x="1178" y="1866"/>
                  </a:lnTo>
                  <a:cubicBezTo>
                    <a:pt x="1180" y="1868"/>
                    <a:pt x="1182" y="1869"/>
                    <a:pt x="1184" y="1871"/>
                  </a:cubicBezTo>
                  <a:lnTo>
                    <a:pt x="1184" y="1871"/>
                  </a:lnTo>
                  <a:cubicBezTo>
                    <a:pt x="1185" y="1871"/>
                    <a:pt x="1185" y="1872"/>
                    <a:pt x="1186" y="1872"/>
                  </a:cubicBezTo>
                  <a:lnTo>
                    <a:pt x="1186" y="1872"/>
                  </a:lnTo>
                  <a:cubicBezTo>
                    <a:pt x="1199" y="1882"/>
                    <a:pt x="1211" y="1894"/>
                    <a:pt x="1221" y="1907"/>
                  </a:cubicBezTo>
                  <a:lnTo>
                    <a:pt x="1221" y="1907"/>
                  </a:lnTo>
                  <a:cubicBezTo>
                    <a:pt x="1264" y="1959"/>
                    <a:pt x="1286" y="2032"/>
                    <a:pt x="1286" y="2114"/>
                  </a:cubicBezTo>
                  <a:lnTo>
                    <a:pt x="1286" y="2114"/>
                  </a:lnTo>
                  <a:cubicBezTo>
                    <a:pt x="1286" y="2208"/>
                    <a:pt x="1259" y="2284"/>
                    <a:pt x="1210" y="2335"/>
                  </a:cubicBezTo>
                  <a:lnTo>
                    <a:pt x="1210" y="2335"/>
                  </a:lnTo>
                  <a:cubicBezTo>
                    <a:pt x="1184" y="2362"/>
                    <a:pt x="1152" y="2381"/>
                    <a:pt x="1116" y="2393"/>
                  </a:cubicBezTo>
                  <a:lnTo>
                    <a:pt x="1116" y="2393"/>
                  </a:lnTo>
                  <a:cubicBezTo>
                    <a:pt x="1091" y="2401"/>
                    <a:pt x="1065" y="2405"/>
                    <a:pt x="1036" y="2405"/>
                  </a:cubicBezTo>
                  <a:lnTo>
                    <a:pt x="1036" y="2405"/>
                  </a:lnTo>
                  <a:cubicBezTo>
                    <a:pt x="972" y="2405"/>
                    <a:pt x="877" y="2376"/>
                    <a:pt x="782" y="2328"/>
                  </a:cubicBezTo>
                  <a:lnTo>
                    <a:pt x="782" y="2328"/>
                  </a:lnTo>
                  <a:cubicBezTo>
                    <a:pt x="746" y="2310"/>
                    <a:pt x="703" y="2311"/>
                    <a:pt x="669" y="2332"/>
                  </a:cubicBezTo>
                  <a:lnTo>
                    <a:pt x="669" y="2332"/>
                  </a:lnTo>
                  <a:cubicBezTo>
                    <a:pt x="667" y="2334"/>
                    <a:pt x="664" y="2336"/>
                    <a:pt x="663" y="2337"/>
                  </a:cubicBezTo>
                  <a:lnTo>
                    <a:pt x="663" y="2337"/>
                  </a:lnTo>
                  <a:cubicBezTo>
                    <a:pt x="655" y="2342"/>
                    <a:pt x="649" y="2348"/>
                    <a:pt x="643" y="2354"/>
                  </a:cubicBezTo>
                  <a:lnTo>
                    <a:pt x="643" y="4911"/>
                  </a:lnTo>
                  <a:lnTo>
                    <a:pt x="643" y="4911"/>
                  </a:lnTo>
                  <a:cubicBezTo>
                    <a:pt x="638" y="4918"/>
                    <a:pt x="631" y="4924"/>
                    <a:pt x="623" y="4929"/>
                  </a:cubicBezTo>
                  <a:lnTo>
                    <a:pt x="623" y="4929"/>
                  </a:lnTo>
                  <a:cubicBezTo>
                    <a:pt x="622" y="4931"/>
                    <a:pt x="620" y="4932"/>
                    <a:pt x="617" y="4933"/>
                  </a:cubicBezTo>
                  <a:lnTo>
                    <a:pt x="617" y="4933"/>
                  </a:lnTo>
                  <a:cubicBezTo>
                    <a:pt x="582" y="4954"/>
                    <a:pt x="540" y="4956"/>
                    <a:pt x="504" y="4938"/>
                  </a:cubicBezTo>
                  <a:lnTo>
                    <a:pt x="504" y="4938"/>
                  </a:lnTo>
                  <a:cubicBezTo>
                    <a:pt x="409" y="4890"/>
                    <a:pt x="314" y="4861"/>
                    <a:pt x="250" y="4861"/>
                  </a:cubicBezTo>
                  <a:lnTo>
                    <a:pt x="250" y="4861"/>
                  </a:lnTo>
                  <a:cubicBezTo>
                    <a:pt x="221" y="4861"/>
                    <a:pt x="195" y="4865"/>
                    <a:pt x="170" y="4873"/>
                  </a:cubicBezTo>
                  <a:lnTo>
                    <a:pt x="170" y="4873"/>
                  </a:lnTo>
                  <a:cubicBezTo>
                    <a:pt x="134" y="4884"/>
                    <a:pt x="102" y="4904"/>
                    <a:pt x="76" y="4931"/>
                  </a:cubicBezTo>
                  <a:lnTo>
                    <a:pt x="76" y="4931"/>
                  </a:lnTo>
                  <a:cubicBezTo>
                    <a:pt x="27" y="4982"/>
                    <a:pt x="0" y="5058"/>
                    <a:pt x="0" y="5152"/>
                  </a:cubicBezTo>
                  <a:lnTo>
                    <a:pt x="0" y="5152"/>
                  </a:lnTo>
                  <a:cubicBezTo>
                    <a:pt x="0" y="5234"/>
                    <a:pt x="23" y="5307"/>
                    <a:pt x="64" y="5359"/>
                  </a:cubicBezTo>
                  <a:lnTo>
                    <a:pt x="64" y="5359"/>
                  </a:lnTo>
                  <a:cubicBezTo>
                    <a:pt x="75" y="5372"/>
                    <a:pt x="87" y="5384"/>
                    <a:pt x="100" y="5393"/>
                  </a:cubicBezTo>
                  <a:lnTo>
                    <a:pt x="100" y="5393"/>
                  </a:lnTo>
                  <a:cubicBezTo>
                    <a:pt x="100" y="5394"/>
                    <a:pt x="101" y="5395"/>
                    <a:pt x="102" y="5395"/>
                  </a:cubicBezTo>
                  <a:lnTo>
                    <a:pt x="102" y="5395"/>
                  </a:lnTo>
                  <a:cubicBezTo>
                    <a:pt x="104" y="5397"/>
                    <a:pt x="106" y="5398"/>
                    <a:pt x="108" y="5399"/>
                  </a:cubicBezTo>
                  <a:lnTo>
                    <a:pt x="108" y="5399"/>
                  </a:lnTo>
                  <a:cubicBezTo>
                    <a:pt x="110" y="5401"/>
                    <a:pt x="111" y="5402"/>
                    <a:pt x="113" y="5403"/>
                  </a:cubicBezTo>
                  <a:lnTo>
                    <a:pt x="113" y="5403"/>
                  </a:lnTo>
                  <a:cubicBezTo>
                    <a:pt x="114" y="5404"/>
                    <a:pt x="115" y="5404"/>
                    <a:pt x="116" y="5406"/>
                  </a:cubicBezTo>
                  <a:lnTo>
                    <a:pt x="116" y="5406"/>
                  </a:lnTo>
                  <a:cubicBezTo>
                    <a:pt x="119" y="5407"/>
                    <a:pt x="122" y="5409"/>
                    <a:pt x="124" y="5410"/>
                  </a:cubicBezTo>
                  <a:lnTo>
                    <a:pt x="124" y="5410"/>
                  </a:lnTo>
                  <a:lnTo>
                    <a:pt x="125" y="5410"/>
                  </a:lnTo>
                  <a:lnTo>
                    <a:pt x="125" y="5410"/>
                  </a:lnTo>
                  <a:cubicBezTo>
                    <a:pt x="157" y="5429"/>
                    <a:pt x="194" y="5440"/>
                    <a:pt x="236" y="5442"/>
                  </a:cubicBezTo>
                  <a:lnTo>
                    <a:pt x="236" y="5442"/>
                  </a:lnTo>
                  <a:cubicBezTo>
                    <a:pt x="241" y="5443"/>
                    <a:pt x="245" y="5443"/>
                    <a:pt x="250" y="5443"/>
                  </a:cubicBezTo>
                  <a:lnTo>
                    <a:pt x="250" y="5443"/>
                  </a:lnTo>
                  <a:cubicBezTo>
                    <a:pt x="316" y="5443"/>
                    <a:pt x="411" y="5415"/>
                    <a:pt x="505" y="5370"/>
                  </a:cubicBezTo>
                  <a:lnTo>
                    <a:pt x="505" y="5370"/>
                  </a:lnTo>
                  <a:cubicBezTo>
                    <a:pt x="541" y="5351"/>
                    <a:pt x="584" y="5354"/>
                    <a:pt x="619" y="5375"/>
                  </a:cubicBezTo>
                  <a:lnTo>
                    <a:pt x="619" y="5375"/>
                  </a:lnTo>
                  <a:cubicBezTo>
                    <a:pt x="628" y="5381"/>
                    <a:pt x="636" y="5388"/>
                    <a:pt x="643" y="5396"/>
                  </a:cubicBezTo>
                  <a:lnTo>
                    <a:pt x="643" y="5411"/>
                  </a:lnTo>
                  <a:lnTo>
                    <a:pt x="643" y="5411"/>
                  </a:lnTo>
                  <a:cubicBezTo>
                    <a:pt x="643" y="5423"/>
                    <a:pt x="643" y="5434"/>
                    <a:pt x="643" y="5445"/>
                  </a:cubicBezTo>
                  <a:lnTo>
                    <a:pt x="643" y="5445"/>
                  </a:lnTo>
                  <a:cubicBezTo>
                    <a:pt x="643" y="5445"/>
                    <a:pt x="644" y="5445"/>
                    <a:pt x="644" y="5446"/>
                  </a:cubicBezTo>
                  <a:lnTo>
                    <a:pt x="644" y="5446"/>
                  </a:lnTo>
                  <a:cubicBezTo>
                    <a:pt x="663" y="6458"/>
                    <a:pt x="1496" y="7281"/>
                    <a:pt x="2512" y="7281"/>
                  </a:cubicBezTo>
                  <a:lnTo>
                    <a:pt x="2512" y="7281"/>
                  </a:lnTo>
                  <a:lnTo>
                    <a:pt x="2512" y="7281"/>
                  </a:lnTo>
                  <a:cubicBezTo>
                    <a:pt x="3536" y="7281"/>
                    <a:pt x="4374" y="6448"/>
                    <a:pt x="4382" y="5426"/>
                  </a:cubicBezTo>
                  <a:lnTo>
                    <a:pt x="4382" y="5426"/>
                  </a:lnTo>
                  <a:cubicBezTo>
                    <a:pt x="4373" y="5406"/>
                    <a:pt x="4358" y="5388"/>
                    <a:pt x="4337" y="5375"/>
                  </a:cubicBezTo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2449">
                <a:latin typeface="+mj-lt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1D66A8F-0D17-A2BF-D5F9-924284BC10B5}"/>
                </a:ext>
              </a:extLst>
            </p:cNvPr>
            <p:cNvSpPr txBox="1"/>
            <p:nvPr/>
          </p:nvSpPr>
          <p:spPr>
            <a:xfrm>
              <a:off x="5057638" y="2665167"/>
              <a:ext cx="1710925" cy="2836674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GB"/>
              </a:defPPr>
              <a:lvl1pPr marL="285750" indent="-285750">
                <a:lnSpc>
                  <a:spcPct val="100000"/>
                </a:lnSpc>
                <a:buFont typeface="Arial" panose="020B0604020202020204" pitchFamily="34" charset="0"/>
                <a:buChar char="•"/>
                <a:defRPr sz="1600" spc="-11">
                  <a:solidFill>
                    <a:schemeClr val="bg1"/>
                  </a:solidFill>
                  <a:ea typeface="Source Sans Pro" panose="020B0503030403020204" pitchFamily="34" charset="0"/>
                </a:defRPr>
              </a:lvl1pPr>
            </a:lstStyle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Regionaalselt ühtne tariifistruktuur - ümberistumist ei karistata kõrgema piletihinnaga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Piletite vahendus-</a:t>
              </a: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platvorm erinevate teenusepakkujate ühendamiseks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Rahastus- ja käibe jagamise mudel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18EA6D5-A2DF-FF2A-8138-09B80A819968}"/>
                </a:ext>
              </a:extLst>
            </p:cNvPr>
            <p:cNvSpPr txBox="1"/>
            <p:nvPr/>
          </p:nvSpPr>
          <p:spPr>
            <a:xfrm>
              <a:off x="4749054" y="1861466"/>
              <a:ext cx="2026458" cy="83099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>
              <a:defPPr>
                <a:defRPr lang="en-GB"/>
              </a:defPPr>
              <a:lvl1pPr algn="ctr">
                <a:lnSpc>
                  <a:spcPct val="100000"/>
                </a:lnSpc>
                <a:defRPr sz="2400" b="1">
                  <a:latin typeface="Calibri" panose="020F0502020204030204" pitchFamily="34" charset="0"/>
                  <a:cs typeface="Calibri" panose="020F0502020204030204" pitchFamily="34" charset="0"/>
                </a:defRPr>
              </a:lvl1pPr>
            </a:lstStyle>
            <a:p>
              <a:r>
                <a:rPr lang="en-US" dirty="0" err="1">
                  <a:latin typeface="+mj-lt"/>
                </a:rPr>
                <a:t>Ühtne</a:t>
              </a:r>
              <a:r>
                <a:rPr lang="en-US" dirty="0">
                  <a:latin typeface="+mj-lt"/>
                </a:rPr>
                <a:t> </a:t>
              </a:r>
              <a:r>
                <a:rPr lang="en-US" dirty="0" err="1">
                  <a:latin typeface="+mj-lt"/>
                </a:rPr>
                <a:t>piletisüsteem</a:t>
              </a:r>
              <a:endParaRPr lang="en-US" dirty="0">
                <a:latin typeface="+mj-lt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C0CF91E-0A27-F998-08E0-16374EEAD8CD}"/>
              </a:ext>
            </a:extLst>
          </p:cNvPr>
          <p:cNvGrpSpPr/>
          <p:nvPr/>
        </p:nvGrpSpPr>
        <p:grpSpPr>
          <a:xfrm>
            <a:off x="6471828" y="1492002"/>
            <a:ext cx="2732624" cy="4508933"/>
            <a:chOff x="6471828" y="1665623"/>
            <a:chExt cx="2732624" cy="4508933"/>
          </a:xfrm>
        </p:grpSpPr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AC36B02A-86EC-F122-4E0E-04412F421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1828" y="1665623"/>
              <a:ext cx="2732624" cy="4508933"/>
            </a:xfrm>
            <a:custGeom>
              <a:avLst/>
              <a:gdLst>
                <a:gd name="T0" fmla="*/ 4279 w 5049"/>
                <a:gd name="T1" fmla="*/ 5367 h 7282"/>
                <a:gd name="T2" fmla="*/ 4025 w 5049"/>
                <a:gd name="T3" fmla="*/ 5439 h 7282"/>
                <a:gd name="T4" fmla="*/ 3900 w 5049"/>
                <a:gd name="T5" fmla="*/ 5408 h 7282"/>
                <a:gd name="T6" fmla="*/ 3900 w 5049"/>
                <a:gd name="T7" fmla="*/ 5408 h 7282"/>
                <a:gd name="T8" fmla="*/ 3888 w 5049"/>
                <a:gd name="T9" fmla="*/ 5401 h 7282"/>
                <a:gd name="T10" fmla="*/ 3883 w 5049"/>
                <a:gd name="T11" fmla="*/ 5397 h 7282"/>
                <a:gd name="T12" fmla="*/ 3875 w 5049"/>
                <a:gd name="T13" fmla="*/ 5391 h 7282"/>
                <a:gd name="T14" fmla="*/ 3839 w 5049"/>
                <a:gd name="T15" fmla="*/ 5356 h 7282"/>
                <a:gd name="T16" fmla="*/ 3851 w 5049"/>
                <a:gd name="T17" fmla="*/ 4928 h 7282"/>
                <a:gd name="T18" fmla="*/ 3946 w 5049"/>
                <a:gd name="T19" fmla="*/ 4870 h 7282"/>
                <a:gd name="T20" fmla="*/ 4279 w 5049"/>
                <a:gd name="T21" fmla="*/ 4935 h 7282"/>
                <a:gd name="T22" fmla="*/ 4392 w 5049"/>
                <a:gd name="T23" fmla="*/ 4931 h 7282"/>
                <a:gd name="T24" fmla="*/ 4402 w 5049"/>
                <a:gd name="T25" fmla="*/ 4924 h 7282"/>
                <a:gd name="T26" fmla="*/ 4424 w 5049"/>
                <a:gd name="T27" fmla="*/ 2337 h 7282"/>
                <a:gd name="T28" fmla="*/ 4430 w 5049"/>
                <a:gd name="T29" fmla="*/ 2333 h 7282"/>
                <a:gd name="T30" fmla="*/ 4798 w 5049"/>
                <a:gd name="T31" fmla="*/ 2405 h 7282"/>
                <a:gd name="T32" fmla="*/ 4877 w 5049"/>
                <a:gd name="T33" fmla="*/ 2394 h 7282"/>
                <a:gd name="T34" fmla="*/ 5048 w 5049"/>
                <a:gd name="T35" fmla="*/ 2115 h 7282"/>
                <a:gd name="T36" fmla="*/ 4983 w 5049"/>
                <a:gd name="T37" fmla="*/ 1907 h 7282"/>
                <a:gd name="T38" fmla="*/ 4946 w 5049"/>
                <a:gd name="T39" fmla="*/ 1871 h 7282"/>
                <a:gd name="T40" fmla="*/ 4940 w 5049"/>
                <a:gd name="T41" fmla="*/ 1866 h 7282"/>
                <a:gd name="T42" fmla="*/ 4931 w 5049"/>
                <a:gd name="T43" fmla="*/ 1861 h 7282"/>
                <a:gd name="T44" fmla="*/ 4923 w 5049"/>
                <a:gd name="T45" fmla="*/ 1856 h 7282"/>
                <a:gd name="T46" fmla="*/ 4812 w 5049"/>
                <a:gd name="T47" fmla="*/ 1824 h 7282"/>
                <a:gd name="T48" fmla="*/ 4798 w 5049"/>
                <a:gd name="T49" fmla="*/ 1824 h 7282"/>
                <a:gd name="T50" fmla="*/ 4429 w 5049"/>
                <a:gd name="T51" fmla="*/ 1891 h 7282"/>
                <a:gd name="T52" fmla="*/ 4402 w 5049"/>
                <a:gd name="T53" fmla="*/ 1868 h 7282"/>
                <a:gd name="T54" fmla="*/ 2533 w 5049"/>
                <a:gd name="T55" fmla="*/ 0 h 7282"/>
                <a:gd name="T56" fmla="*/ 664 w 5049"/>
                <a:gd name="T57" fmla="*/ 1892 h 7282"/>
                <a:gd name="T58" fmla="*/ 685 w 5049"/>
                <a:gd name="T59" fmla="*/ 1910 h 7282"/>
                <a:gd name="T60" fmla="*/ 1054 w 5049"/>
                <a:gd name="T61" fmla="*/ 1843 h 7282"/>
                <a:gd name="T62" fmla="*/ 1068 w 5049"/>
                <a:gd name="T63" fmla="*/ 1843 h 7282"/>
                <a:gd name="T64" fmla="*/ 1180 w 5049"/>
                <a:gd name="T65" fmla="*/ 1875 h 7282"/>
                <a:gd name="T66" fmla="*/ 1187 w 5049"/>
                <a:gd name="T67" fmla="*/ 1880 h 7282"/>
                <a:gd name="T68" fmla="*/ 1196 w 5049"/>
                <a:gd name="T69" fmla="*/ 1885 h 7282"/>
                <a:gd name="T70" fmla="*/ 1202 w 5049"/>
                <a:gd name="T71" fmla="*/ 1889 h 7282"/>
                <a:gd name="T72" fmla="*/ 1240 w 5049"/>
                <a:gd name="T73" fmla="*/ 1926 h 7282"/>
                <a:gd name="T74" fmla="*/ 1305 w 5049"/>
                <a:gd name="T75" fmla="*/ 2134 h 7282"/>
                <a:gd name="T76" fmla="*/ 1133 w 5049"/>
                <a:gd name="T77" fmla="*/ 2412 h 7282"/>
                <a:gd name="T78" fmla="*/ 1054 w 5049"/>
                <a:gd name="T79" fmla="*/ 2424 h 7282"/>
                <a:gd name="T80" fmla="*/ 687 w 5049"/>
                <a:gd name="T81" fmla="*/ 2352 h 7282"/>
                <a:gd name="T82" fmla="*/ 680 w 5049"/>
                <a:gd name="T83" fmla="*/ 2356 h 7282"/>
                <a:gd name="T84" fmla="*/ 664 w 5049"/>
                <a:gd name="T85" fmla="*/ 4880 h 7282"/>
                <a:gd name="T86" fmla="*/ 618 w 5049"/>
                <a:gd name="T87" fmla="*/ 4933 h 7282"/>
                <a:gd name="T88" fmla="*/ 505 w 5049"/>
                <a:gd name="T89" fmla="*/ 4938 h 7282"/>
                <a:gd name="T90" fmla="*/ 171 w 5049"/>
                <a:gd name="T91" fmla="*/ 4873 h 7282"/>
                <a:gd name="T92" fmla="*/ 77 w 5049"/>
                <a:gd name="T93" fmla="*/ 4931 h 7282"/>
                <a:gd name="T94" fmla="*/ 65 w 5049"/>
                <a:gd name="T95" fmla="*/ 5359 h 7282"/>
                <a:gd name="T96" fmla="*/ 101 w 5049"/>
                <a:gd name="T97" fmla="*/ 5393 h 7282"/>
                <a:gd name="T98" fmla="*/ 109 w 5049"/>
                <a:gd name="T99" fmla="*/ 5399 h 7282"/>
                <a:gd name="T100" fmla="*/ 114 w 5049"/>
                <a:gd name="T101" fmla="*/ 5403 h 7282"/>
                <a:gd name="T102" fmla="*/ 125 w 5049"/>
                <a:gd name="T103" fmla="*/ 5410 h 7282"/>
                <a:gd name="T104" fmla="*/ 126 w 5049"/>
                <a:gd name="T105" fmla="*/ 5410 h 7282"/>
                <a:gd name="T106" fmla="*/ 251 w 5049"/>
                <a:gd name="T107" fmla="*/ 5443 h 7282"/>
                <a:gd name="T108" fmla="*/ 505 w 5049"/>
                <a:gd name="T109" fmla="*/ 5370 h 7282"/>
                <a:gd name="T110" fmla="*/ 664 w 5049"/>
                <a:gd name="T111" fmla="*/ 5426 h 7282"/>
                <a:gd name="T112" fmla="*/ 664 w 5049"/>
                <a:gd name="T113" fmla="*/ 5427 h 7282"/>
                <a:gd name="T114" fmla="*/ 2533 w 5049"/>
                <a:gd name="T115" fmla="*/ 7281 h 7282"/>
                <a:gd name="T116" fmla="*/ 4402 w 5049"/>
                <a:gd name="T117" fmla="*/ 5378 h 7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049" h="7282">
                  <a:moveTo>
                    <a:pt x="4394" y="5373"/>
                  </a:moveTo>
                  <a:lnTo>
                    <a:pt x="4394" y="5373"/>
                  </a:lnTo>
                  <a:cubicBezTo>
                    <a:pt x="4360" y="5351"/>
                    <a:pt x="4317" y="5349"/>
                    <a:pt x="4279" y="5367"/>
                  </a:cubicBezTo>
                  <a:lnTo>
                    <a:pt x="4279" y="5367"/>
                  </a:lnTo>
                  <a:cubicBezTo>
                    <a:pt x="4186" y="5412"/>
                    <a:pt x="4091" y="5439"/>
                    <a:pt x="4025" y="5439"/>
                  </a:cubicBezTo>
                  <a:lnTo>
                    <a:pt x="4025" y="5439"/>
                  </a:lnTo>
                  <a:cubicBezTo>
                    <a:pt x="4020" y="5439"/>
                    <a:pt x="4016" y="5439"/>
                    <a:pt x="4011" y="5439"/>
                  </a:cubicBezTo>
                  <a:lnTo>
                    <a:pt x="4011" y="5439"/>
                  </a:lnTo>
                  <a:cubicBezTo>
                    <a:pt x="3969" y="5438"/>
                    <a:pt x="3932" y="5427"/>
                    <a:pt x="3900" y="5408"/>
                  </a:cubicBezTo>
                  <a:lnTo>
                    <a:pt x="3900" y="5408"/>
                  </a:lnTo>
                  <a:lnTo>
                    <a:pt x="3900" y="5408"/>
                  </a:lnTo>
                  <a:lnTo>
                    <a:pt x="3900" y="5408"/>
                  </a:lnTo>
                  <a:cubicBezTo>
                    <a:pt x="3896" y="5406"/>
                    <a:pt x="3894" y="5404"/>
                    <a:pt x="3891" y="5403"/>
                  </a:cubicBezTo>
                  <a:lnTo>
                    <a:pt x="3891" y="5403"/>
                  </a:lnTo>
                  <a:cubicBezTo>
                    <a:pt x="3890" y="5402"/>
                    <a:pt x="3889" y="5401"/>
                    <a:pt x="3888" y="5401"/>
                  </a:cubicBezTo>
                  <a:lnTo>
                    <a:pt x="3888" y="5401"/>
                  </a:lnTo>
                  <a:cubicBezTo>
                    <a:pt x="3887" y="5399"/>
                    <a:pt x="3885" y="5398"/>
                    <a:pt x="3883" y="5397"/>
                  </a:cubicBezTo>
                  <a:lnTo>
                    <a:pt x="3883" y="5397"/>
                  </a:lnTo>
                  <a:cubicBezTo>
                    <a:pt x="3881" y="5396"/>
                    <a:pt x="3879" y="5394"/>
                    <a:pt x="3877" y="5393"/>
                  </a:cubicBezTo>
                  <a:lnTo>
                    <a:pt x="3877" y="5393"/>
                  </a:lnTo>
                  <a:cubicBezTo>
                    <a:pt x="3876" y="5392"/>
                    <a:pt x="3876" y="5392"/>
                    <a:pt x="3875" y="5391"/>
                  </a:cubicBezTo>
                  <a:lnTo>
                    <a:pt x="3875" y="5391"/>
                  </a:lnTo>
                  <a:cubicBezTo>
                    <a:pt x="3862" y="5381"/>
                    <a:pt x="3850" y="5370"/>
                    <a:pt x="3839" y="5356"/>
                  </a:cubicBezTo>
                  <a:lnTo>
                    <a:pt x="3839" y="5356"/>
                  </a:lnTo>
                  <a:cubicBezTo>
                    <a:pt x="3797" y="5305"/>
                    <a:pt x="3775" y="5231"/>
                    <a:pt x="3775" y="5149"/>
                  </a:cubicBezTo>
                  <a:lnTo>
                    <a:pt x="3775" y="5149"/>
                  </a:lnTo>
                  <a:cubicBezTo>
                    <a:pt x="3775" y="5055"/>
                    <a:pt x="3802" y="4979"/>
                    <a:pt x="3851" y="4928"/>
                  </a:cubicBezTo>
                  <a:lnTo>
                    <a:pt x="3851" y="4928"/>
                  </a:lnTo>
                  <a:cubicBezTo>
                    <a:pt x="3877" y="4901"/>
                    <a:pt x="3909" y="4882"/>
                    <a:pt x="3946" y="4870"/>
                  </a:cubicBezTo>
                  <a:lnTo>
                    <a:pt x="3946" y="4870"/>
                  </a:lnTo>
                  <a:cubicBezTo>
                    <a:pt x="3970" y="4863"/>
                    <a:pt x="3996" y="4858"/>
                    <a:pt x="4025" y="4858"/>
                  </a:cubicBezTo>
                  <a:lnTo>
                    <a:pt x="4025" y="4858"/>
                  </a:lnTo>
                  <a:cubicBezTo>
                    <a:pt x="4089" y="4858"/>
                    <a:pt x="4184" y="4887"/>
                    <a:pt x="4279" y="4935"/>
                  </a:cubicBezTo>
                  <a:lnTo>
                    <a:pt x="4279" y="4935"/>
                  </a:lnTo>
                  <a:cubicBezTo>
                    <a:pt x="4315" y="4954"/>
                    <a:pt x="4358" y="4952"/>
                    <a:pt x="4392" y="4931"/>
                  </a:cubicBezTo>
                  <a:lnTo>
                    <a:pt x="4392" y="4931"/>
                  </a:lnTo>
                  <a:cubicBezTo>
                    <a:pt x="4394" y="4929"/>
                    <a:pt x="4397" y="4927"/>
                    <a:pt x="4399" y="4926"/>
                  </a:cubicBezTo>
                  <a:lnTo>
                    <a:pt x="4399" y="4926"/>
                  </a:lnTo>
                  <a:cubicBezTo>
                    <a:pt x="4400" y="4926"/>
                    <a:pt x="4401" y="4924"/>
                    <a:pt x="4402" y="4924"/>
                  </a:cubicBezTo>
                  <a:lnTo>
                    <a:pt x="4402" y="2358"/>
                  </a:lnTo>
                  <a:lnTo>
                    <a:pt x="4402" y="2358"/>
                  </a:lnTo>
                  <a:cubicBezTo>
                    <a:pt x="4408" y="2350"/>
                    <a:pt x="4416" y="2343"/>
                    <a:pt x="4424" y="2337"/>
                  </a:cubicBezTo>
                  <a:lnTo>
                    <a:pt x="4424" y="2337"/>
                  </a:lnTo>
                  <a:cubicBezTo>
                    <a:pt x="4426" y="2336"/>
                    <a:pt x="4429" y="2334"/>
                    <a:pt x="4430" y="2333"/>
                  </a:cubicBezTo>
                  <a:lnTo>
                    <a:pt x="4430" y="2333"/>
                  </a:lnTo>
                  <a:cubicBezTo>
                    <a:pt x="4465" y="2312"/>
                    <a:pt x="4507" y="2310"/>
                    <a:pt x="4544" y="2328"/>
                  </a:cubicBezTo>
                  <a:lnTo>
                    <a:pt x="4544" y="2328"/>
                  </a:lnTo>
                  <a:cubicBezTo>
                    <a:pt x="4638" y="2376"/>
                    <a:pt x="4734" y="2405"/>
                    <a:pt x="4798" y="2405"/>
                  </a:cubicBezTo>
                  <a:lnTo>
                    <a:pt x="4798" y="2405"/>
                  </a:lnTo>
                  <a:cubicBezTo>
                    <a:pt x="4826" y="2405"/>
                    <a:pt x="4853" y="2401"/>
                    <a:pt x="4877" y="2394"/>
                  </a:cubicBezTo>
                  <a:lnTo>
                    <a:pt x="4877" y="2394"/>
                  </a:lnTo>
                  <a:cubicBezTo>
                    <a:pt x="4914" y="2382"/>
                    <a:pt x="4946" y="2362"/>
                    <a:pt x="4972" y="2336"/>
                  </a:cubicBezTo>
                  <a:lnTo>
                    <a:pt x="4972" y="2336"/>
                  </a:lnTo>
                  <a:cubicBezTo>
                    <a:pt x="5021" y="2285"/>
                    <a:pt x="5048" y="2208"/>
                    <a:pt x="5048" y="2115"/>
                  </a:cubicBezTo>
                  <a:lnTo>
                    <a:pt x="5048" y="2115"/>
                  </a:lnTo>
                  <a:cubicBezTo>
                    <a:pt x="5048" y="2033"/>
                    <a:pt x="5026" y="1959"/>
                    <a:pt x="4983" y="1907"/>
                  </a:cubicBezTo>
                  <a:lnTo>
                    <a:pt x="4983" y="1907"/>
                  </a:lnTo>
                  <a:cubicBezTo>
                    <a:pt x="4973" y="1894"/>
                    <a:pt x="4961" y="1882"/>
                    <a:pt x="4948" y="1872"/>
                  </a:cubicBezTo>
                  <a:lnTo>
                    <a:pt x="4948" y="1872"/>
                  </a:lnTo>
                  <a:cubicBezTo>
                    <a:pt x="4947" y="1872"/>
                    <a:pt x="4946" y="1871"/>
                    <a:pt x="4946" y="1871"/>
                  </a:cubicBezTo>
                  <a:lnTo>
                    <a:pt x="4946" y="1871"/>
                  </a:lnTo>
                  <a:cubicBezTo>
                    <a:pt x="4944" y="1870"/>
                    <a:pt x="4942" y="1868"/>
                    <a:pt x="4940" y="1866"/>
                  </a:cubicBezTo>
                  <a:lnTo>
                    <a:pt x="4940" y="1866"/>
                  </a:lnTo>
                  <a:cubicBezTo>
                    <a:pt x="4938" y="1865"/>
                    <a:pt x="4936" y="1864"/>
                    <a:pt x="4935" y="1863"/>
                  </a:cubicBezTo>
                  <a:lnTo>
                    <a:pt x="4935" y="1863"/>
                  </a:lnTo>
                  <a:cubicBezTo>
                    <a:pt x="4934" y="1862"/>
                    <a:pt x="4933" y="1861"/>
                    <a:pt x="4931" y="1861"/>
                  </a:cubicBezTo>
                  <a:lnTo>
                    <a:pt x="4931" y="1861"/>
                  </a:lnTo>
                  <a:cubicBezTo>
                    <a:pt x="4929" y="1859"/>
                    <a:pt x="4926" y="1857"/>
                    <a:pt x="4923" y="1856"/>
                  </a:cubicBezTo>
                  <a:lnTo>
                    <a:pt x="4923" y="1856"/>
                  </a:lnTo>
                  <a:lnTo>
                    <a:pt x="4923" y="1855"/>
                  </a:lnTo>
                  <a:lnTo>
                    <a:pt x="4923" y="1855"/>
                  </a:lnTo>
                  <a:cubicBezTo>
                    <a:pt x="4891" y="1837"/>
                    <a:pt x="4854" y="1826"/>
                    <a:pt x="4812" y="1824"/>
                  </a:cubicBezTo>
                  <a:lnTo>
                    <a:pt x="4812" y="1824"/>
                  </a:lnTo>
                  <a:cubicBezTo>
                    <a:pt x="4807" y="1824"/>
                    <a:pt x="4803" y="1824"/>
                    <a:pt x="4798" y="1824"/>
                  </a:cubicBezTo>
                  <a:lnTo>
                    <a:pt x="4798" y="1824"/>
                  </a:lnTo>
                  <a:cubicBezTo>
                    <a:pt x="4732" y="1824"/>
                    <a:pt x="4637" y="1851"/>
                    <a:pt x="4544" y="1897"/>
                  </a:cubicBezTo>
                  <a:lnTo>
                    <a:pt x="4544" y="1897"/>
                  </a:lnTo>
                  <a:cubicBezTo>
                    <a:pt x="4506" y="1915"/>
                    <a:pt x="4463" y="1913"/>
                    <a:pt x="4429" y="1891"/>
                  </a:cubicBezTo>
                  <a:lnTo>
                    <a:pt x="4429" y="1891"/>
                  </a:lnTo>
                  <a:cubicBezTo>
                    <a:pt x="4419" y="1885"/>
                    <a:pt x="4410" y="1876"/>
                    <a:pt x="4402" y="1868"/>
                  </a:cubicBezTo>
                  <a:lnTo>
                    <a:pt x="4402" y="1868"/>
                  </a:lnTo>
                  <a:lnTo>
                    <a:pt x="4402" y="1868"/>
                  </a:lnTo>
                  <a:cubicBezTo>
                    <a:pt x="4400" y="840"/>
                    <a:pt x="3560" y="0"/>
                    <a:pt x="2533" y="0"/>
                  </a:cubicBezTo>
                  <a:lnTo>
                    <a:pt x="2533" y="0"/>
                  </a:lnTo>
                  <a:lnTo>
                    <a:pt x="2533" y="0"/>
                  </a:lnTo>
                  <a:cubicBezTo>
                    <a:pt x="1505" y="0"/>
                    <a:pt x="664" y="841"/>
                    <a:pt x="664" y="1870"/>
                  </a:cubicBezTo>
                  <a:lnTo>
                    <a:pt x="664" y="1892"/>
                  </a:lnTo>
                  <a:lnTo>
                    <a:pt x="664" y="1892"/>
                  </a:lnTo>
                  <a:cubicBezTo>
                    <a:pt x="671" y="1899"/>
                    <a:pt x="677" y="1905"/>
                    <a:pt x="685" y="1910"/>
                  </a:cubicBezTo>
                  <a:lnTo>
                    <a:pt x="685" y="1910"/>
                  </a:lnTo>
                  <a:cubicBezTo>
                    <a:pt x="720" y="1932"/>
                    <a:pt x="763" y="1934"/>
                    <a:pt x="800" y="1916"/>
                  </a:cubicBezTo>
                  <a:lnTo>
                    <a:pt x="800" y="1916"/>
                  </a:lnTo>
                  <a:cubicBezTo>
                    <a:pt x="893" y="1870"/>
                    <a:pt x="989" y="1843"/>
                    <a:pt x="1054" y="1843"/>
                  </a:cubicBezTo>
                  <a:lnTo>
                    <a:pt x="1054" y="1843"/>
                  </a:lnTo>
                  <a:cubicBezTo>
                    <a:pt x="1059" y="1843"/>
                    <a:pt x="1064" y="1843"/>
                    <a:pt x="1068" y="1843"/>
                  </a:cubicBezTo>
                  <a:lnTo>
                    <a:pt x="1068" y="1843"/>
                  </a:lnTo>
                  <a:cubicBezTo>
                    <a:pt x="1110" y="1846"/>
                    <a:pt x="1147" y="1856"/>
                    <a:pt x="1179" y="1874"/>
                  </a:cubicBezTo>
                  <a:lnTo>
                    <a:pt x="1179" y="1874"/>
                  </a:lnTo>
                  <a:cubicBezTo>
                    <a:pt x="1179" y="1875"/>
                    <a:pt x="1179" y="1875"/>
                    <a:pt x="1180" y="1875"/>
                  </a:cubicBezTo>
                  <a:lnTo>
                    <a:pt x="1180" y="1875"/>
                  </a:lnTo>
                  <a:cubicBezTo>
                    <a:pt x="1182" y="1877"/>
                    <a:pt x="1185" y="1878"/>
                    <a:pt x="1187" y="1880"/>
                  </a:cubicBezTo>
                  <a:lnTo>
                    <a:pt x="1187" y="1880"/>
                  </a:lnTo>
                  <a:cubicBezTo>
                    <a:pt x="1188" y="1881"/>
                    <a:pt x="1190" y="1881"/>
                    <a:pt x="1191" y="1882"/>
                  </a:cubicBezTo>
                  <a:lnTo>
                    <a:pt x="1191" y="1882"/>
                  </a:lnTo>
                  <a:cubicBezTo>
                    <a:pt x="1193" y="1883"/>
                    <a:pt x="1194" y="1884"/>
                    <a:pt x="1196" y="1885"/>
                  </a:cubicBezTo>
                  <a:lnTo>
                    <a:pt x="1196" y="1885"/>
                  </a:lnTo>
                  <a:cubicBezTo>
                    <a:pt x="1198" y="1887"/>
                    <a:pt x="1200" y="1888"/>
                    <a:pt x="1202" y="1889"/>
                  </a:cubicBezTo>
                  <a:lnTo>
                    <a:pt x="1202" y="1889"/>
                  </a:lnTo>
                  <a:cubicBezTo>
                    <a:pt x="1203" y="1890"/>
                    <a:pt x="1203" y="1891"/>
                    <a:pt x="1204" y="1891"/>
                  </a:cubicBezTo>
                  <a:lnTo>
                    <a:pt x="1204" y="1891"/>
                  </a:lnTo>
                  <a:cubicBezTo>
                    <a:pt x="1217" y="1902"/>
                    <a:pt x="1229" y="1913"/>
                    <a:pt x="1240" y="1926"/>
                  </a:cubicBezTo>
                  <a:lnTo>
                    <a:pt x="1240" y="1926"/>
                  </a:lnTo>
                  <a:cubicBezTo>
                    <a:pt x="1282" y="1978"/>
                    <a:pt x="1305" y="2052"/>
                    <a:pt x="1305" y="2134"/>
                  </a:cubicBezTo>
                  <a:lnTo>
                    <a:pt x="1305" y="2134"/>
                  </a:lnTo>
                  <a:cubicBezTo>
                    <a:pt x="1305" y="2227"/>
                    <a:pt x="1277" y="2303"/>
                    <a:pt x="1228" y="2354"/>
                  </a:cubicBezTo>
                  <a:lnTo>
                    <a:pt x="1228" y="2354"/>
                  </a:lnTo>
                  <a:cubicBezTo>
                    <a:pt x="1202" y="2381"/>
                    <a:pt x="1170" y="2401"/>
                    <a:pt x="1133" y="2412"/>
                  </a:cubicBezTo>
                  <a:lnTo>
                    <a:pt x="1133" y="2412"/>
                  </a:lnTo>
                  <a:cubicBezTo>
                    <a:pt x="1109" y="2421"/>
                    <a:pt x="1083" y="2424"/>
                    <a:pt x="1054" y="2424"/>
                  </a:cubicBezTo>
                  <a:lnTo>
                    <a:pt x="1054" y="2424"/>
                  </a:lnTo>
                  <a:cubicBezTo>
                    <a:pt x="990" y="2424"/>
                    <a:pt x="895" y="2395"/>
                    <a:pt x="800" y="2347"/>
                  </a:cubicBezTo>
                  <a:lnTo>
                    <a:pt x="800" y="2347"/>
                  </a:lnTo>
                  <a:cubicBezTo>
                    <a:pt x="764" y="2329"/>
                    <a:pt x="722" y="2331"/>
                    <a:pt x="687" y="2352"/>
                  </a:cubicBezTo>
                  <a:lnTo>
                    <a:pt x="687" y="2352"/>
                  </a:lnTo>
                  <a:cubicBezTo>
                    <a:pt x="685" y="2353"/>
                    <a:pt x="683" y="2355"/>
                    <a:pt x="680" y="2356"/>
                  </a:cubicBezTo>
                  <a:lnTo>
                    <a:pt x="680" y="2356"/>
                  </a:lnTo>
                  <a:cubicBezTo>
                    <a:pt x="674" y="2361"/>
                    <a:pt x="670" y="2366"/>
                    <a:pt x="664" y="2371"/>
                  </a:cubicBezTo>
                  <a:lnTo>
                    <a:pt x="664" y="4880"/>
                  </a:lnTo>
                  <a:lnTo>
                    <a:pt x="664" y="4880"/>
                  </a:lnTo>
                  <a:cubicBezTo>
                    <a:pt x="656" y="4899"/>
                    <a:pt x="642" y="4916"/>
                    <a:pt x="624" y="4929"/>
                  </a:cubicBezTo>
                  <a:lnTo>
                    <a:pt x="624" y="4929"/>
                  </a:lnTo>
                  <a:cubicBezTo>
                    <a:pt x="623" y="4931"/>
                    <a:pt x="620" y="4932"/>
                    <a:pt x="618" y="4933"/>
                  </a:cubicBezTo>
                  <a:lnTo>
                    <a:pt x="618" y="4933"/>
                  </a:lnTo>
                  <a:cubicBezTo>
                    <a:pt x="583" y="4954"/>
                    <a:pt x="541" y="4956"/>
                    <a:pt x="505" y="4938"/>
                  </a:cubicBezTo>
                  <a:lnTo>
                    <a:pt x="505" y="4938"/>
                  </a:lnTo>
                  <a:cubicBezTo>
                    <a:pt x="410" y="4890"/>
                    <a:pt x="315" y="4861"/>
                    <a:pt x="251" y="4861"/>
                  </a:cubicBezTo>
                  <a:lnTo>
                    <a:pt x="251" y="4861"/>
                  </a:lnTo>
                  <a:cubicBezTo>
                    <a:pt x="223" y="4861"/>
                    <a:pt x="196" y="4865"/>
                    <a:pt x="171" y="4873"/>
                  </a:cubicBezTo>
                  <a:lnTo>
                    <a:pt x="171" y="4873"/>
                  </a:lnTo>
                  <a:cubicBezTo>
                    <a:pt x="135" y="4884"/>
                    <a:pt x="103" y="4904"/>
                    <a:pt x="77" y="4931"/>
                  </a:cubicBezTo>
                  <a:lnTo>
                    <a:pt x="77" y="4931"/>
                  </a:lnTo>
                  <a:cubicBezTo>
                    <a:pt x="28" y="4982"/>
                    <a:pt x="0" y="5058"/>
                    <a:pt x="0" y="5152"/>
                  </a:cubicBezTo>
                  <a:lnTo>
                    <a:pt x="0" y="5152"/>
                  </a:lnTo>
                  <a:cubicBezTo>
                    <a:pt x="0" y="5234"/>
                    <a:pt x="23" y="5307"/>
                    <a:pt x="65" y="5359"/>
                  </a:cubicBezTo>
                  <a:lnTo>
                    <a:pt x="65" y="5359"/>
                  </a:lnTo>
                  <a:cubicBezTo>
                    <a:pt x="76" y="5372"/>
                    <a:pt x="88" y="5384"/>
                    <a:pt x="101" y="5393"/>
                  </a:cubicBezTo>
                  <a:lnTo>
                    <a:pt x="101" y="5393"/>
                  </a:lnTo>
                  <a:cubicBezTo>
                    <a:pt x="101" y="5394"/>
                    <a:pt x="102" y="5395"/>
                    <a:pt x="103" y="5395"/>
                  </a:cubicBezTo>
                  <a:lnTo>
                    <a:pt x="103" y="5395"/>
                  </a:lnTo>
                  <a:cubicBezTo>
                    <a:pt x="105" y="5397"/>
                    <a:pt x="107" y="5398"/>
                    <a:pt x="109" y="5399"/>
                  </a:cubicBezTo>
                  <a:lnTo>
                    <a:pt x="109" y="5399"/>
                  </a:lnTo>
                  <a:cubicBezTo>
                    <a:pt x="111" y="5401"/>
                    <a:pt x="113" y="5402"/>
                    <a:pt x="114" y="5403"/>
                  </a:cubicBezTo>
                  <a:lnTo>
                    <a:pt x="114" y="5403"/>
                  </a:lnTo>
                  <a:cubicBezTo>
                    <a:pt x="115" y="5404"/>
                    <a:pt x="116" y="5404"/>
                    <a:pt x="118" y="5406"/>
                  </a:cubicBezTo>
                  <a:lnTo>
                    <a:pt x="118" y="5406"/>
                  </a:lnTo>
                  <a:cubicBezTo>
                    <a:pt x="120" y="5407"/>
                    <a:pt x="122" y="5409"/>
                    <a:pt x="125" y="5410"/>
                  </a:cubicBezTo>
                  <a:lnTo>
                    <a:pt x="125" y="5410"/>
                  </a:lnTo>
                  <a:lnTo>
                    <a:pt x="126" y="5410"/>
                  </a:lnTo>
                  <a:lnTo>
                    <a:pt x="126" y="5410"/>
                  </a:lnTo>
                  <a:cubicBezTo>
                    <a:pt x="158" y="5429"/>
                    <a:pt x="195" y="5440"/>
                    <a:pt x="237" y="5442"/>
                  </a:cubicBezTo>
                  <a:lnTo>
                    <a:pt x="237" y="5442"/>
                  </a:lnTo>
                  <a:cubicBezTo>
                    <a:pt x="241" y="5443"/>
                    <a:pt x="246" y="5443"/>
                    <a:pt x="251" y="5443"/>
                  </a:cubicBezTo>
                  <a:lnTo>
                    <a:pt x="251" y="5443"/>
                  </a:lnTo>
                  <a:cubicBezTo>
                    <a:pt x="317" y="5443"/>
                    <a:pt x="412" y="5415"/>
                    <a:pt x="505" y="5370"/>
                  </a:cubicBezTo>
                  <a:lnTo>
                    <a:pt x="505" y="5370"/>
                  </a:lnTo>
                  <a:cubicBezTo>
                    <a:pt x="543" y="5351"/>
                    <a:pt x="585" y="5354"/>
                    <a:pt x="619" y="5375"/>
                  </a:cubicBezTo>
                  <a:lnTo>
                    <a:pt x="619" y="5375"/>
                  </a:lnTo>
                  <a:cubicBezTo>
                    <a:pt x="640" y="5388"/>
                    <a:pt x="655" y="5406"/>
                    <a:pt x="664" y="5426"/>
                  </a:cubicBezTo>
                  <a:lnTo>
                    <a:pt x="664" y="5426"/>
                  </a:lnTo>
                  <a:cubicBezTo>
                    <a:pt x="664" y="5427"/>
                    <a:pt x="664" y="5427"/>
                    <a:pt x="664" y="5427"/>
                  </a:cubicBezTo>
                  <a:lnTo>
                    <a:pt x="664" y="5427"/>
                  </a:lnTo>
                  <a:cubicBezTo>
                    <a:pt x="673" y="6448"/>
                    <a:pt x="1509" y="7281"/>
                    <a:pt x="2533" y="7281"/>
                  </a:cubicBezTo>
                  <a:lnTo>
                    <a:pt x="2533" y="7281"/>
                  </a:lnTo>
                  <a:lnTo>
                    <a:pt x="2533" y="7281"/>
                  </a:lnTo>
                  <a:cubicBezTo>
                    <a:pt x="3561" y="7281"/>
                    <a:pt x="4402" y="6440"/>
                    <a:pt x="4402" y="5411"/>
                  </a:cubicBezTo>
                  <a:lnTo>
                    <a:pt x="4402" y="5378"/>
                  </a:lnTo>
                  <a:lnTo>
                    <a:pt x="4402" y="5378"/>
                  </a:lnTo>
                  <a:cubicBezTo>
                    <a:pt x="4399" y="5376"/>
                    <a:pt x="4397" y="5375"/>
                    <a:pt x="4394" y="5373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2449" dirty="0">
                <a:latin typeface="+mj-lt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9CC14C8-82E3-398A-526A-86C061A7854B}"/>
                </a:ext>
              </a:extLst>
            </p:cNvPr>
            <p:cNvSpPr txBox="1"/>
            <p:nvPr/>
          </p:nvSpPr>
          <p:spPr>
            <a:xfrm>
              <a:off x="7205338" y="2692463"/>
              <a:ext cx="1551920" cy="3157275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GB"/>
              </a:defPPr>
              <a:lvl1pPr marL="285750" indent="-285750">
                <a:lnSpc>
                  <a:spcPct val="100000"/>
                </a:lnSpc>
                <a:buFont typeface="Arial" panose="020B0604020202020204" pitchFamily="34" charset="0"/>
                <a:buChar char="•"/>
                <a:defRPr sz="1600" spc="-11">
                  <a:solidFill>
                    <a:schemeClr val="bg1"/>
                  </a:solidFill>
                  <a:ea typeface="Source Sans Pro" panose="020B0503030403020204" pitchFamily="34" charset="0"/>
                </a:defRPr>
              </a:lvl1pPr>
            </a:lstStyle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latin typeface="+mj-lt"/>
                  <a:cs typeface="Calibri" panose="020F0502020204030204" pitchFamily="34" charset="0"/>
                </a:rPr>
                <a:t>Ümberistumis-sõlmed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latin typeface="+mj-lt"/>
                  <a:cs typeface="Calibri" panose="020F0502020204030204" pitchFamily="34" charset="0"/>
                </a:rPr>
                <a:t>Uued peatused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latin typeface="+mj-lt"/>
                  <a:cs typeface="Calibri" panose="020F0502020204030204" pitchFamily="34" charset="0"/>
                </a:rPr>
                <a:t>Kergliiklusteed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latin typeface="+mj-lt"/>
                  <a:cs typeface="Calibri" panose="020F0502020204030204" pitchFamily="34" charset="0"/>
                </a:rPr>
                <a:t>Rattaparklad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dirty="0">
                  <a:latin typeface="+mj-lt"/>
                  <a:cs typeface="Calibri" panose="020F0502020204030204" pitchFamily="34" charset="0"/>
                </a:rPr>
                <a:t>Laadimistaristu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dirty="0">
                  <a:latin typeface="+mj-lt"/>
                  <a:cs typeface="Calibri" panose="020F0502020204030204" pitchFamily="34" charset="0"/>
                </a:rPr>
                <a:t>Raudtee kiiruste tõstmine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latin typeface="+mj-lt"/>
                  <a:cs typeface="Calibri" panose="020F0502020204030204" pitchFamily="34" charset="0"/>
                </a:rPr>
                <a:t>Säästlikud bussid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latin typeface="+mj-lt"/>
                  <a:cs typeface="Calibri" panose="020F0502020204030204" pitchFamily="34" charset="0"/>
                </a:rPr>
                <a:t>Haapsalu   raudtee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B0EB8E3-C91D-E0F2-6A99-C443B7DDE030}"/>
                </a:ext>
              </a:extLst>
            </p:cNvPr>
            <p:cNvSpPr txBox="1"/>
            <p:nvPr/>
          </p:nvSpPr>
          <p:spPr>
            <a:xfrm>
              <a:off x="6788788" y="1861466"/>
              <a:ext cx="2091765" cy="83099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>
              <a:defPPr>
                <a:defRPr lang="en-GB"/>
              </a:defPPr>
              <a:lvl1pPr algn="ctr">
                <a:lnSpc>
                  <a:spcPct val="100000"/>
                </a:lnSpc>
                <a:defRPr sz="2400" b="1">
                  <a:latin typeface="Calibri" panose="020F0502020204030204" pitchFamily="34" charset="0"/>
                  <a:cs typeface="Calibri" panose="020F0502020204030204" pitchFamily="34" charset="0"/>
                </a:defRPr>
              </a:lvl1pPr>
            </a:lstStyle>
            <a:p>
              <a:r>
                <a:rPr lang="fi-FI" dirty="0" err="1">
                  <a:solidFill>
                    <a:schemeClr val="bg1"/>
                  </a:solidFill>
                  <a:latin typeface="+mj-lt"/>
                </a:rPr>
                <a:t>Toetav</a:t>
              </a:r>
              <a:r>
                <a:rPr lang="et-EE" dirty="0" err="1">
                  <a:solidFill>
                    <a:schemeClr val="bg1"/>
                  </a:solidFill>
                  <a:latin typeface="+mj-lt"/>
                </a:rPr>
                <a:t>ad</a:t>
              </a:r>
              <a:r>
                <a:rPr lang="fi-FI" dirty="0">
                  <a:solidFill>
                    <a:schemeClr val="bg1"/>
                  </a:solidFill>
                  <a:latin typeface="+mj-lt"/>
                </a:rPr>
                <a:t> </a:t>
              </a:r>
              <a:r>
                <a:rPr lang="et-EE" dirty="0">
                  <a:solidFill>
                    <a:schemeClr val="bg1"/>
                  </a:solidFill>
                  <a:latin typeface="+mj-lt"/>
                </a:rPr>
                <a:t>investeeringud</a:t>
              </a:r>
              <a:endParaRPr lang="fi-FI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3364346-D16D-B4FA-E4E5-2D214AA24748}"/>
              </a:ext>
            </a:extLst>
          </p:cNvPr>
          <p:cNvGrpSpPr/>
          <p:nvPr/>
        </p:nvGrpSpPr>
        <p:grpSpPr>
          <a:xfrm>
            <a:off x="8475962" y="1492002"/>
            <a:ext cx="2490590" cy="4508933"/>
            <a:chOff x="8475962" y="1665623"/>
            <a:chExt cx="2490590" cy="4508933"/>
          </a:xfrm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C3191B5B-ED22-15A6-493F-A51FA16BA1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75962" y="1665623"/>
              <a:ext cx="2490590" cy="4508933"/>
            </a:xfrm>
            <a:custGeom>
              <a:avLst/>
              <a:gdLst>
                <a:gd name="T0" fmla="*/ 2496 w 4367"/>
                <a:gd name="T1" fmla="*/ 0 h 7282"/>
                <a:gd name="T2" fmla="*/ 627 w 4367"/>
                <a:gd name="T3" fmla="*/ 1868 h 7282"/>
                <a:gd name="T4" fmla="*/ 654 w 4367"/>
                <a:gd name="T5" fmla="*/ 1891 h 7282"/>
                <a:gd name="T6" fmla="*/ 769 w 4367"/>
                <a:gd name="T7" fmla="*/ 1897 h 7282"/>
                <a:gd name="T8" fmla="*/ 1023 w 4367"/>
                <a:gd name="T9" fmla="*/ 1824 h 7282"/>
                <a:gd name="T10" fmla="*/ 1037 w 4367"/>
                <a:gd name="T11" fmla="*/ 1824 h 7282"/>
                <a:gd name="T12" fmla="*/ 1148 w 4367"/>
                <a:gd name="T13" fmla="*/ 1855 h 7282"/>
                <a:gd name="T14" fmla="*/ 1148 w 4367"/>
                <a:gd name="T15" fmla="*/ 1856 h 7282"/>
                <a:gd name="T16" fmla="*/ 1156 w 4367"/>
                <a:gd name="T17" fmla="*/ 1861 h 7282"/>
                <a:gd name="T18" fmla="*/ 1160 w 4367"/>
                <a:gd name="T19" fmla="*/ 1863 h 7282"/>
                <a:gd name="T20" fmla="*/ 1165 w 4367"/>
                <a:gd name="T21" fmla="*/ 1866 h 7282"/>
                <a:gd name="T22" fmla="*/ 1171 w 4367"/>
                <a:gd name="T23" fmla="*/ 1871 h 7282"/>
                <a:gd name="T24" fmla="*/ 1173 w 4367"/>
                <a:gd name="T25" fmla="*/ 1872 h 7282"/>
                <a:gd name="T26" fmla="*/ 1208 w 4367"/>
                <a:gd name="T27" fmla="*/ 1907 h 7282"/>
                <a:gd name="T28" fmla="*/ 1273 w 4367"/>
                <a:gd name="T29" fmla="*/ 2115 h 7282"/>
                <a:gd name="T30" fmla="*/ 1197 w 4367"/>
                <a:gd name="T31" fmla="*/ 2336 h 7282"/>
                <a:gd name="T32" fmla="*/ 1102 w 4367"/>
                <a:gd name="T33" fmla="*/ 2394 h 7282"/>
                <a:gd name="T34" fmla="*/ 1023 w 4367"/>
                <a:gd name="T35" fmla="*/ 2405 h 7282"/>
                <a:gd name="T36" fmla="*/ 769 w 4367"/>
                <a:gd name="T37" fmla="*/ 2328 h 7282"/>
                <a:gd name="T38" fmla="*/ 655 w 4367"/>
                <a:gd name="T39" fmla="*/ 2333 h 7282"/>
                <a:gd name="T40" fmla="*/ 649 w 4367"/>
                <a:gd name="T41" fmla="*/ 2337 h 7282"/>
                <a:gd name="T42" fmla="*/ 627 w 4367"/>
                <a:gd name="T43" fmla="*/ 2358 h 7282"/>
                <a:gd name="T44" fmla="*/ 627 w 4367"/>
                <a:gd name="T45" fmla="*/ 4924 h 7282"/>
                <a:gd name="T46" fmla="*/ 624 w 4367"/>
                <a:gd name="T47" fmla="*/ 4926 h 7282"/>
                <a:gd name="T48" fmla="*/ 617 w 4367"/>
                <a:gd name="T49" fmla="*/ 4931 h 7282"/>
                <a:gd name="T50" fmla="*/ 504 w 4367"/>
                <a:gd name="T51" fmla="*/ 4935 h 7282"/>
                <a:gd name="T52" fmla="*/ 250 w 4367"/>
                <a:gd name="T53" fmla="*/ 4858 h 7282"/>
                <a:gd name="T54" fmla="*/ 171 w 4367"/>
                <a:gd name="T55" fmla="*/ 4870 h 7282"/>
                <a:gd name="T56" fmla="*/ 76 w 4367"/>
                <a:gd name="T57" fmla="*/ 4928 h 7282"/>
                <a:gd name="T58" fmla="*/ 0 w 4367"/>
                <a:gd name="T59" fmla="*/ 5149 h 7282"/>
                <a:gd name="T60" fmla="*/ 64 w 4367"/>
                <a:gd name="T61" fmla="*/ 5356 h 7282"/>
                <a:gd name="T62" fmla="*/ 100 w 4367"/>
                <a:gd name="T63" fmla="*/ 5391 h 7282"/>
                <a:gd name="T64" fmla="*/ 102 w 4367"/>
                <a:gd name="T65" fmla="*/ 5393 h 7282"/>
                <a:gd name="T66" fmla="*/ 108 w 4367"/>
                <a:gd name="T67" fmla="*/ 5397 h 7282"/>
                <a:gd name="T68" fmla="*/ 113 w 4367"/>
                <a:gd name="T69" fmla="*/ 5401 h 7282"/>
                <a:gd name="T70" fmla="*/ 116 w 4367"/>
                <a:gd name="T71" fmla="*/ 5403 h 7282"/>
                <a:gd name="T72" fmla="*/ 125 w 4367"/>
                <a:gd name="T73" fmla="*/ 5408 h 7282"/>
                <a:gd name="T74" fmla="*/ 125 w 4367"/>
                <a:gd name="T75" fmla="*/ 5408 h 7282"/>
                <a:gd name="T76" fmla="*/ 236 w 4367"/>
                <a:gd name="T77" fmla="*/ 5439 h 7282"/>
                <a:gd name="T78" fmla="*/ 250 w 4367"/>
                <a:gd name="T79" fmla="*/ 5439 h 7282"/>
                <a:gd name="T80" fmla="*/ 504 w 4367"/>
                <a:gd name="T81" fmla="*/ 5367 h 7282"/>
                <a:gd name="T82" fmla="*/ 619 w 4367"/>
                <a:gd name="T83" fmla="*/ 5373 h 7282"/>
                <a:gd name="T84" fmla="*/ 627 w 4367"/>
                <a:gd name="T85" fmla="*/ 5411 h 7282"/>
                <a:gd name="T86" fmla="*/ 2496 w 4367"/>
                <a:gd name="T87" fmla="*/ 7281 h 7282"/>
                <a:gd name="T88" fmla="*/ 4366 w 4367"/>
                <a:gd name="T89" fmla="*/ 5411 h 7282"/>
                <a:gd name="T90" fmla="*/ 4366 w 4367"/>
                <a:gd name="T91" fmla="*/ 1870 h 7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367" h="7282">
                  <a:moveTo>
                    <a:pt x="2496" y="0"/>
                  </a:moveTo>
                  <a:lnTo>
                    <a:pt x="2496" y="0"/>
                  </a:lnTo>
                  <a:lnTo>
                    <a:pt x="2496" y="0"/>
                  </a:lnTo>
                  <a:cubicBezTo>
                    <a:pt x="1469" y="0"/>
                    <a:pt x="628" y="840"/>
                    <a:pt x="627" y="1868"/>
                  </a:cubicBezTo>
                  <a:lnTo>
                    <a:pt x="627" y="1868"/>
                  </a:lnTo>
                  <a:cubicBezTo>
                    <a:pt x="635" y="1876"/>
                    <a:pt x="644" y="1885"/>
                    <a:pt x="654" y="1891"/>
                  </a:cubicBezTo>
                  <a:lnTo>
                    <a:pt x="654" y="1891"/>
                  </a:lnTo>
                  <a:cubicBezTo>
                    <a:pt x="688" y="1913"/>
                    <a:pt x="731" y="1915"/>
                    <a:pt x="769" y="1897"/>
                  </a:cubicBezTo>
                  <a:lnTo>
                    <a:pt x="769" y="1897"/>
                  </a:lnTo>
                  <a:cubicBezTo>
                    <a:pt x="862" y="1851"/>
                    <a:pt x="957" y="1824"/>
                    <a:pt x="1023" y="1824"/>
                  </a:cubicBezTo>
                  <a:lnTo>
                    <a:pt x="1023" y="1824"/>
                  </a:lnTo>
                  <a:cubicBezTo>
                    <a:pt x="1028" y="1824"/>
                    <a:pt x="1032" y="1824"/>
                    <a:pt x="1037" y="1824"/>
                  </a:cubicBezTo>
                  <a:lnTo>
                    <a:pt x="1037" y="1824"/>
                  </a:lnTo>
                  <a:cubicBezTo>
                    <a:pt x="1079" y="1826"/>
                    <a:pt x="1116" y="1837"/>
                    <a:pt x="1148" y="1855"/>
                  </a:cubicBezTo>
                  <a:lnTo>
                    <a:pt x="1148" y="1855"/>
                  </a:lnTo>
                  <a:lnTo>
                    <a:pt x="1148" y="1856"/>
                  </a:lnTo>
                  <a:lnTo>
                    <a:pt x="1148" y="1856"/>
                  </a:lnTo>
                  <a:cubicBezTo>
                    <a:pt x="1151" y="1857"/>
                    <a:pt x="1154" y="1859"/>
                    <a:pt x="1156" y="1861"/>
                  </a:cubicBezTo>
                  <a:lnTo>
                    <a:pt x="1156" y="1861"/>
                  </a:lnTo>
                  <a:cubicBezTo>
                    <a:pt x="1158" y="1861"/>
                    <a:pt x="1159" y="1862"/>
                    <a:pt x="1160" y="1863"/>
                  </a:cubicBezTo>
                  <a:lnTo>
                    <a:pt x="1160" y="1863"/>
                  </a:lnTo>
                  <a:cubicBezTo>
                    <a:pt x="1161" y="1864"/>
                    <a:pt x="1163" y="1865"/>
                    <a:pt x="1165" y="1866"/>
                  </a:cubicBezTo>
                  <a:lnTo>
                    <a:pt x="1165" y="1866"/>
                  </a:lnTo>
                  <a:cubicBezTo>
                    <a:pt x="1167" y="1868"/>
                    <a:pt x="1169" y="1870"/>
                    <a:pt x="1171" y="1871"/>
                  </a:cubicBezTo>
                  <a:lnTo>
                    <a:pt x="1171" y="1871"/>
                  </a:lnTo>
                  <a:cubicBezTo>
                    <a:pt x="1171" y="1871"/>
                    <a:pt x="1172" y="1872"/>
                    <a:pt x="1173" y="1872"/>
                  </a:cubicBezTo>
                  <a:lnTo>
                    <a:pt x="1173" y="1872"/>
                  </a:lnTo>
                  <a:cubicBezTo>
                    <a:pt x="1186" y="1882"/>
                    <a:pt x="1198" y="1894"/>
                    <a:pt x="1208" y="1907"/>
                  </a:cubicBezTo>
                  <a:lnTo>
                    <a:pt x="1208" y="1907"/>
                  </a:lnTo>
                  <a:cubicBezTo>
                    <a:pt x="1251" y="1959"/>
                    <a:pt x="1273" y="2033"/>
                    <a:pt x="1273" y="2115"/>
                  </a:cubicBezTo>
                  <a:lnTo>
                    <a:pt x="1273" y="2115"/>
                  </a:lnTo>
                  <a:cubicBezTo>
                    <a:pt x="1273" y="2208"/>
                    <a:pt x="1246" y="2285"/>
                    <a:pt x="1197" y="2336"/>
                  </a:cubicBezTo>
                  <a:lnTo>
                    <a:pt x="1197" y="2336"/>
                  </a:lnTo>
                  <a:cubicBezTo>
                    <a:pt x="1171" y="2362"/>
                    <a:pt x="1139" y="2382"/>
                    <a:pt x="1102" y="2394"/>
                  </a:cubicBezTo>
                  <a:lnTo>
                    <a:pt x="1102" y="2394"/>
                  </a:lnTo>
                  <a:cubicBezTo>
                    <a:pt x="1078" y="2401"/>
                    <a:pt x="1051" y="2405"/>
                    <a:pt x="1023" y="2405"/>
                  </a:cubicBezTo>
                  <a:lnTo>
                    <a:pt x="1023" y="2405"/>
                  </a:lnTo>
                  <a:cubicBezTo>
                    <a:pt x="959" y="2405"/>
                    <a:pt x="863" y="2376"/>
                    <a:pt x="769" y="2328"/>
                  </a:cubicBezTo>
                  <a:lnTo>
                    <a:pt x="769" y="2328"/>
                  </a:lnTo>
                  <a:cubicBezTo>
                    <a:pt x="732" y="2310"/>
                    <a:pt x="690" y="2312"/>
                    <a:pt x="655" y="2333"/>
                  </a:cubicBezTo>
                  <a:lnTo>
                    <a:pt x="655" y="2333"/>
                  </a:lnTo>
                  <a:cubicBezTo>
                    <a:pt x="654" y="2334"/>
                    <a:pt x="651" y="2336"/>
                    <a:pt x="649" y="2337"/>
                  </a:cubicBezTo>
                  <a:lnTo>
                    <a:pt x="649" y="2337"/>
                  </a:lnTo>
                  <a:cubicBezTo>
                    <a:pt x="641" y="2343"/>
                    <a:pt x="633" y="2350"/>
                    <a:pt x="627" y="2358"/>
                  </a:cubicBezTo>
                  <a:lnTo>
                    <a:pt x="627" y="4924"/>
                  </a:lnTo>
                  <a:lnTo>
                    <a:pt x="627" y="4924"/>
                  </a:lnTo>
                  <a:cubicBezTo>
                    <a:pt x="626" y="4924"/>
                    <a:pt x="625" y="4926"/>
                    <a:pt x="624" y="4926"/>
                  </a:cubicBezTo>
                  <a:lnTo>
                    <a:pt x="624" y="4926"/>
                  </a:lnTo>
                  <a:cubicBezTo>
                    <a:pt x="622" y="4927"/>
                    <a:pt x="619" y="4929"/>
                    <a:pt x="617" y="4931"/>
                  </a:cubicBezTo>
                  <a:lnTo>
                    <a:pt x="617" y="4931"/>
                  </a:lnTo>
                  <a:cubicBezTo>
                    <a:pt x="583" y="4952"/>
                    <a:pt x="540" y="4954"/>
                    <a:pt x="504" y="4935"/>
                  </a:cubicBezTo>
                  <a:lnTo>
                    <a:pt x="504" y="4935"/>
                  </a:lnTo>
                  <a:cubicBezTo>
                    <a:pt x="409" y="4887"/>
                    <a:pt x="314" y="4858"/>
                    <a:pt x="250" y="4858"/>
                  </a:cubicBezTo>
                  <a:lnTo>
                    <a:pt x="250" y="4858"/>
                  </a:lnTo>
                  <a:cubicBezTo>
                    <a:pt x="221" y="4858"/>
                    <a:pt x="195" y="4863"/>
                    <a:pt x="171" y="4870"/>
                  </a:cubicBezTo>
                  <a:lnTo>
                    <a:pt x="171" y="4870"/>
                  </a:lnTo>
                  <a:cubicBezTo>
                    <a:pt x="134" y="4882"/>
                    <a:pt x="102" y="4901"/>
                    <a:pt x="76" y="4928"/>
                  </a:cubicBezTo>
                  <a:lnTo>
                    <a:pt x="76" y="4928"/>
                  </a:lnTo>
                  <a:cubicBezTo>
                    <a:pt x="27" y="4979"/>
                    <a:pt x="0" y="5055"/>
                    <a:pt x="0" y="5149"/>
                  </a:cubicBezTo>
                  <a:lnTo>
                    <a:pt x="0" y="5149"/>
                  </a:lnTo>
                  <a:cubicBezTo>
                    <a:pt x="0" y="5231"/>
                    <a:pt x="22" y="5305"/>
                    <a:pt x="64" y="5356"/>
                  </a:cubicBezTo>
                  <a:lnTo>
                    <a:pt x="64" y="5356"/>
                  </a:lnTo>
                  <a:cubicBezTo>
                    <a:pt x="75" y="5370"/>
                    <a:pt x="87" y="5381"/>
                    <a:pt x="100" y="5391"/>
                  </a:cubicBezTo>
                  <a:lnTo>
                    <a:pt x="100" y="5391"/>
                  </a:lnTo>
                  <a:cubicBezTo>
                    <a:pt x="101" y="5392"/>
                    <a:pt x="101" y="5392"/>
                    <a:pt x="102" y="5393"/>
                  </a:cubicBezTo>
                  <a:lnTo>
                    <a:pt x="102" y="5393"/>
                  </a:lnTo>
                  <a:cubicBezTo>
                    <a:pt x="104" y="5394"/>
                    <a:pt x="106" y="5396"/>
                    <a:pt x="108" y="5397"/>
                  </a:cubicBezTo>
                  <a:lnTo>
                    <a:pt x="108" y="5397"/>
                  </a:lnTo>
                  <a:cubicBezTo>
                    <a:pt x="110" y="5398"/>
                    <a:pt x="112" y="5399"/>
                    <a:pt x="113" y="5401"/>
                  </a:cubicBezTo>
                  <a:lnTo>
                    <a:pt x="113" y="5401"/>
                  </a:lnTo>
                  <a:cubicBezTo>
                    <a:pt x="114" y="5401"/>
                    <a:pt x="115" y="5402"/>
                    <a:pt x="116" y="5403"/>
                  </a:cubicBezTo>
                  <a:lnTo>
                    <a:pt x="116" y="5403"/>
                  </a:lnTo>
                  <a:cubicBezTo>
                    <a:pt x="119" y="5404"/>
                    <a:pt x="121" y="5406"/>
                    <a:pt x="125" y="5408"/>
                  </a:cubicBezTo>
                  <a:lnTo>
                    <a:pt x="125" y="5408"/>
                  </a:lnTo>
                  <a:lnTo>
                    <a:pt x="125" y="5408"/>
                  </a:lnTo>
                  <a:lnTo>
                    <a:pt x="125" y="5408"/>
                  </a:lnTo>
                  <a:cubicBezTo>
                    <a:pt x="157" y="5427"/>
                    <a:pt x="194" y="5438"/>
                    <a:pt x="236" y="5439"/>
                  </a:cubicBezTo>
                  <a:lnTo>
                    <a:pt x="236" y="5439"/>
                  </a:lnTo>
                  <a:cubicBezTo>
                    <a:pt x="241" y="5439"/>
                    <a:pt x="245" y="5439"/>
                    <a:pt x="250" y="5439"/>
                  </a:cubicBezTo>
                  <a:lnTo>
                    <a:pt x="250" y="5439"/>
                  </a:lnTo>
                  <a:cubicBezTo>
                    <a:pt x="316" y="5439"/>
                    <a:pt x="411" y="5412"/>
                    <a:pt x="504" y="5367"/>
                  </a:cubicBezTo>
                  <a:lnTo>
                    <a:pt x="504" y="5367"/>
                  </a:lnTo>
                  <a:cubicBezTo>
                    <a:pt x="542" y="5349"/>
                    <a:pt x="585" y="5351"/>
                    <a:pt x="619" y="5373"/>
                  </a:cubicBezTo>
                  <a:lnTo>
                    <a:pt x="619" y="5373"/>
                  </a:lnTo>
                  <a:cubicBezTo>
                    <a:pt x="622" y="5375"/>
                    <a:pt x="624" y="5376"/>
                    <a:pt x="627" y="5378"/>
                  </a:cubicBezTo>
                  <a:lnTo>
                    <a:pt x="627" y="5411"/>
                  </a:lnTo>
                  <a:lnTo>
                    <a:pt x="627" y="5411"/>
                  </a:lnTo>
                  <a:cubicBezTo>
                    <a:pt x="627" y="6440"/>
                    <a:pt x="1468" y="7281"/>
                    <a:pt x="2496" y="7281"/>
                  </a:cubicBezTo>
                  <a:lnTo>
                    <a:pt x="2496" y="7281"/>
                  </a:lnTo>
                  <a:cubicBezTo>
                    <a:pt x="3525" y="7281"/>
                    <a:pt x="4366" y="6440"/>
                    <a:pt x="4366" y="5411"/>
                  </a:cubicBezTo>
                  <a:lnTo>
                    <a:pt x="4366" y="1870"/>
                  </a:lnTo>
                  <a:lnTo>
                    <a:pt x="4366" y="1870"/>
                  </a:lnTo>
                  <a:cubicBezTo>
                    <a:pt x="4366" y="841"/>
                    <a:pt x="3525" y="0"/>
                    <a:pt x="2496" y="0"/>
                  </a:cubicBezTo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2449">
                <a:latin typeface="+mj-lt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C7BEC89-AC41-9DE5-8355-F0622D7C8C68}"/>
                </a:ext>
              </a:extLst>
            </p:cNvPr>
            <p:cNvSpPr txBox="1"/>
            <p:nvPr/>
          </p:nvSpPr>
          <p:spPr>
            <a:xfrm>
              <a:off x="9061529" y="3106889"/>
              <a:ext cx="1845093" cy="2654573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GB"/>
              </a:defPPr>
              <a:lvl1pPr marL="285750" indent="-285750">
                <a:lnSpc>
                  <a:spcPct val="100000"/>
                </a:lnSpc>
                <a:buFont typeface="Arial" panose="020B0604020202020204" pitchFamily="34" charset="0"/>
                <a:buChar char="•"/>
                <a:defRPr sz="1600" spc="-11">
                  <a:solidFill>
                    <a:schemeClr val="bg1"/>
                  </a:solidFill>
                  <a:ea typeface="Source Sans Pro" panose="020B0503030403020204" pitchFamily="34" charset="0"/>
                </a:defRPr>
              </a:lvl1pPr>
            </a:lstStyle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Ühistranspordi haldusmudeli ümberkujundamine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Paindlikumad hanked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M</a:t>
              </a: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uudatused seadustes</a:t>
              </a:r>
            </a:p>
            <a:p>
              <a:pPr marL="132157" indent="-132157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Operatiivtasand liikluse igapäevaseks koordineerimiseks vedajate vahel</a:t>
              </a:r>
              <a:endParaRPr lang="en-US" sz="1600" dirty="0">
                <a:solidFill>
                  <a:srgbClr val="3F4756"/>
                </a:solidFill>
                <a:latin typeface="+mj-lt"/>
                <a:cs typeface="Calibri" panose="020F0502020204030204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1976F15-8D21-0829-657E-DB7D143860D3}"/>
                </a:ext>
              </a:extLst>
            </p:cNvPr>
            <p:cNvSpPr txBox="1"/>
            <p:nvPr/>
          </p:nvSpPr>
          <p:spPr>
            <a:xfrm>
              <a:off x="8984939" y="1871627"/>
              <a:ext cx="1926912" cy="1200329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>
              <a:defPPr>
                <a:defRPr lang="en-GB"/>
              </a:defPPr>
              <a:lvl1pPr algn="ctr">
                <a:lnSpc>
                  <a:spcPct val="100000"/>
                </a:lnSpc>
                <a:defRPr sz="2400" b="1">
                  <a:latin typeface="Calibri" panose="020F0502020204030204" pitchFamily="34" charset="0"/>
                  <a:cs typeface="Calibri" panose="020F0502020204030204" pitchFamily="34" charset="0"/>
                </a:defRPr>
              </a:lvl1pPr>
            </a:lstStyle>
            <a:p>
              <a:r>
                <a:rPr lang="en-US" dirty="0" err="1">
                  <a:latin typeface="+mj-lt"/>
                </a:rPr>
                <a:t>Administra</a:t>
              </a:r>
              <a:r>
                <a:rPr lang="et-EE" dirty="0">
                  <a:latin typeface="+mj-lt"/>
                </a:rPr>
                <a:t>-</a:t>
              </a:r>
              <a:r>
                <a:rPr lang="en-US" dirty="0" err="1">
                  <a:latin typeface="+mj-lt"/>
                </a:rPr>
                <a:t>tiivsed</a:t>
              </a:r>
              <a:r>
                <a:rPr lang="en-US" dirty="0">
                  <a:latin typeface="+mj-lt"/>
                </a:rPr>
                <a:t> </a:t>
              </a:r>
              <a:r>
                <a:rPr lang="en-US" dirty="0" err="1">
                  <a:latin typeface="+mj-lt"/>
                </a:rPr>
                <a:t>muudatused</a:t>
              </a:r>
              <a:endParaRPr lang="en-US" dirty="0">
                <a:latin typeface="+mj-lt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68C5CA4-AD6A-1FDD-7E18-799F1BE3E21E}"/>
              </a:ext>
            </a:extLst>
          </p:cNvPr>
          <p:cNvGrpSpPr/>
          <p:nvPr/>
        </p:nvGrpSpPr>
        <p:grpSpPr>
          <a:xfrm>
            <a:off x="2299802" y="1485907"/>
            <a:ext cx="2788253" cy="4520748"/>
            <a:chOff x="2299802" y="1659528"/>
            <a:chExt cx="2788253" cy="4520748"/>
          </a:xfrm>
        </p:grpSpPr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9968002E-819B-218E-FF09-59D6679AA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9802" y="1659528"/>
              <a:ext cx="2788253" cy="4520748"/>
            </a:xfrm>
            <a:custGeom>
              <a:avLst/>
              <a:gdLst>
                <a:gd name="T0" fmla="*/ 4279 w 5049"/>
                <a:gd name="T1" fmla="*/ 5367 h 7282"/>
                <a:gd name="T2" fmla="*/ 4025 w 5049"/>
                <a:gd name="T3" fmla="*/ 5439 h 7282"/>
                <a:gd name="T4" fmla="*/ 3900 w 5049"/>
                <a:gd name="T5" fmla="*/ 5408 h 7282"/>
                <a:gd name="T6" fmla="*/ 3900 w 5049"/>
                <a:gd name="T7" fmla="*/ 5408 h 7282"/>
                <a:gd name="T8" fmla="*/ 3888 w 5049"/>
                <a:gd name="T9" fmla="*/ 5401 h 7282"/>
                <a:gd name="T10" fmla="*/ 3883 w 5049"/>
                <a:gd name="T11" fmla="*/ 5397 h 7282"/>
                <a:gd name="T12" fmla="*/ 3875 w 5049"/>
                <a:gd name="T13" fmla="*/ 5391 h 7282"/>
                <a:gd name="T14" fmla="*/ 3839 w 5049"/>
                <a:gd name="T15" fmla="*/ 5356 h 7282"/>
                <a:gd name="T16" fmla="*/ 3851 w 5049"/>
                <a:gd name="T17" fmla="*/ 4928 h 7282"/>
                <a:gd name="T18" fmla="*/ 3946 w 5049"/>
                <a:gd name="T19" fmla="*/ 4870 h 7282"/>
                <a:gd name="T20" fmla="*/ 4279 w 5049"/>
                <a:gd name="T21" fmla="*/ 4935 h 7282"/>
                <a:gd name="T22" fmla="*/ 4392 w 5049"/>
                <a:gd name="T23" fmla="*/ 4931 h 7282"/>
                <a:gd name="T24" fmla="*/ 4402 w 5049"/>
                <a:gd name="T25" fmla="*/ 4924 h 7282"/>
                <a:gd name="T26" fmla="*/ 4424 w 5049"/>
                <a:gd name="T27" fmla="*/ 2337 h 7282"/>
                <a:gd name="T28" fmla="*/ 4430 w 5049"/>
                <a:gd name="T29" fmla="*/ 2333 h 7282"/>
                <a:gd name="T30" fmla="*/ 4798 w 5049"/>
                <a:gd name="T31" fmla="*/ 2405 h 7282"/>
                <a:gd name="T32" fmla="*/ 4877 w 5049"/>
                <a:gd name="T33" fmla="*/ 2394 h 7282"/>
                <a:gd name="T34" fmla="*/ 5048 w 5049"/>
                <a:gd name="T35" fmla="*/ 2115 h 7282"/>
                <a:gd name="T36" fmla="*/ 4983 w 5049"/>
                <a:gd name="T37" fmla="*/ 1907 h 7282"/>
                <a:gd name="T38" fmla="*/ 4946 w 5049"/>
                <a:gd name="T39" fmla="*/ 1871 h 7282"/>
                <a:gd name="T40" fmla="*/ 4940 w 5049"/>
                <a:gd name="T41" fmla="*/ 1866 h 7282"/>
                <a:gd name="T42" fmla="*/ 4931 w 5049"/>
                <a:gd name="T43" fmla="*/ 1861 h 7282"/>
                <a:gd name="T44" fmla="*/ 4923 w 5049"/>
                <a:gd name="T45" fmla="*/ 1856 h 7282"/>
                <a:gd name="T46" fmla="*/ 4812 w 5049"/>
                <a:gd name="T47" fmla="*/ 1824 h 7282"/>
                <a:gd name="T48" fmla="*/ 4798 w 5049"/>
                <a:gd name="T49" fmla="*/ 1824 h 7282"/>
                <a:gd name="T50" fmla="*/ 4429 w 5049"/>
                <a:gd name="T51" fmla="*/ 1891 h 7282"/>
                <a:gd name="T52" fmla="*/ 4402 w 5049"/>
                <a:gd name="T53" fmla="*/ 1868 h 7282"/>
                <a:gd name="T54" fmla="*/ 2533 w 5049"/>
                <a:gd name="T55" fmla="*/ 0 h 7282"/>
                <a:gd name="T56" fmla="*/ 664 w 5049"/>
                <a:gd name="T57" fmla="*/ 1892 h 7282"/>
                <a:gd name="T58" fmla="*/ 685 w 5049"/>
                <a:gd name="T59" fmla="*/ 1910 h 7282"/>
                <a:gd name="T60" fmla="*/ 1054 w 5049"/>
                <a:gd name="T61" fmla="*/ 1843 h 7282"/>
                <a:gd name="T62" fmla="*/ 1068 w 5049"/>
                <a:gd name="T63" fmla="*/ 1843 h 7282"/>
                <a:gd name="T64" fmla="*/ 1180 w 5049"/>
                <a:gd name="T65" fmla="*/ 1875 h 7282"/>
                <a:gd name="T66" fmla="*/ 1187 w 5049"/>
                <a:gd name="T67" fmla="*/ 1880 h 7282"/>
                <a:gd name="T68" fmla="*/ 1196 w 5049"/>
                <a:gd name="T69" fmla="*/ 1885 h 7282"/>
                <a:gd name="T70" fmla="*/ 1202 w 5049"/>
                <a:gd name="T71" fmla="*/ 1889 h 7282"/>
                <a:gd name="T72" fmla="*/ 1240 w 5049"/>
                <a:gd name="T73" fmla="*/ 1926 h 7282"/>
                <a:gd name="T74" fmla="*/ 1305 w 5049"/>
                <a:gd name="T75" fmla="*/ 2134 h 7282"/>
                <a:gd name="T76" fmla="*/ 1133 w 5049"/>
                <a:gd name="T77" fmla="*/ 2412 h 7282"/>
                <a:gd name="T78" fmla="*/ 1054 w 5049"/>
                <a:gd name="T79" fmla="*/ 2424 h 7282"/>
                <a:gd name="T80" fmla="*/ 687 w 5049"/>
                <a:gd name="T81" fmla="*/ 2352 h 7282"/>
                <a:gd name="T82" fmla="*/ 680 w 5049"/>
                <a:gd name="T83" fmla="*/ 2356 h 7282"/>
                <a:gd name="T84" fmla="*/ 664 w 5049"/>
                <a:gd name="T85" fmla="*/ 4880 h 7282"/>
                <a:gd name="T86" fmla="*/ 618 w 5049"/>
                <a:gd name="T87" fmla="*/ 4933 h 7282"/>
                <a:gd name="T88" fmla="*/ 505 w 5049"/>
                <a:gd name="T89" fmla="*/ 4938 h 7282"/>
                <a:gd name="T90" fmla="*/ 171 w 5049"/>
                <a:gd name="T91" fmla="*/ 4873 h 7282"/>
                <a:gd name="T92" fmla="*/ 77 w 5049"/>
                <a:gd name="T93" fmla="*/ 4931 h 7282"/>
                <a:gd name="T94" fmla="*/ 65 w 5049"/>
                <a:gd name="T95" fmla="*/ 5359 h 7282"/>
                <a:gd name="T96" fmla="*/ 101 w 5049"/>
                <a:gd name="T97" fmla="*/ 5393 h 7282"/>
                <a:gd name="T98" fmla="*/ 109 w 5049"/>
                <a:gd name="T99" fmla="*/ 5399 h 7282"/>
                <a:gd name="T100" fmla="*/ 114 w 5049"/>
                <a:gd name="T101" fmla="*/ 5403 h 7282"/>
                <a:gd name="T102" fmla="*/ 125 w 5049"/>
                <a:gd name="T103" fmla="*/ 5410 h 7282"/>
                <a:gd name="T104" fmla="*/ 126 w 5049"/>
                <a:gd name="T105" fmla="*/ 5410 h 7282"/>
                <a:gd name="T106" fmla="*/ 251 w 5049"/>
                <a:gd name="T107" fmla="*/ 5443 h 7282"/>
                <a:gd name="T108" fmla="*/ 505 w 5049"/>
                <a:gd name="T109" fmla="*/ 5370 h 7282"/>
                <a:gd name="T110" fmla="*/ 664 w 5049"/>
                <a:gd name="T111" fmla="*/ 5426 h 7282"/>
                <a:gd name="T112" fmla="*/ 664 w 5049"/>
                <a:gd name="T113" fmla="*/ 5427 h 7282"/>
                <a:gd name="T114" fmla="*/ 2533 w 5049"/>
                <a:gd name="T115" fmla="*/ 7281 h 7282"/>
                <a:gd name="T116" fmla="*/ 4402 w 5049"/>
                <a:gd name="T117" fmla="*/ 5378 h 7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049" h="7282">
                  <a:moveTo>
                    <a:pt x="4394" y="5373"/>
                  </a:moveTo>
                  <a:lnTo>
                    <a:pt x="4394" y="5373"/>
                  </a:lnTo>
                  <a:cubicBezTo>
                    <a:pt x="4360" y="5351"/>
                    <a:pt x="4317" y="5349"/>
                    <a:pt x="4279" y="5367"/>
                  </a:cubicBezTo>
                  <a:lnTo>
                    <a:pt x="4279" y="5367"/>
                  </a:lnTo>
                  <a:cubicBezTo>
                    <a:pt x="4186" y="5412"/>
                    <a:pt x="4091" y="5439"/>
                    <a:pt x="4025" y="5439"/>
                  </a:cubicBezTo>
                  <a:lnTo>
                    <a:pt x="4025" y="5439"/>
                  </a:lnTo>
                  <a:cubicBezTo>
                    <a:pt x="4020" y="5439"/>
                    <a:pt x="4016" y="5439"/>
                    <a:pt x="4011" y="5439"/>
                  </a:cubicBezTo>
                  <a:lnTo>
                    <a:pt x="4011" y="5439"/>
                  </a:lnTo>
                  <a:cubicBezTo>
                    <a:pt x="3969" y="5438"/>
                    <a:pt x="3932" y="5427"/>
                    <a:pt x="3900" y="5408"/>
                  </a:cubicBezTo>
                  <a:lnTo>
                    <a:pt x="3900" y="5408"/>
                  </a:lnTo>
                  <a:lnTo>
                    <a:pt x="3900" y="5408"/>
                  </a:lnTo>
                  <a:lnTo>
                    <a:pt x="3900" y="5408"/>
                  </a:lnTo>
                  <a:cubicBezTo>
                    <a:pt x="3896" y="5406"/>
                    <a:pt x="3894" y="5404"/>
                    <a:pt x="3891" y="5403"/>
                  </a:cubicBezTo>
                  <a:lnTo>
                    <a:pt x="3891" y="5403"/>
                  </a:lnTo>
                  <a:cubicBezTo>
                    <a:pt x="3890" y="5402"/>
                    <a:pt x="3889" y="5401"/>
                    <a:pt x="3888" y="5401"/>
                  </a:cubicBezTo>
                  <a:lnTo>
                    <a:pt x="3888" y="5401"/>
                  </a:lnTo>
                  <a:cubicBezTo>
                    <a:pt x="3887" y="5399"/>
                    <a:pt x="3885" y="5398"/>
                    <a:pt x="3883" y="5397"/>
                  </a:cubicBezTo>
                  <a:lnTo>
                    <a:pt x="3883" y="5397"/>
                  </a:lnTo>
                  <a:cubicBezTo>
                    <a:pt x="3881" y="5396"/>
                    <a:pt x="3879" y="5394"/>
                    <a:pt x="3877" y="5393"/>
                  </a:cubicBezTo>
                  <a:lnTo>
                    <a:pt x="3877" y="5393"/>
                  </a:lnTo>
                  <a:cubicBezTo>
                    <a:pt x="3876" y="5392"/>
                    <a:pt x="3876" y="5392"/>
                    <a:pt x="3875" y="5391"/>
                  </a:cubicBezTo>
                  <a:lnTo>
                    <a:pt x="3875" y="5391"/>
                  </a:lnTo>
                  <a:cubicBezTo>
                    <a:pt x="3862" y="5381"/>
                    <a:pt x="3850" y="5370"/>
                    <a:pt x="3839" y="5356"/>
                  </a:cubicBezTo>
                  <a:lnTo>
                    <a:pt x="3839" y="5356"/>
                  </a:lnTo>
                  <a:cubicBezTo>
                    <a:pt x="3797" y="5305"/>
                    <a:pt x="3775" y="5231"/>
                    <a:pt x="3775" y="5149"/>
                  </a:cubicBezTo>
                  <a:lnTo>
                    <a:pt x="3775" y="5149"/>
                  </a:lnTo>
                  <a:cubicBezTo>
                    <a:pt x="3775" y="5055"/>
                    <a:pt x="3802" y="4979"/>
                    <a:pt x="3851" y="4928"/>
                  </a:cubicBezTo>
                  <a:lnTo>
                    <a:pt x="3851" y="4928"/>
                  </a:lnTo>
                  <a:cubicBezTo>
                    <a:pt x="3877" y="4901"/>
                    <a:pt x="3909" y="4882"/>
                    <a:pt x="3946" y="4870"/>
                  </a:cubicBezTo>
                  <a:lnTo>
                    <a:pt x="3946" y="4870"/>
                  </a:lnTo>
                  <a:cubicBezTo>
                    <a:pt x="3970" y="4863"/>
                    <a:pt x="3996" y="4858"/>
                    <a:pt x="4025" y="4858"/>
                  </a:cubicBezTo>
                  <a:lnTo>
                    <a:pt x="4025" y="4858"/>
                  </a:lnTo>
                  <a:cubicBezTo>
                    <a:pt x="4089" y="4858"/>
                    <a:pt x="4184" y="4887"/>
                    <a:pt x="4279" y="4935"/>
                  </a:cubicBezTo>
                  <a:lnTo>
                    <a:pt x="4279" y="4935"/>
                  </a:lnTo>
                  <a:cubicBezTo>
                    <a:pt x="4315" y="4954"/>
                    <a:pt x="4358" y="4952"/>
                    <a:pt x="4392" y="4931"/>
                  </a:cubicBezTo>
                  <a:lnTo>
                    <a:pt x="4392" y="4931"/>
                  </a:lnTo>
                  <a:cubicBezTo>
                    <a:pt x="4394" y="4929"/>
                    <a:pt x="4397" y="4927"/>
                    <a:pt x="4399" y="4926"/>
                  </a:cubicBezTo>
                  <a:lnTo>
                    <a:pt x="4399" y="4926"/>
                  </a:lnTo>
                  <a:cubicBezTo>
                    <a:pt x="4400" y="4926"/>
                    <a:pt x="4401" y="4924"/>
                    <a:pt x="4402" y="4924"/>
                  </a:cubicBezTo>
                  <a:lnTo>
                    <a:pt x="4402" y="2358"/>
                  </a:lnTo>
                  <a:lnTo>
                    <a:pt x="4402" y="2358"/>
                  </a:lnTo>
                  <a:cubicBezTo>
                    <a:pt x="4408" y="2350"/>
                    <a:pt x="4416" y="2343"/>
                    <a:pt x="4424" y="2337"/>
                  </a:cubicBezTo>
                  <a:lnTo>
                    <a:pt x="4424" y="2337"/>
                  </a:lnTo>
                  <a:cubicBezTo>
                    <a:pt x="4426" y="2336"/>
                    <a:pt x="4429" y="2334"/>
                    <a:pt x="4430" y="2333"/>
                  </a:cubicBezTo>
                  <a:lnTo>
                    <a:pt x="4430" y="2333"/>
                  </a:lnTo>
                  <a:cubicBezTo>
                    <a:pt x="4465" y="2312"/>
                    <a:pt x="4507" y="2310"/>
                    <a:pt x="4544" y="2328"/>
                  </a:cubicBezTo>
                  <a:lnTo>
                    <a:pt x="4544" y="2328"/>
                  </a:lnTo>
                  <a:cubicBezTo>
                    <a:pt x="4638" y="2376"/>
                    <a:pt x="4734" y="2405"/>
                    <a:pt x="4798" y="2405"/>
                  </a:cubicBezTo>
                  <a:lnTo>
                    <a:pt x="4798" y="2405"/>
                  </a:lnTo>
                  <a:cubicBezTo>
                    <a:pt x="4826" y="2405"/>
                    <a:pt x="4853" y="2401"/>
                    <a:pt x="4877" y="2394"/>
                  </a:cubicBezTo>
                  <a:lnTo>
                    <a:pt x="4877" y="2394"/>
                  </a:lnTo>
                  <a:cubicBezTo>
                    <a:pt x="4914" y="2382"/>
                    <a:pt x="4946" y="2362"/>
                    <a:pt x="4972" y="2336"/>
                  </a:cubicBezTo>
                  <a:lnTo>
                    <a:pt x="4972" y="2336"/>
                  </a:lnTo>
                  <a:cubicBezTo>
                    <a:pt x="5021" y="2285"/>
                    <a:pt x="5048" y="2208"/>
                    <a:pt x="5048" y="2115"/>
                  </a:cubicBezTo>
                  <a:lnTo>
                    <a:pt x="5048" y="2115"/>
                  </a:lnTo>
                  <a:cubicBezTo>
                    <a:pt x="5048" y="2033"/>
                    <a:pt x="5026" y="1959"/>
                    <a:pt x="4983" y="1907"/>
                  </a:cubicBezTo>
                  <a:lnTo>
                    <a:pt x="4983" y="1907"/>
                  </a:lnTo>
                  <a:cubicBezTo>
                    <a:pt x="4973" y="1894"/>
                    <a:pt x="4961" y="1882"/>
                    <a:pt x="4948" y="1872"/>
                  </a:cubicBezTo>
                  <a:lnTo>
                    <a:pt x="4948" y="1872"/>
                  </a:lnTo>
                  <a:cubicBezTo>
                    <a:pt x="4947" y="1872"/>
                    <a:pt x="4946" y="1871"/>
                    <a:pt x="4946" y="1871"/>
                  </a:cubicBezTo>
                  <a:lnTo>
                    <a:pt x="4946" y="1871"/>
                  </a:lnTo>
                  <a:cubicBezTo>
                    <a:pt x="4944" y="1870"/>
                    <a:pt x="4942" y="1868"/>
                    <a:pt x="4940" y="1866"/>
                  </a:cubicBezTo>
                  <a:lnTo>
                    <a:pt x="4940" y="1866"/>
                  </a:lnTo>
                  <a:cubicBezTo>
                    <a:pt x="4938" y="1865"/>
                    <a:pt x="4936" y="1864"/>
                    <a:pt x="4935" y="1863"/>
                  </a:cubicBezTo>
                  <a:lnTo>
                    <a:pt x="4935" y="1863"/>
                  </a:lnTo>
                  <a:cubicBezTo>
                    <a:pt x="4934" y="1862"/>
                    <a:pt x="4933" y="1861"/>
                    <a:pt x="4931" y="1861"/>
                  </a:cubicBezTo>
                  <a:lnTo>
                    <a:pt x="4931" y="1861"/>
                  </a:lnTo>
                  <a:cubicBezTo>
                    <a:pt x="4929" y="1859"/>
                    <a:pt x="4926" y="1857"/>
                    <a:pt x="4923" y="1856"/>
                  </a:cubicBezTo>
                  <a:lnTo>
                    <a:pt x="4923" y="1856"/>
                  </a:lnTo>
                  <a:lnTo>
                    <a:pt x="4923" y="1855"/>
                  </a:lnTo>
                  <a:lnTo>
                    <a:pt x="4923" y="1855"/>
                  </a:lnTo>
                  <a:cubicBezTo>
                    <a:pt x="4891" y="1837"/>
                    <a:pt x="4854" y="1826"/>
                    <a:pt x="4812" y="1824"/>
                  </a:cubicBezTo>
                  <a:lnTo>
                    <a:pt x="4812" y="1824"/>
                  </a:lnTo>
                  <a:cubicBezTo>
                    <a:pt x="4807" y="1824"/>
                    <a:pt x="4803" y="1824"/>
                    <a:pt x="4798" y="1824"/>
                  </a:cubicBezTo>
                  <a:lnTo>
                    <a:pt x="4798" y="1824"/>
                  </a:lnTo>
                  <a:cubicBezTo>
                    <a:pt x="4732" y="1824"/>
                    <a:pt x="4637" y="1851"/>
                    <a:pt x="4544" y="1897"/>
                  </a:cubicBezTo>
                  <a:lnTo>
                    <a:pt x="4544" y="1897"/>
                  </a:lnTo>
                  <a:cubicBezTo>
                    <a:pt x="4506" y="1915"/>
                    <a:pt x="4463" y="1913"/>
                    <a:pt x="4429" y="1891"/>
                  </a:cubicBezTo>
                  <a:lnTo>
                    <a:pt x="4429" y="1891"/>
                  </a:lnTo>
                  <a:cubicBezTo>
                    <a:pt x="4419" y="1885"/>
                    <a:pt x="4410" y="1876"/>
                    <a:pt x="4402" y="1868"/>
                  </a:cubicBezTo>
                  <a:lnTo>
                    <a:pt x="4402" y="1868"/>
                  </a:lnTo>
                  <a:lnTo>
                    <a:pt x="4402" y="1868"/>
                  </a:lnTo>
                  <a:cubicBezTo>
                    <a:pt x="4400" y="840"/>
                    <a:pt x="3560" y="0"/>
                    <a:pt x="2533" y="0"/>
                  </a:cubicBezTo>
                  <a:lnTo>
                    <a:pt x="2533" y="0"/>
                  </a:lnTo>
                  <a:lnTo>
                    <a:pt x="2533" y="0"/>
                  </a:lnTo>
                  <a:cubicBezTo>
                    <a:pt x="1505" y="0"/>
                    <a:pt x="664" y="841"/>
                    <a:pt x="664" y="1870"/>
                  </a:cubicBezTo>
                  <a:lnTo>
                    <a:pt x="664" y="1892"/>
                  </a:lnTo>
                  <a:lnTo>
                    <a:pt x="664" y="1892"/>
                  </a:lnTo>
                  <a:cubicBezTo>
                    <a:pt x="671" y="1899"/>
                    <a:pt x="677" y="1905"/>
                    <a:pt x="685" y="1910"/>
                  </a:cubicBezTo>
                  <a:lnTo>
                    <a:pt x="685" y="1910"/>
                  </a:lnTo>
                  <a:cubicBezTo>
                    <a:pt x="720" y="1932"/>
                    <a:pt x="763" y="1934"/>
                    <a:pt x="800" y="1916"/>
                  </a:cubicBezTo>
                  <a:lnTo>
                    <a:pt x="800" y="1916"/>
                  </a:lnTo>
                  <a:cubicBezTo>
                    <a:pt x="893" y="1870"/>
                    <a:pt x="989" y="1843"/>
                    <a:pt x="1054" y="1843"/>
                  </a:cubicBezTo>
                  <a:lnTo>
                    <a:pt x="1054" y="1843"/>
                  </a:lnTo>
                  <a:cubicBezTo>
                    <a:pt x="1059" y="1843"/>
                    <a:pt x="1064" y="1843"/>
                    <a:pt x="1068" y="1843"/>
                  </a:cubicBezTo>
                  <a:lnTo>
                    <a:pt x="1068" y="1843"/>
                  </a:lnTo>
                  <a:cubicBezTo>
                    <a:pt x="1110" y="1846"/>
                    <a:pt x="1147" y="1856"/>
                    <a:pt x="1179" y="1874"/>
                  </a:cubicBezTo>
                  <a:lnTo>
                    <a:pt x="1179" y="1874"/>
                  </a:lnTo>
                  <a:cubicBezTo>
                    <a:pt x="1179" y="1875"/>
                    <a:pt x="1179" y="1875"/>
                    <a:pt x="1180" y="1875"/>
                  </a:cubicBezTo>
                  <a:lnTo>
                    <a:pt x="1180" y="1875"/>
                  </a:lnTo>
                  <a:cubicBezTo>
                    <a:pt x="1182" y="1877"/>
                    <a:pt x="1185" y="1878"/>
                    <a:pt x="1187" y="1880"/>
                  </a:cubicBezTo>
                  <a:lnTo>
                    <a:pt x="1187" y="1880"/>
                  </a:lnTo>
                  <a:cubicBezTo>
                    <a:pt x="1188" y="1881"/>
                    <a:pt x="1190" y="1881"/>
                    <a:pt x="1191" y="1882"/>
                  </a:cubicBezTo>
                  <a:lnTo>
                    <a:pt x="1191" y="1882"/>
                  </a:lnTo>
                  <a:cubicBezTo>
                    <a:pt x="1193" y="1883"/>
                    <a:pt x="1194" y="1884"/>
                    <a:pt x="1196" y="1885"/>
                  </a:cubicBezTo>
                  <a:lnTo>
                    <a:pt x="1196" y="1885"/>
                  </a:lnTo>
                  <a:cubicBezTo>
                    <a:pt x="1198" y="1887"/>
                    <a:pt x="1200" y="1888"/>
                    <a:pt x="1202" y="1889"/>
                  </a:cubicBezTo>
                  <a:lnTo>
                    <a:pt x="1202" y="1889"/>
                  </a:lnTo>
                  <a:cubicBezTo>
                    <a:pt x="1203" y="1890"/>
                    <a:pt x="1203" y="1891"/>
                    <a:pt x="1204" y="1891"/>
                  </a:cubicBezTo>
                  <a:lnTo>
                    <a:pt x="1204" y="1891"/>
                  </a:lnTo>
                  <a:cubicBezTo>
                    <a:pt x="1217" y="1902"/>
                    <a:pt x="1229" y="1913"/>
                    <a:pt x="1240" y="1926"/>
                  </a:cubicBezTo>
                  <a:lnTo>
                    <a:pt x="1240" y="1926"/>
                  </a:lnTo>
                  <a:cubicBezTo>
                    <a:pt x="1282" y="1978"/>
                    <a:pt x="1305" y="2052"/>
                    <a:pt x="1305" y="2134"/>
                  </a:cubicBezTo>
                  <a:lnTo>
                    <a:pt x="1305" y="2134"/>
                  </a:lnTo>
                  <a:cubicBezTo>
                    <a:pt x="1305" y="2227"/>
                    <a:pt x="1277" y="2303"/>
                    <a:pt x="1228" y="2354"/>
                  </a:cubicBezTo>
                  <a:lnTo>
                    <a:pt x="1228" y="2354"/>
                  </a:lnTo>
                  <a:cubicBezTo>
                    <a:pt x="1202" y="2381"/>
                    <a:pt x="1170" y="2401"/>
                    <a:pt x="1133" y="2412"/>
                  </a:cubicBezTo>
                  <a:lnTo>
                    <a:pt x="1133" y="2412"/>
                  </a:lnTo>
                  <a:cubicBezTo>
                    <a:pt x="1109" y="2421"/>
                    <a:pt x="1083" y="2424"/>
                    <a:pt x="1054" y="2424"/>
                  </a:cubicBezTo>
                  <a:lnTo>
                    <a:pt x="1054" y="2424"/>
                  </a:lnTo>
                  <a:cubicBezTo>
                    <a:pt x="990" y="2424"/>
                    <a:pt x="895" y="2395"/>
                    <a:pt x="800" y="2347"/>
                  </a:cubicBezTo>
                  <a:lnTo>
                    <a:pt x="800" y="2347"/>
                  </a:lnTo>
                  <a:cubicBezTo>
                    <a:pt x="764" y="2329"/>
                    <a:pt x="722" y="2331"/>
                    <a:pt x="687" y="2352"/>
                  </a:cubicBezTo>
                  <a:lnTo>
                    <a:pt x="687" y="2352"/>
                  </a:lnTo>
                  <a:cubicBezTo>
                    <a:pt x="685" y="2353"/>
                    <a:pt x="683" y="2355"/>
                    <a:pt x="680" y="2356"/>
                  </a:cubicBezTo>
                  <a:lnTo>
                    <a:pt x="680" y="2356"/>
                  </a:lnTo>
                  <a:cubicBezTo>
                    <a:pt x="674" y="2361"/>
                    <a:pt x="670" y="2366"/>
                    <a:pt x="664" y="2371"/>
                  </a:cubicBezTo>
                  <a:lnTo>
                    <a:pt x="664" y="4880"/>
                  </a:lnTo>
                  <a:lnTo>
                    <a:pt x="664" y="4880"/>
                  </a:lnTo>
                  <a:cubicBezTo>
                    <a:pt x="656" y="4899"/>
                    <a:pt x="642" y="4916"/>
                    <a:pt x="624" y="4929"/>
                  </a:cubicBezTo>
                  <a:lnTo>
                    <a:pt x="624" y="4929"/>
                  </a:lnTo>
                  <a:cubicBezTo>
                    <a:pt x="623" y="4931"/>
                    <a:pt x="620" y="4932"/>
                    <a:pt x="618" y="4933"/>
                  </a:cubicBezTo>
                  <a:lnTo>
                    <a:pt x="618" y="4933"/>
                  </a:lnTo>
                  <a:cubicBezTo>
                    <a:pt x="583" y="4954"/>
                    <a:pt x="541" y="4956"/>
                    <a:pt x="505" y="4938"/>
                  </a:cubicBezTo>
                  <a:lnTo>
                    <a:pt x="505" y="4938"/>
                  </a:lnTo>
                  <a:cubicBezTo>
                    <a:pt x="410" y="4890"/>
                    <a:pt x="315" y="4861"/>
                    <a:pt x="251" y="4861"/>
                  </a:cubicBezTo>
                  <a:lnTo>
                    <a:pt x="251" y="4861"/>
                  </a:lnTo>
                  <a:cubicBezTo>
                    <a:pt x="223" y="4861"/>
                    <a:pt x="196" y="4865"/>
                    <a:pt x="171" y="4873"/>
                  </a:cubicBezTo>
                  <a:lnTo>
                    <a:pt x="171" y="4873"/>
                  </a:lnTo>
                  <a:cubicBezTo>
                    <a:pt x="135" y="4884"/>
                    <a:pt x="103" y="4904"/>
                    <a:pt x="77" y="4931"/>
                  </a:cubicBezTo>
                  <a:lnTo>
                    <a:pt x="77" y="4931"/>
                  </a:lnTo>
                  <a:cubicBezTo>
                    <a:pt x="28" y="4982"/>
                    <a:pt x="0" y="5058"/>
                    <a:pt x="0" y="5152"/>
                  </a:cubicBezTo>
                  <a:lnTo>
                    <a:pt x="0" y="5152"/>
                  </a:lnTo>
                  <a:cubicBezTo>
                    <a:pt x="0" y="5234"/>
                    <a:pt x="23" y="5307"/>
                    <a:pt x="65" y="5359"/>
                  </a:cubicBezTo>
                  <a:lnTo>
                    <a:pt x="65" y="5359"/>
                  </a:lnTo>
                  <a:cubicBezTo>
                    <a:pt x="76" y="5372"/>
                    <a:pt x="88" y="5384"/>
                    <a:pt x="101" y="5393"/>
                  </a:cubicBezTo>
                  <a:lnTo>
                    <a:pt x="101" y="5393"/>
                  </a:lnTo>
                  <a:cubicBezTo>
                    <a:pt x="101" y="5394"/>
                    <a:pt x="102" y="5395"/>
                    <a:pt x="103" y="5395"/>
                  </a:cubicBezTo>
                  <a:lnTo>
                    <a:pt x="103" y="5395"/>
                  </a:lnTo>
                  <a:cubicBezTo>
                    <a:pt x="105" y="5397"/>
                    <a:pt x="107" y="5398"/>
                    <a:pt x="109" y="5399"/>
                  </a:cubicBezTo>
                  <a:lnTo>
                    <a:pt x="109" y="5399"/>
                  </a:lnTo>
                  <a:cubicBezTo>
                    <a:pt x="111" y="5401"/>
                    <a:pt x="113" y="5402"/>
                    <a:pt x="114" y="5403"/>
                  </a:cubicBezTo>
                  <a:lnTo>
                    <a:pt x="114" y="5403"/>
                  </a:lnTo>
                  <a:cubicBezTo>
                    <a:pt x="115" y="5404"/>
                    <a:pt x="116" y="5404"/>
                    <a:pt x="118" y="5406"/>
                  </a:cubicBezTo>
                  <a:lnTo>
                    <a:pt x="118" y="5406"/>
                  </a:lnTo>
                  <a:cubicBezTo>
                    <a:pt x="120" y="5407"/>
                    <a:pt x="122" y="5409"/>
                    <a:pt x="125" y="5410"/>
                  </a:cubicBezTo>
                  <a:lnTo>
                    <a:pt x="125" y="5410"/>
                  </a:lnTo>
                  <a:lnTo>
                    <a:pt x="126" y="5410"/>
                  </a:lnTo>
                  <a:lnTo>
                    <a:pt x="126" y="5410"/>
                  </a:lnTo>
                  <a:cubicBezTo>
                    <a:pt x="158" y="5429"/>
                    <a:pt x="195" y="5440"/>
                    <a:pt x="237" y="5442"/>
                  </a:cubicBezTo>
                  <a:lnTo>
                    <a:pt x="237" y="5442"/>
                  </a:lnTo>
                  <a:cubicBezTo>
                    <a:pt x="241" y="5443"/>
                    <a:pt x="246" y="5443"/>
                    <a:pt x="251" y="5443"/>
                  </a:cubicBezTo>
                  <a:lnTo>
                    <a:pt x="251" y="5443"/>
                  </a:lnTo>
                  <a:cubicBezTo>
                    <a:pt x="317" y="5443"/>
                    <a:pt x="412" y="5415"/>
                    <a:pt x="505" y="5370"/>
                  </a:cubicBezTo>
                  <a:lnTo>
                    <a:pt x="505" y="5370"/>
                  </a:lnTo>
                  <a:cubicBezTo>
                    <a:pt x="543" y="5351"/>
                    <a:pt x="585" y="5354"/>
                    <a:pt x="619" y="5375"/>
                  </a:cubicBezTo>
                  <a:lnTo>
                    <a:pt x="619" y="5375"/>
                  </a:lnTo>
                  <a:cubicBezTo>
                    <a:pt x="640" y="5388"/>
                    <a:pt x="655" y="5406"/>
                    <a:pt x="664" y="5426"/>
                  </a:cubicBezTo>
                  <a:lnTo>
                    <a:pt x="664" y="5426"/>
                  </a:lnTo>
                  <a:cubicBezTo>
                    <a:pt x="664" y="5427"/>
                    <a:pt x="664" y="5427"/>
                    <a:pt x="664" y="5427"/>
                  </a:cubicBezTo>
                  <a:lnTo>
                    <a:pt x="664" y="5427"/>
                  </a:lnTo>
                  <a:cubicBezTo>
                    <a:pt x="673" y="6448"/>
                    <a:pt x="1509" y="7281"/>
                    <a:pt x="2533" y="7281"/>
                  </a:cubicBezTo>
                  <a:lnTo>
                    <a:pt x="2533" y="7281"/>
                  </a:lnTo>
                  <a:lnTo>
                    <a:pt x="2533" y="7281"/>
                  </a:lnTo>
                  <a:cubicBezTo>
                    <a:pt x="3561" y="7281"/>
                    <a:pt x="4402" y="6440"/>
                    <a:pt x="4402" y="5411"/>
                  </a:cubicBezTo>
                  <a:lnTo>
                    <a:pt x="4402" y="5378"/>
                  </a:lnTo>
                  <a:lnTo>
                    <a:pt x="4402" y="5378"/>
                  </a:lnTo>
                  <a:cubicBezTo>
                    <a:pt x="4399" y="5376"/>
                    <a:pt x="4397" y="5375"/>
                    <a:pt x="4394" y="5373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2449" dirty="0">
                <a:latin typeface="+mj-lt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9FD1F43-DE53-65C7-FB0A-0F26329E3175}"/>
                </a:ext>
              </a:extLst>
            </p:cNvPr>
            <p:cNvSpPr txBox="1"/>
            <p:nvPr/>
          </p:nvSpPr>
          <p:spPr>
            <a:xfrm>
              <a:off x="2975754" y="2665167"/>
              <a:ext cx="1625571" cy="3147015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GB"/>
              </a:defPPr>
              <a:lvl1pPr marL="285750" indent="-285750">
                <a:lnSpc>
                  <a:spcPct val="100000"/>
                </a:lnSpc>
                <a:buFont typeface="Arial" panose="020B0604020202020204" pitchFamily="34" charset="0"/>
                <a:buChar char="•"/>
                <a:defRPr sz="1600" spc="-11">
                  <a:solidFill>
                    <a:schemeClr val="bg1"/>
                  </a:solidFill>
                  <a:ea typeface="Source Sans Pro" panose="020B0503030403020204" pitchFamily="34" charset="0"/>
                </a:defRPr>
              </a:lvl1pPr>
            </a:lstStyle>
            <a:p>
              <a:pPr marL="179388" indent="-179388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Taktipõhisus – liinid seotakse tervikvõrguks </a:t>
              </a:r>
            </a:p>
            <a:p>
              <a:pPr marL="179388" indent="-179388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Kiired otseühendused</a:t>
              </a:r>
            </a:p>
            <a:p>
              <a:pPr marL="179388" indent="-179388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Nõudepõhine ÜT 2.0 – parem ÜT kättesaadavus </a:t>
              </a:r>
              <a:r>
                <a:rPr lang="et-EE" sz="1600" dirty="0" err="1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maapiirkon</a:t>
              </a: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- </a:t>
              </a:r>
              <a:r>
                <a:rPr lang="et-EE" sz="1600" dirty="0" err="1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dades</a:t>
              </a:r>
              <a:endParaRPr lang="et-EE" sz="1600" dirty="0">
                <a:solidFill>
                  <a:srgbClr val="3F4756"/>
                </a:solidFill>
                <a:latin typeface="+mj-lt"/>
                <a:cs typeface="Calibri" panose="020F0502020204030204" pitchFamily="34" charset="0"/>
              </a:endParaRPr>
            </a:p>
            <a:p>
              <a:pPr marL="179388" indent="-179388" defTabSz="914355">
                <a:spcBef>
                  <a:spcPts val="450"/>
                </a:spcBef>
                <a:buFont typeface="Arial" panose="020B0604020202020204" pitchFamily="34" charset="0"/>
                <a:buChar char="•"/>
                <a:defRPr/>
              </a:pPr>
              <a:r>
                <a:rPr lang="et-EE" sz="1600" dirty="0">
                  <a:solidFill>
                    <a:srgbClr val="3F4756"/>
                  </a:solidFill>
                  <a:latin typeface="+mj-lt"/>
                  <a:cs typeface="Calibri" panose="020F0502020204030204" pitchFamily="34" charset="0"/>
                </a:rPr>
                <a:t>Sõiduplaani-konverents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0E6F3AA-BDD9-A1A8-F96B-F525796EE225}"/>
                </a:ext>
              </a:extLst>
            </p:cNvPr>
            <p:cNvSpPr txBox="1"/>
            <p:nvPr/>
          </p:nvSpPr>
          <p:spPr>
            <a:xfrm>
              <a:off x="2904047" y="1861467"/>
              <a:ext cx="1625570" cy="830997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>
              <a:defPPr>
                <a:defRPr lang="en-GB"/>
              </a:defPPr>
              <a:lvl1pPr algn="ctr">
                <a:lnSpc>
                  <a:spcPct val="100000"/>
                </a:lnSpc>
                <a:defRPr sz="2400" b="1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defRPr>
              </a:lvl1pPr>
            </a:lstStyle>
            <a:p>
              <a:r>
                <a:rPr lang="en-US" dirty="0" err="1">
                  <a:solidFill>
                    <a:schemeClr val="tx1"/>
                  </a:solidFill>
                  <a:latin typeface="+mj-lt"/>
                </a:rPr>
                <a:t>Liinivõrgu</a:t>
              </a:r>
              <a:r>
                <a:rPr lang="et-EE" dirty="0">
                  <a:solidFill>
                    <a:schemeClr val="tx1"/>
                  </a:solidFill>
                  <a:latin typeface="+mj-lt"/>
                </a:rPr>
                <a:t>-</a:t>
              </a:r>
              <a:r>
                <a:rPr lang="en-US" dirty="0">
                  <a:solidFill>
                    <a:schemeClr val="tx1"/>
                  </a:solidFill>
                  <a:latin typeface="+mj-lt"/>
                </a:rPr>
                <a:t>reform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233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CD7AF07-074E-86D0-A836-D31188E178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93" y="72584"/>
            <a:ext cx="10488489" cy="6315956"/>
          </a:xfrm>
          <a:prstGeom prst="rect">
            <a:avLst/>
          </a:prstGeom>
        </p:spPr>
      </p:pic>
      <p:sp>
        <p:nvSpPr>
          <p:cNvPr id="193" name="Freeform: Shape 192">
            <a:extLst>
              <a:ext uri="{FF2B5EF4-FFF2-40B4-BE49-F238E27FC236}">
                <a16:creationId xmlns:a16="http://schemas.microsoft.com/office/drawing/2014/main" id="{6293698B-EED0-CAC1-C4FC-50B8EC82C000}"/>
              </a:ext>
            </a:extLst>
          </p:cNvPr>
          <p:cNvSpPr/>
          <p:nvPr/>
        </p:nvSpPr>
        <p:spPr bwMode="auto">
          <a:xfrm>
            <a:off x="3813749" y="2678430"/>
            <a:ext cx="542308" cy="76200"/>
          </a:xfrm>
          <a:custGeom>
            <a:avLst/>
            <a:gdLst>
              <a:gd name="connsiteX0" fmla="*/ 0 w 518160"/>
              <a:gd name="connsiteY0" fmla="*/ 26670 h 76200"/>
              <a:gd name="connsiteX1" fmla="*/ 186690 w 518160"/>
              <a:gd name="connsiteY1" fmla="*/ 0 h 76200"/>
              <a:gd name="connsiteX2" fmla="*/ 281940 w 518160"/>
              <a:gd name="connsiteY2" fmla="*/ 26670 h 76200"/>
              <a:gd name="connsiteX3" fmla="*/ 381000 w 518160"/>
              <a:gd name="connsiteY3" fmla="*/ 34290 h 76200"/>
              <a:gd name="connsiteX4" fmla="*/ 518160 w 518160"/>
              <a:gd name="connsiteY4" fmla="*/ 76200 h 7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160" h="76200">
                <a:moveTo>
                  <a:pt x="0" y="26670"/>
                </a:moveTo>
                <a:cubicBezTo>
                  <a:pt x="69850" y="13335"/>
                  <a:pt x="139700" y="0"/>
                  <a:pt x="186690" y="0"/>
                </a:cubicBezTo>
                <a:cubicBezTo>
                  <a:pt x="233680" y="0"/>
                  <a:pt x="249555" y="20955"/>
                  <a:pt x="281940" y="26670"/>
                </a:cubicBezTo>
                <a:cubicBezTo>
                  <a:pt x="314325" y="32385"/>
                  <a:pt x="341630" y="26035"/>
                  <a:pt x="381000" y="34290"/>
                </a:cubicBezTo>
                <a:cubicBezTo>
                  <a:pt x="420370" y="42545"/>
                  <a:pt x="469265" y="59372"/>
                  <a:pt x="518160" y="76200"/>
                </a:cubicBezTo>
              </a:path>
            </a:pathLst>
          </a:cu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068F6952-BCA5-AC9D-18B8-70C096D253EF}"/>
              </a:ext>
            </a:extLst>
          </p:cNvPr>
          <p:cNvSpPr/>
          <p:nvPr/>
        </p:nvSpPr>
        <p:spPr bwMode="auto">
          <a:xfrm>
            <a:off x="3597302" y="3042632"/>
            <a:ext cx="538731" cy="342642"/>
          </a:xfrm>
          <a:prstGeom prst="rect">
            <a:avLst/>
          </a:prstGeom>
          <a:solidFill>
            <a:srgbClr val="85B28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CC8E6089-0084-72C3-714B-7D65C9847D16}"/>
              </a:ext>
            </a:extLst>
          </p:cNvPr>
          <p:cNvSpPr/>
          <p:nvPr/>
        </p:nvSpPr>
        <p:spPr bwMode="auto">
          <a:xfrm>
            <a:off x="4036894" y="2834542"/>
            <a:ext cx="410579" cy="321721"/>
          </a:xfrm>
          <a:prstGeom prst="rect">
            <a:avLst/>
          </a:prstGeom>
          <a:solidFill>
            <a:srgbClr val="85B28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sp>
        <p:nvSpPr>
          <p:cNvPr id="197" name="Freeform: Shape 196">
            <a:extLst>
              <a:ext uri="{FF2B5EF4-FFF2-40B4-BE49-F238E27FC236}">
                <a16:creationId xmlns:a16="http://schemas.microsoft.com/office/drawing/2014/main" id="{B91D48AF-E701-56E9-03E2-C080CAE2D5B2}"/>
              </a:ext>
            </a:extLst>
          </p:cNvPr>
          <p:cNvSpPr/>
          <p:nvPr/>
        </p:nvSpPr>
        <p:spPr bwMode="auto">
          <a:xfrm>
            <a:off x="9477375" y="4732020"/>
            <a:ext cx="592455" cy="506730"/>
          </a:xfrm>
          <a:custGeom>
            <a:avLst/>
            <a:gdLst>
              <a:gd name="connsiteX0" fmla="*/ 0 w 592455"/>
              <a:gd name="connsiteY0" fmla="*/ 506730 h 506730"/>
              <a:gd name="connsiteX1" fmla="*/ 156210 w 592455"/>
              <a:gd name="connsiteY1" fmla="*/ 390525 h 506730"/>
              <a:gd name="connsiteX2" fmla="*/ 209550 w 592455"/>
              <a:gd name="connsiteY2" fmla="*/ 304800 h 506730"/>
              <a:gd name="connsiteX3" fmla="*/ 337185 w 592455"/>
              <a:gd name="connsiteY3" fmla="*/ 240030 h 506730"/>
              <a:gd name="connsiteX4" fmla="*/ 371475 w 592455"/>
              <a:gd name="connsiteY4" fmla="*/ 146685 h 506730"/>
              <a:gd name="connsiteX5" fmla="*/ 470535 w 592455"/>
              <a:gd name="connsiteY5" fmla="*/ 91440 h 506730"/>
              <a:gd name="connsiteX6" fmla="*/ 592455 w 592455"/>
              <a:gd name="connsiteY6" fmla="*/ 0 h 506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2455" h="506730">
                <a:moveTo>
                  <a:pt x="0" y="506730"/>
                </a:moveTo>
                <a:cubicBezTo>
                  <a:pt x="60642" y="465455"/>
                  <a:pt x="121285" y="424180"/>
                  <a:pt x="156210" y="390525"/>
                </a:cubicBezTo>
                <a:cubicBezTo>
                  <a:pt x="191135" y="356870"/>
                  <a:pt x="179388" y="329882"/>
                  <a:pt x="209550" y="304800"/>
                </a:cubicBezTo>
                <a:cubicBezTo>
                  <a:pt x="239712" y="279718"/>
                  <a:pt x="310198" y="266382"/>
                  <a:pt x="337185" y="240030"/>
                </a:cubicBezTo>
                <a:cubicBezTo>
                  <a:pt x="364172" y="213678"/>
                  <a:pt x="349250" y="171450"/>
                  <a:pt x="371475" y="146685"/>
                </a:cubicBezTo>
                <a:cubicBezTo>
                  <a:pt x="393700" y="121920"/>
                  <a:pt x="433705" y="115887"/>
                  <a:pt x="470535" y="91440"/>
                </a:cubicBezTo>
                <a:cubicBezTo>
                  <a:pt x="507365" y="66993"/>
                  <a:pt x="549910" y="33496"/>
                  <a:pt x="592455" y="0"/>
                </a:cubicBezTo>
              </a:path>
            </a:pathLst>
          </a:cu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t-EE" sz="1800" b="0" i="0" u="none" strike="noStrike" cap="none" normalizeH="0" baseline="0">
              <a:ln>
                <a:noFill/>
              </a:ln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BD9163C6-2848-CCE1-896B-F30157D26331}"/>
              </a:ext>
            </a:extLst>
          </p:cNvPr>
          <p:cNvSpPr/>
          <p:nvPr/>
        </p:nvSpPr>
        <p:spPr bwMode="auto">
          <a:xfrm>
            <a:off x="9535425" y="5221605"/>
            <a:ext cx="410579" cy="321721"/>
          </a:xfrm>
          <a:prstGeom prst="rect">
            <a:avLst/>
          </a:prstGeom>
          <a:solidFill>
            <a:srgbClr val="85B28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t-EE" sz="1800" b="0" i="0" u="none" strike="noStrike" cap="none" normalizeH="0" baseline="0">
              <a:ln>
                <a:noFill/>
              </a:ln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814569C0-055B-0245-128B-4614F8ABB0F1}"/>
              </a:ext>
            </a:extLst>
          </p:cNvPr>
          <p:cNvSpPr/>
          <p:nvPr/>
        </p:nvSpPr>
        <p:spPr bwMode="auto">
          <a:xfrm rot="20745934">
            <a:off x="9353290" y="5224209"/>
            <a:ext cx="410579" cy="160732"/>
          </a:xfrm>
          <a:prstGeom prst="rect">
            <a:avLst/>
          </a:prstGeom>
          <a:solidFill>
            <a:srgbClr val="85B28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E3988A7-2F8A-46E0-7278-F6D3F23C277C}"/>
              </a:ext>
            </a:extLst>
          </p:cNvPr>
          <p:cNvSpPr/>
          <p:nvPr/>
        </p:nvSpPr>
        <p:spPr bwMode="auto">
          <a:xfrm>
            <a:off x="4455110" y="509184"/>
            <a:ext cx="2276738" cy="1311261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t-EE" sz="2400" b="0" i="0" u="none" strike="noStrike" cap="none" normalizeH="0" baseline="0" dirty="0">
                <a:ln>
                  <a:noFill/>
                </a:ln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Tallinna piirkond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E0CE89DA-FF3E-533F-EBA7-8607A2532332}"/>
              </a:ext>
            </a:extLst>
          </p:cNvPr>
          <p:cNvSpPr/>
          <p:nvPr/>
        </p:nvSpPr>
        <p:spPr bwMode="auto">
          <a:xfrm rot="16200000">
            <a:off x="7463529" y="70945"/>
            <a:ext cx="853440" cy="2170581"/>
          </a:xfrm>
          <a:prstGeom prst="down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t-EE" sz="2000" dirty="0">
                <a:solidFill>
                  <a:schemeClr val="bg1"/>
                </a:solidFill>
              </a:rPr>
              <a:t>Ida-Eesti suund</a:t>
            </a:r>
            <a:endParaRPr kumimoji="0" lang="et-EE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F9366677-50BD-DF52-4D25-98D16F01BF28}"/>
              </a:ext>
            </a:extLst>
          </p:cNvPr>
          <p:cNvSpPr/>
          <p:nvPr/>
        </p:nvSpPr>
        <p:spPr bwMode="auto">
          <a:xfrm rot="20498338">
            <a:off x="6002780" y="1767812"/>
            <a:ext cx="853440" cy="1772999"/>
          </a:xfrm>
          <a:prstGeom prst="down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t-EE" sz="2000" dirty="0">
                <a:solidFill>
                  <a:schemeClr val="bg1"/>
                </a:solidFill>
              </a:rPr>
              <a:t>Viljandi suund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77C4E2FA-83D2-A8C5-D0AB-DF95E4E67027}"/>
              </a:ext>
            </a:extLst>
          </p:cNvPr>
          <p:cNvSpPr/>
          <p:nvPr/>
        </p:nvSpPr>
        <p:spPr bwMode="auto">
          <a:xfrm rot="290899">
            <a:off x="4968823" y="1868692"/>
            <a:ext cx="853440" cy="1655032"/>
          </a:xfrm>
          <a:prstGeom prst="down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t-EE" sz="2000" dirty="0">
                <a:solidFill>
                  <a:schemeClr val="bg1"/>
                </a:solidFill>
              </a:rPr>
              <a:t>Pärnu suund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340C0992-5672-66A4-8DD0-71F9B97A1DE1}"/>
              </a:ext>
            </a:extLst>
          </p:cNvPr>
          <p:cNvSpPr/>
          <p:nvPr/>
        </p:nvSpPr>
        <p:spPr bwMode="auto">
          <a:xfrm rot="3362544">
            <a:off x="3395498" y="1052323"/>
            <a:ext cx="853440" cy="1616157"/>
          </a:xfrm>
          <a:prstGeom prst="down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t-EE" sz="2000" dirty="0">
                <a:solidFill>
                  <a:schemeClr val="bg1"/>
                </a:solidFill>
              </a:rPr>
              <a:t>Lääne suund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C0FDC01E-CDEB-8584-21D3-752EEAD1EDC4}"/>
              </a:ext>
            </a:extLst>
          </p:cNvPr>
          <p:cNvSpPr/>
          <p:nvPr/>
        </p:nvSpPr>
        <p:spPr bwMode="auto">
          <a:xfrm rot="2304658">
            <a:off x="7849238" y="4086165"/>
            <a:ext cx="360381" cy="1291708"/>
          </a:xfrm>
          <a:prstGeom prst="down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t-EE" sz="2000" dirty="0">
              <a:solidFill>
                <a:schemeClr val="bg1"/>
              </a:solidFill>
            </a:endParaRP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7F119692-F5B9-D31D-192A-8ECD5BE8CF80}"/>
              </a:ext>
            </a:extLst>
          </p:cNvPr>
          <p:cNvSpPr/>
          <p:nvPr/>
        </p:nvSpPr>
        <p:spPr bwMode="auto">
          <a:xfrm rot="19608228">
            <a:off x="9202035" y="4180107"/>
            <a:ext cx="360381" cy="1291708"/>
          </a:xfrm>
          <a:prstGeom prst="down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t-EE" sz="2000" dirty="0">
              <a:solidFill>
                <a:schemeClr val="bg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33D9862-747D-E561-DD73-B2B8788E0975}"/>
              </a:ext>
            </a:extLst>
          </p:cNvPr>
          <p:cNvSpPr/>
          <p:nvPr/>
        </p:nvSpPr>
        <p:spPr bwMode="auto">
          <a:xfrm>
            <a:off x="7966526" y="3277863"/>
            <a:ext cx="1657819" cy="1132633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t-EE" sz="2400" dirty="0"/>
              <a:t>Tartu piirkond</a:t>
            </a: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7BDE4AF0-02C4-3430-E079-B93FD3CC4541}"/>
              </a:ext>
            </a:extLst>
          </p:cNvPr>
          <p:cNvSpPr/>
          <p:nvPr/>
        </p:nvSpPr>
        <p:spPr bwMode="auto">
          <a:xfrm rot="19099840">
            <a:off x="6891354" y="1288711"/>
            <a:ext cx="853440" cy="2075413"/>
          </a:xfrm>
          <a:prstGeom prst="down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t-EE" sz="2000" dirty="0">
                <a:solidFill>
                  <a:schemeClr val="bg1"/>
                </a:solidFill>
              </a:rPr>
              <a:t>Lõuna-Eesti suund</a:t>
            </a:r>
          </a:p>
        </p:txBody>
      </p:sp>
      <p:sp>
        <p:nvSpPr>
          <p:cNvPr id="14" name="Title 28">
            <a:extLst>
              <a:ext uri="{FF2B5EF4-FFF2-40B4-BE49-F238E27FC236}">
                <a16:creationId xmlns:a16="http://schemas.microsoft.com/office/drawing/2014/main" id="{6438917C-7DDC-4FD8-582F-AE9D72CF3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06" y="192300"/>
            <a:ext cx="10139947" cy="1023105"/>
          </a:xfrm>
        </p:spPr>
        <p:txBody>
          <a:bodyPr/>
          <a:lstStyle/>
          <a:p>
            <a:r>
              <a:rPr lang="et-EE" sz="3200" dirty="0"/>
              <a:t>Ühistranspordivõrgu</a:t>
            </a:r>
            <a:br>
              <a:rPr lang="et-EE" sz="3200" dirty="0"/>
            </a:br>
            <a:r>
              <a:rPr lang="et-EE" sz="3200" dirty="0"/>
              <a:t>põhisuunad</a:t>
            </a:r>
          </a:p>
        </p:txBody>
      </p:sp>
    </p:spTree>
    <p:extLst>
      <p:ext uri="{BB962C8B-B14F-4D97-AF65-F5344CB8AC3E}">
        <p14:creationId xmlns:p14="http://schemas.microsoft.com/office/powerpoint/2010/main" val="4110517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CD7AF07-074E-86D0-A836-D31188E178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93" y="82109"/>
            <a:ext cx="10488489" cy="6315956"/>
          </a:xfrm>
          <a:prstGeom prst="rect">
            <a:avLst/>
          </a:prstGeom>
        </p:spPr>
      </p:pic>
      <p:sp>
        <p:nvSpPr>
          <p:cNvPr id="193" name="Freeform: Shape 192">
            <a:extLst>
              <a:ext uri="{FF2B5EF4-FFF2-40B4-BE49-F238E27FC236}">
                <a16:creationId xmlns:a16="http://schemas.microsoft.com/office/drawing/2014/main" id="{6293698B-EED0-CAC1-C4FC-50B8EC82C000}"/>
              </a:ext>
            </a:extLst>
          </p:cNvPr>
          <p:cNvSpPr/>
          <p:nvPr/>
        </p:nvSpPr>
        <p:spPr bwMode="auto">
          <a:xfrm>
            <a:off x="3813749" y="2678430"/>
            <a:ext cx="542308" cy="76200"/>
          </a:xfrm>
          <a:custGeom>
            <a:avLst/>
            <a:gdLst>
              <a:gd name="connsiteX0" fmla="*/ 0 w 518160"/>
              <a:gd name="connsiteY0" fmla="*/ 26670 h 76200"/>
              <a:gd name="connsiteX1" fmla="*/ 186690 w 518160"/>
              <a:gd name="connsiteY1" fmla="*/ 0 h 76200"/>
              <a:gd name="connsiteX2" fmla="*/ 281940 w 518160"/>
              <a:gd name="connsiteY2" fmla="*/ 26670 h 76200"/>
              <a:gd name="connsiteX3" fmla="*/ 381000 w 518160"/>
              <a:gd name="connsiteY3" fmla="*/ 34290 h 76200"/>
              <a:gd name="connsiteX4" fmla="*/ 518160 w 518160"/>
              <a:gd name="connsiteY4" fmla="*/ 76200 h 7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160" h="76200">
                <a:moveTo>
                  <a:pt x="0" y="26670"/>
                </a:moveTo>
                <a:cubicBezTo>
                  <a:pt x="69850" y="13335"/>
                  <a:pt x="139700" y="0"/>
                  <a:pt x="186690" y="0"/>
                </a:cubicBezTo>
                <a:cubicBezTo>
                  <a:pt x="233680" y="0"/>
                  <a:pt x="249555" y="20955"/>
                  <a:pt x="281940" y="26670"/>
                </a:cubicBezTo>
                <a:cubicBezTo>
                  <a:pt x="314325" y="32385"/>
                  <a:pt x="341630" y="26035"/>
                  <a:pt x="381000" y="34290"/>
                </a:cubicBezTo>
                <a:cubicBezTo>
                  <a:pt x="420370" y="42545"/>
                  <a:pt x="469265" y="59372"/>
                  <a:pt x="518160" y="76200"/>
                </a:cubicBezTo>
              </a:path>
            </a:pathLst>
          </a:cu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068F6952-BCA5-AC9D-18B8-70C096D253EF}"/>
              </a:ext>
            </a:extLst>
          </p:cNvPr>
          <p:cNvSpPr/>
          <p:nvPr/>
        </p:nvSpPr>
        <p:spPr bwMode="auto">
          <a:xfrm>
            <a:off x="3597302" y="3042632"/>
            <a:ext cx="538731" cy="342642"/>
          </a:xfrm>
          <a:prstGeom prst="rect">
            <a:avLst/>
          </a:prstGeom>
          <a:solidFill>
            <a:srgbClr val="85B28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CC8E6089-0084-72C3-714B-7D65C9847D16}"/>
              </a:ext>
            </a:extLst>
          </p:cNvPr>
          <p:cNvSpPr/>
          <p:nvPr/>
        </p:nvSpPr>
        <p:spPr bwMode="auto">
          <a:xfrm>
            <a:off x="4036894" y="2834542"/>
            <a:ext cx="410579" cy="321721"/>
          </a:xfrm>
          <a:prstGeom prst="rect">
            <a:avLst/>
          </a:prstGeom>
          <a:solidFill>
            <a:srgbClr val="85B28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sp>
        <p:nvSpPr>
          <p:cNvPr id="197" name="Freeform: Shape 196">
            <a:extLst>
              <a:ext uri="{FF2B5EF4-FFF2-40B4-BE49-F238E27FC236}">
                <a16:creationId xmlns:a16="http://schemas.microsoft.com/office/drawing/2014/main" id="{B91D48AF-E701-56E9-03E2-C080CAE2D5B2}"/>
              </a:ext>
            </a:extLst>
          </p:cNvPr>
          <p:cNvSpPr/>
          <p:nvPr/>
        </p:nvSpPr>
        <p:spPr bwMode="auto">
          <a:xfrm>
            <a:off x="9477375" y="4732020"/>
            <a:ext cx="592455" cy="506730"/>
          </a:xfrm>
          <a:custGeom>
            <a:avLst/>
            <a:gdLst>
              <a:gd name="connsiteX0" fmla="*/ 0 w 592455"/>
              <a:gd name="connsiteY0" fmla="*/ 506730 h 506730"/>
              <a:gd name="connsiteX1" fmla="*/ 156210 w 592455"/>
              <a:gd name="connsiteY1" fmla="*/ 390525 h 506730"/>
              <a:gd name="connsiteX2" fmla="*/ 209550 w 592455"/>
              <a:gd name="connsiteY2" fmla="*/ 304800 h 506730"/>
              <a:gd name="connsiteX3" fmla="*/ 337185 w 592455"/>
              <a:gd name="connsiteY3" fmla="*/ 240030 h 506730"/>
              <a:gd name="connsiteX4" fmla="*/ 371475 w 592455"/>
              <a:gd name="connsiteY4" fmla="*/ 146685 h 506730"/>
              <a:gd name="connsiteX5" fmla="*/ 470535 w 592455"/>
              <a:gd name="connsiteY5" fmla="*/ 91440 h 506730"/>
              <a:gd name="connsiteX6" fmla="*/ 592455 w 592455"/>
              <a:gd name="connsiteY6" fmla="*/ 0 h 506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2455" h="506730">
                <a:moveTo>
                  <a:pt x="0" y="506730"/>
                </a:moveTo>
                <a:cubicBezTo>
                  <a:pt x="60642" y="465455"/>
                  <a:pt x="121285" y="424180"/>
                  <a:pt x="156210" y="390525"/>
                </a:cubicBezTo>
                <a:cubicBezTo>
                  <a:pt x="191135" y="356870"/>
                  <a:pt x="179388" y="329882"/>
                  <a:pt x="209550" y="304800"/>
                </a:cubicBezTo>
                <a:cubicBezTo>
                  <a:pt x="239712" y="279718"/>
                  <a:pt x="310198" y="266382"/>
                  <a:pt x="337185" y="240030"/>
                </a:cubicBezTo>
                <a:cubicBezTo>
                  <a:pt x="364172" y="213678"/>
                  <a:pt x="349250" y="171450"/>
                  <a:pt x="371475" y="146685"/>
                </a:cubicBezTo>
                <a:cubicBezTo>
                  <a:pt x="393700" y="121920"/>
                  <a:pt x="433705" y="115887"/>
                  <a:pt x="470535" y="91440"/>
                </a:cubicBezTo>
                <a:cubicBezTo>
                  <a:pt x="507365" y="66993"/>
                  <a:pt x="549910" y="33496"/>
                  <a:pt x="592455" y="0"/>
                </a:cubicBezTo>
              </a:path>
            </a:pathLst>
          </a:custGeom>
          <a:noFill/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t-EE" sz="1800" b="0" i="0" u="none" strike="noStrike" cap="none" normalizeH="0" baseline="0">
              <a:ln>
                <a:noFill/>
              </a:ln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BD9163C6-2848-CCE1-896B-F30157D26331}"/>
              </a:ext>
            </a:extLst>
          </p:cNvPr>
          <p:cNvSpPr/>
          <p:nvPr/>
        </p:nvSpPr>
        <p:spPr bwMode="auto">
          <a:xfrm>
            <a:off x="9535425" y="5221605"/>
            <a:ext cx="410579" cy="321721"/>
          </a:xfrm>
          <a:prstGeom prst="rect">
            <a:avLst/>
          </a:prstGeom>
          <a:solidFill>
            <a:srgbClr val="85B28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t-EE" sz="1800" b="0" i="0" u="none" strike="noStrike" cap="none" normalizeH="0" baseline="0">
              <a:ln>
                <a:noFill/>
              </a:ln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814569C0-055B-0245-128B-4614F8ABB0F1}"/>
              </a:ext>
            </a:extLst>
          </p:cNvPr>
          <p:cNvSpPr/>
          <p:nvPr/>
        </p:nvSpPr>
        <p:spPr bwMode="auto">
          <a:xfrm rot="20745934">
            <a:off x="9353290" y="5224209"/>
            <a:ext cx="410579" cy="160732"/>
          </a:xfrm>
          <a:prstGeom prst="rect">
            <a:avLst/>
          </a:prstGeom>
          <a:solidFill>
            <a:srgbClr val="85B28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sp>
        <p:nvSpPr>
          <p:cNvPr id="202" name="Title 28">
            <a:extLst>
              <a:ext uri="{FF2B5EF4-FFF2-40B4-BE49-F238E27FC236}">
                <a16:creationId xmlns:a16="http://schemas.microsoft.com/office/drawing/2014/main" id="{842A870E-1E7E-EE23-97D0-247217ACC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44" y="168005"/>
            <a:ext cx="2125284" cy="1023105"/>
          </a:xfrm>
        </p:spPr>
        <p:txBody>
          <a:bodyPr/>
          <a:lstStyle/>
          <a:p>
            <a:r>
              <a:rPr lang="et-EE" dirty="0"/>
              <a:t>2030</a:t>
            </a:r>
            <a:br>
              <a:rPr lang="et-EE" dirty="0"/>
            </a:br>
            <a:r>
              <a:rPr lang="et-EE" sz="1800" dirty="0"/>
              <a:t>Liiklussageduse ja ühendusaja näited Tallinnast</a:t>
            </a:r>
            <a:endParaRPr lang="et-EE" dirty="0"/>
          </a:p>
        </p:txBody>
      </p: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C3F5DA8B-1F5D-ECD2-5AA1-4A2EF4341E95}"/>
              </a:ext>
            </a:extLst>
          </p:cNvPr>
          <p:cNvCxnSpPr>
            <a:cxnSpLocks/>
          </p:cNvCxnSpPr>
          <p:nvPr/>
        </p:nvCxnSpPr>
        <p:spPr>
          <a:xfrm flipH="1">
            <a:off x="4657725" y="1152525"/>
            <a:ext cx="247650" cy="594360"/>
          </a:xfrm>
          <a:prstGeom prst="line">
            <a:avLst/>
          </a:prstGeom>
          <a:ln w="50800" cmpd="sng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EED0841-57D7-13D2-5A06-7F06B511169E}"/>
              </a:ext>
            </a:extLst>
          </p:cNvPr>
          <p:cNvCxnSpPr>
            <a:cxnSpLocks/>
            <a:stCxn id="218" idx="2"/>
          </p:cNvCxnSpPr>
          <p:nvPr/>
        </p:nvCxnSpPr>
        <p:spPr>
          <a:xfrm flipH="1" flipV="1">
            <a:off x="4427220" y="1024890"/>
            <a:ext cx="407458" cy="109566"/>
          </a:xfrm>
          <a:prstGeom prst="line">
            <a:avLst/>
          </a:prstGeom>
          <a:ln w="50800" cmpd="sng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48BD2BD2-AE31-BDFF-31C8-DEA06CE73D53}"/>
              </a:ext>
            </a:extLst>
          </p:cNvPr>
          <p:cNvCxnSpPr>
            <a:cxnSpLocks/>
            <a:stCxn id="227" idx="3"/>
            <a:endCxn id="218" idx="7"/>
          </p:cNvCxnSpPr>
          <p:nvPr/>
        </p:nvCxnSpPr>
        <p:spPr>
          <a:xfrm flipH="1">
            <a:off x="4972954" y="798073"/>
            <a:ext cx="500923" cy="279133"/>
          </a:xfrm>
          <a:prstGeom prst="line">
            <a:avLst/>
          </a:prstGeom>
          <a:grpFill/>
          <a:ln w="101600" cap="flat" cmpd="dbl">
            <a:solidFill>
              <a:srgbClr val="CC0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603DE197-2524-6802-AC00-877007907D23}"/>
              </a:ext>
            </a:extLst>
          </p:cNvPr>
          <p:cNvCxnSpPr>
            <a:cxnSpLocks/>
            <a:stCxn id="222" idx="2"/>
          </p:cNvCxnSpPr>
          <p:nvPr/>
        </p:nvCxnSpPr>
        <p:spPr>
          <a:xfrm flipH="1" flipV="1">
            <a:off x="5814060" y="2514600"/>
            <a:ext cx="758846" cy="207910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9C0472E9-22F7-CA4E-3BB5-C9AFCA92A9CA}"/>
              </a:ext>
            </a:extLst>
          </p:cNvPr>
          <p:cNvCxnSpPr>
            <a:cxnSpLocks/>
            <a:stCxn id="221" idx="0"/>
            <a:endCxn id="222" idx="4"/>
          </p:cNvCxnSpPr>
          <p:nvPr/>
        </p:nvCxnSpPr>
        <p:spPr>
          <a:xfrm flipH="1" flipV="1">
            <a:off x="6653906" y="2803472"/>
            <a:ext cx="131863" cy="961582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42D90686-E3AD-3463-44B9-7E15C2D8A0D4}"/>
              </a:ext>
            </a:extLst>
          </p:cNvPr>
          <p:cNvCxnSpPr>
            <a:cxnSpLocks/>
            <a:endCxn id="227" idx="6"/>
          </p:cNvCxnSpPr>
          <p:nvPr/>
        </p:nvCxnSpPr>
        <p:spPr>
          <a:xfrm flipH="1" flipV="1">
            <a:off x="5612153" y="740824"/>
            <a:ext cx="1765912" cy="543146"/>
          </a:xfrm>
          <a:prstGeom prst="line">
            <a:avLst/>
          </a:prstGeom>
          <a:solidFill>
            <a:srgbClr val="FFFFFF"/>
          </a:solidFill>
          <a:ln w="101600" cap="flat" cmpd="dbl">
            <a:solidFill>
              <a:srgbClr val="CC0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D358720D-613A-57FD-4A32-7DDBBE36E246}"/>
              </a:ext>
            </a:extLst>
          </p:cNvPr>
          <p:cNvCxnSpPr>
            <a:stCxn id="217" idx="3"/>
            <a:endCxn id="214" idx="7"/>
          </p:cNvCxnSpPr>
          <p:nvPr/>
        </p:nvCxnSpPr>
        <p:spPr>
          <a:xfrm flipH="1">
            <a:off x="7467535" y="1072499"/>
            <a:ext cx="408331" cy="166632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4FB97DA7-2B25-8F60-38A9-80D10597BEBC}"/>
              </a:ext>
            </a:extLst>
          </p:cNvPr>
          <p:cNvCxnSpPr>
            <a:cxnSpLocks/>
            <a:stCxn id="215" idx="1"/>
            <a:endCxn id="214" idx="5"/>
          </p:cNvCxnSpPr>
          <p:nvPr/>
        </p:nvCxnSpPr>
        <p:spPr>
          <a:xfrm flipH="1" flipV="1">
            <a:off x="7467535" y="1353630"/>
            <a:ext cx="1205683" cy="2425219"/>
          </a:xfrm>
          <a:prstGeom prst="line">
            <a:avLst/>
          </a:prstGeom>
          <a:ln w="508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732DB6F7-EBF4-C049-5C2E-DE4CC59A8933}"/>
              </a:ext>
            </a:extLst>
          </p:cNvPr>
          <p:cNvCxnSpPr>
            <a:stCxn id="216" idx="2"/>
            <a:endCxn id="217" idx="6"/>
          </p:cNvCxnSpPr>
          <p:nvPr/>
        </p:nvCxnSpPr>
        <p:spPr>
          <a:xfrm flipH="1">
            <a:off x="8014142" y="915281"/>
            <a:ext cx="2978829" cy="99969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2E5A3FB8-D265-469A-4390-CB3FB56B6A49}"/>
              </a:ext>
            </a:extLst>
          </p:cNvPr>
          <p:cNvCxnSpPr>
            <a:cxnSpLocks/>
            <a:stCxn id="244" idx="7"/>
            <a:endCxn id="215" idx="3"/>
          </p:cNvCxnSpPr>
          <p:nvPr/>
        </p:nvCxnSpPr>
        <p:spPr>
          <a:xfrm flipV="1">
            <a:off x="7728976" y="3893348"/>
            <a:ext cx="944242" cy="1671821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>
            <a:extLst>
              <a:ext uri="{FF2B5EF4-FFF2-40B4-BE49-F238E27FC236}">
                <a16:creationId xmlns:a16="http://schemas.microsoft.com/office/drawing/2014/main" id="{5E00BF61-357D-6E83-3D61-AC09E02C4DB8}"/>
              </a:ext>
            </a:extLst>
          </p:cNvPr>
          <p:cNvSpPr/>
          <p:nvPr/>
        </p:nvSpPr>
        <p:spPr>
          <a:xfrm>
            <a:off x="7329259" y="1215418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D215BE09-ADB7-A7E1-21A9-36FD67489BDD}"/>
              </a:ext>
            </a:extLst>
          </p:cNvPr>
          <p:cNvSpPr/>
          <p:nvPr/>
        </p:nvSpPr>
        <p:spPr>
          <a:xfrm>
            <a:off x="10992971" y="834318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E677C845-29E0-C84E-AEED-6F81690D6D52}"/>
              </a:ext>
            </a:extLst>
          </p:cNvPr>
          <p:cNvSpPr/>
          <p:nvPr/>
        </p:nvSpPr>
        <p:spPr>
          <a:xfrm>
            <a:off x="7852142" y="934287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1BC17844-6A81-7FBB-63F1-4075A946FCD4}"/>
              </a:ext>
            </a:extLst>
          </p:cNvPr>
          <p:cNvSpPr/>
          <p:nvPr/>
        </p:nvSpPr>
        <p:spPr>
          <a:xfrm>
            <a:off x="4834678" y="1053493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19" name="Oval 218">
            <a:extLst>
              <a:ext uri="{FF2B5EF4-FFF2-40B4-BE49-F238E27FC236}">
                <a16:creationId xmlns:a16="http://schemas.microsoft.com/office/drawing/2014/main" id="{281F1699-F8E3-41EF-15B2-854F1523A841}"/>
              </a:ext>
            </a:extLst>
          </p:cNvPr>
          <p:cNvSpPr/>
          <p:nvPr/>
        </p:nvSpPr>
        <p:spPr>
          <a:xfrm>
            <a:off x="4307599" y="926781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1C626905-35F4-E190-126A-A3833B765031}"/>
              </a:ext>
            </a:extLst>
          </p:cNvPr>
          <p:cNvSpPr/>
          <p:nvPr/>
        </p:nvSpPr>
        <p:spPr>
          <a:xfrm>
            <a:off x="6704769" y="3765054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6A78BB5-A843-5EED-64BB-3655F8492DA5}"/>
              </a:ext>
            </a:extLst>
          </p:cNvPr>
          <p:cNvSpPr/>
          <p:nvPr/>
        </p:nvSpPr>
        <p:spPr>
          <a:xfrm>
            <a:off x="6572906" y="2641547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998B7DFE-1825-8DD1-FF0D-B6F1BC614989}"/>
              </a:ext>
            </a:extLst>
          </p:cNvPr>
          <p:cNvSpPr/>
          <p:nvPr/>
        </p:nvSpPr>
        <p:spPr>
          <a:xfrm>
            <a:off x="6395463" y="915281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FFB56B20-A1B6-BFF6-F61F-DB5863E17BCB}"/>
              </a:ext>
            </a:extLst>
          </p:cNvPr>
          <p:cNvSpPr/>
          <p:nvPr/>
        </p:nvSpPr>
        <p:spPr>
          <a:xfrm>
            <a:off x="9600476" y="877186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BA4F1773-B224-C528-647B-BE241AFDB2E3}"/>
              </a:ext>
            </a:extLst>
          </p:cNvPr>
          <p:cNvSpPr/>
          <p:nvPr/>
        </p:nvSpPr>
        <p:spPr>
          <a:xfrm>
            <a:off x="8154369" y="2759183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BF03BAFA-E4C7-AB6E-FF78-E08892D7C34A}"/>
              </a:ext>
            </a:extLst>
          </p:cNvPr>
          <p:cNvSpPr txBox="1"/>
          <p:nvPr/>
        </p:nvSpPr>
        <p:spPr>
          <a:xfrm>
            <a:off x="8837421" y="3787703"/>
            <a:ext cx="978822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Tartu 1:32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3F4ACEF5-082B-684A-3C0E-10EAD555FC48}"/>
              </a:ext>
            </a:extLst>
          </p:cNvPr>
          <p:cNvSpPr txBox="1"/>
          <p:nvPr/>
        </p:nvSpPr>
        <p:spPr>
          <a:xfrm rot="1599038">
            <a:off x="10144141" y="546461"/>
            <a:ext cx="1067038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Narva 1:42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05D4D028-6458-E013-1AF2-056C7AE69B93}"/>
              </a:ext>
            </a:extLst>
          </p:cNvPr>
          <p:cNvSpPr txBox="1"/>
          <p:nvPr/>
        </p:nvSpPr>
        <p:spPr>
          <a:xfrm>
            <a:off x="9427552" y="4525029"/>
            <a:ext cx="1036904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Põlva 2:18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02965F6E-3BD6-6FBE-7761-4C15DF467059}"/>
              </a:ext>
            </a:extLst>
          </p:cNvPr>
          <p:cNvSpPr txBox="1"/>
          <p:nvPr/>
        </p:nvSpPr>
        <p:spPr>
          <a:xfrm>
            <a:off x="5652501" y="3719882"/>
            <a:ext cx="1180968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GB"/>
            </a:defPPr>
            <a:lvl1pPr>
              <a:defRPr sz="1600"/>
            </a:lvl1pPr>
          </a:lstStyle>
          <a:p>
            <a:r>
              <a:rPr lang="et-EE" dirty="0"/>
              <a:t>Viljandi 1:46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57B79587-1B59-2057-25AA-A34F6BE05BFB}"/>
              </a:ext>
            </a:extLst>
          </p:cNvPr>
          <p:cNvSpPr txBox="1"/>
          <p:nvPr/>
        </p:nvSpPr>
        <p:spPr>
          <a:xfrm rot="1966107">
            <a:off x="2354649" y="1792260"/>
            <a:ext cx="1421584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sz="1600"/>
            </a:lvl1pPr>
          </a:lstStyle>
          <a:p>
            <a:r>
              <a:rPr lang="et-EE" dirty="0"/>
              <a:t>Haapsalu 1:00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0F40613D-0954-4C48-4087-1C5619D4858D}"/>
              </a:ext>
            </a:extLst>
          </p:cNvPr>
          <p:cNvSpPr txBox="1"/>
          <p:nvPr/>
        </p:nvSpPr>
        <p:spPr>
          <a:xfrm>
            <a:off x="4195155" y="3616281"/>
            <a:ext cx="1033066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Pärnu 0:40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68923B9E-5CE3-EC95-F14C-19FACE29C518}"/>
              </a:ext>
            </a:extLst>
          </p:cNvPr>
          <p:cNvSpPr txBox="1"/>
          <p:nvPr/>
        </p:nvSpPr>
        <p:spPr>
          <a:xfrm>
            <a:off x="3218618" y="873960"/>
            <a:ext cx="1361095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Paldiski 0:39</a:t>
            </a:r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5E8E5697-A6FF-3AD6-EA65-5121A384AF4F}"/>
              </a:ext>
            </a:extLst>
          </p:cNvPr>
          <p:cNvSpPr txBox="1"/>
          <p:nvPr/>
        </p:nvSpPr>
        <p:spPr>
          <a:xfrm>
            <a:off x="7524731" y="1184390"/>
            <a:ext cx="978822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Tapa 0:40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4078412A-E3B8-E6E0-C6AE-64996253D132}"/>
              </a:ext>
            </a:extLst>
          </p:cNvPr>
          <p:cNvSpPr txBox="1"/>
          <p:nvPr/>
        </p:nvSpPr>
        <p:spPr>
          <a:xfrm rot="906643">
            <a:off x="6738373" y="2780723"/>
            <a:ext cx="1180967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Türi 1:04</a:t>
            </a: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26D27F3D-F8F7-45A1-BB53-BDBAA472F1A9}"/>
              </a:ext>
            </a:extLst>
          </p:cNvPr>
          <p:cNvSpPr txBox="1"/>
          <p:nvPr/>
        </p:nvSpPr>
        <p:spPr>
          <a:xfrm>
            <a:off x="7552949" y="694270"/>
            <a:ext cx="1581537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Rakvere 0:54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DA28C683-4351-BF6F-6996-8021E86CD014}"/>
              </a:ext>
            </a:extLst>
          </p:cNvPr>
          <p:cNvSpPr txBox="1"/>
          <p:nvPr/>
        </p:nvSpPr>
        <p:spPr>
          <a:xfrm>
            <a:off x="6562187" y="776794"/>
            <a:ext cx="1048402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Kehra 0:24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4C555C7A-009E-CFAC-0D52-952880E3862E}"/>
              </a:ext>
            </a:extLst>
          </p:cNvPr>
          <p:cNvSpPr txBox="1"/>
          <p:nvPr/>
        </p:nvSpPr>
        <p:spPr>
          <a:xfrm rot="1599038">
            <a:off x="9710975" y="1121850"/>
            <a:ext cx="977417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Jõhvi 1:22 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776BA393-31E4-4139-DB96-76DDDAB21320}"/>
              </a:ext>
            </a:extLst>
          </p:cNvPr>
          <p:cNvSpPr txBox="1"/>
          <p:nvPr/>
        </p:nvSpPr>
        <p:spPr>
          <a:xfrm>
            <a:off x="8375376" y="2696838"/>
            <a:ext cx="1296010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Jõgeva 1:10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93588546-33C4-98C3-C5FC-EB4848271AC4}"/>
              </a:ext>
            </a:extLst>
          </p:cNvPr>
          <p:cNvSpPr txBox="1"/>
          <p:nvPr/>
        </p:nvSpPr>
        <p:spPr>
          <a:xfrm>
            <a:off x="10061446" y="5436764"/>
            <a:ext cx="1198904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GB"/>
            </a:defPPr>
            <a:lvl1pPr>
              <a:defRPr sz="1600"/>
            </a:lvl1pPr>
          </a:lstStyle>
          <a:p>
            <a:r>
              <a:rPr lang="et-EE" dirty="0"/>
              <a:t>Koidula 2:52</a:t>
            </a:r>
          </a:p>
        </p:txBody>
      </p:sp>
      <p:sp>
        <p:nvSpPr>
          <p:cNvPr id="244" name="Oval 243">
            <a:extLst>
              <a:ext uri="{FF2B5EF4-FFF2-40B4-BE49-F238E27FC236}">
                <a16:creationId xmlns:a16="http://schemas.microsoft.com/office/drawing/2014/main" id="{9EC1E53E-0652-1AF9-5368-D5674026F666}"/>
              </a:ext>
            </a:extLst>
          </p:cNvPr>
          <p:cNvSpPr/>
          <p:nvPr/>
        </p:nvSpPr>
        <p:spPr>
          <a:xfrm>
            <a:off x="7590700" y="5541456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46" name="Oval 245">
            <a:extLst>
              <a:ext uri="{FF2B5EF4-FFF2-40B4-BE49-F238E27FC236}">
                <a16:creationId xmlns:a16="http://schemas.microsoft.com/office/drawing/2014/main" id="{B08F89FF-222C-A18A-AA6C-15FBCCFD95ED}"/>
              </a:ext>
            </a:extLst>
          </p:cNvPr>
          <p:cNvSpPr/>
          <p:nvPr/>
        </p:nvSpPr>
        <p:spPr>
          <a:xfrm>
            <a:off x="8394217" y="4148048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9654FD7C-9431-240A-F905-8A67617949CF}"/>
              </a:ext>
            </a:extLst>
          </p:cNvPr>
          <p:cNvSpPr txBox="1"/>
          <p:nvPr/>
        </p:nvSpPr>
        <p:spPr>
          <a:xfrm>
            <a:off x="7604818" y="4090284"/>
            <a:ext cx="870399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GB"/>
            </a:defPPr>
            <a:lvl1pPr>
              <a:defRPr sz="1600"/>
            </a:lvl1pPr>
          </a:lstStyle>
          <a:p>
            <a:r>
              <a:rPr lang="en-GB" dirty="0"/>
              <a:t>Elva</a:t>
            </a:r>
            <a:r>
              <a:rPr lang="et-EE" dirty="0"/>
              <a:t> 2:02</a:t>
            </a: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1711DCA2-0B4B-AF3A-61A1-C92C094E4BF0}"/>
              </a:ext>
            </a:extLst>
          </p:cNvPr>
          <p:cNvCxnSpPr>
            <a:cxnSpLocks/>
          </p:cNvCxnSpPr>
          <p:nvPr/>
        </p:nvCxnSpPr>
        <p:spPr>
          <a:xfrm flipV="1">
            <a:off x="4602374" y="982848"/>
            <a:ext cx="26776" cy="72971"/>
          </a:xfrm>
          <a:prstGeom prst="line">
            <a:avLst/>
          </a:prstGeom>
          <a:ln w="25400">
            <a:solidFill>
              <a:srgbClr val="CC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27154C75-6829-CA56-21CA-818CA9067610}"/>
              </a:ext>
            </a:extLst>
          </p:cNvPr>
          <p:cNvCxnSpPr>
            <a:cxnSpLocks/>
            <a:stCxn id="251" idx="1"/>
            <a:endCxn id="215" idx="4"/>
          </p:cNvCxnSpPr>
          <p:nvPr/>
        </p:nvCxnSpPr>
        <p:spPr>
          <a:xfrm flipH="1" flipV="1">
            <a:off x="8730494" y="3917061"/>
            <a:ext cx="1192676" cy="1467749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Oval 249">
            <a:extLst>
              <a:ext uri="{FF2B5EF4-FFF2-40B4-BE49-F238E27FC236}">
                <a16:creationId xmlns:a16="http://schemas.microsoft.com/office/drawing/2014/main" id="{BAE95636-006A-58D8-B908-2BB05A3979CF}"/>
              </a:ext>
            </a:extLst>
          </p:cNvPr>
          <p:cNvSpPr/>
          <p:nvPr/>
        </p:nvSpPr>
        <p:spPr>
          <a:xfrm>
            <a:off x="9209474" y="4595493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51" name="Oval 250">
            <a:extLst>
              <a:ext uri="{FF2B5EF4-FFF2-40B4-BE49-F238E27FC236}">
                <a16:creationId xmlns:a16="http://schemas.microsoft.com/office/drawing/2014/main" id="{5DE67E3E-F19D-3E41-0E6D-5EA907A8A7DA}"/>
              </a:ext>
            </a:extLst>
          </p:cNvPr>
          <p:cNvSpPr/>
          <p:nvPr/>
        </p:nvSpPr>
        <p:spPr>
          <a:xfrm>
            <a:off x="9899446" y="5361097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252" name="Sirgkonnektor 213">
            <a:extLst>
              <a:ext uri="{FF2B5EF4-FFF2-40B4-BE49-F238E27FC236}">
                <a16:creationId xmlns:a16="http://schemas.microsoft.com/office/drawing/2014/main" id="{91564EE1-6C18-31AA-5AD7-C940DAF8FEF4}"/>
              </a:ext>
            </a:extLst>
          </p:cNvPr>
          <p:cNvCxnSpPr>
            <a:cxnSpLocks/>
            <a:endCxn id="220" idx="0"/>
          </p:cNvCxnSpPr>
          <p:nvPr/>
        </p:nvCxnSpPr>
        <p:spPr>
          <a:xfrm flipH="1">
            <a:off x="5138486" y="1959510"/>
            <a:ext cx="57276" cy="1809101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irgkonnektor 213">
            <a:extLst>
              <a:ext uri="{FF2B5EF4-FFF2-40B4-BE49-F238E27FC236}">
                <a16:creationId xmlns:a16="http://schemas.microsoft.com/office/drawing/2014/main" id="{E078D4A4-C95B-E95C-CEAD-D30220B9AB32}"/>
              </a:ext>
            </a:extLst>
          </p:cNvPr>
          <p:cNvCxnSpPr>
            <a:cxnSpLocks/>
            <a:stCxn id="227" idx="4"/>
          </p:cNvCxnSpPr>
          <p:nvPr/>
        </p:nvCxnSpPr>
        <p:spPr>
          <a:xfrm flipH="1">
            <a:off x="5195762" y="821786"/>
            <a:ext cx="335391" cy="1137724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irgkonnektor 213">
            <a:extLst>
              <a:ext uri="{FF2B5EF4-FFF2-40B4-BE49-F238E27FC236}">
                <a16:creationId xmlns:a16="http://schemas.microsoft.com/office/drawing/2014/main" id="{1F7D1831-BB9C-93E4-941C-C9E1E47B0676}"/>
              </a:ext>
            </a:extLst>
          </p:cNvPr>
          <p:cNvCxnSpPr>
            <a:cxnSpLocks/>
            <a:endCxn id="222" idx="7"/>
          </p:cNvCxnSpPr>
          <p:nvPr/>
        </p:nvCxnSpPr>
        <p:spPr>
          <a:xfrm flipH="1">
            <a:off x="6711182" y="2489803"/>
            <a:ext cx="139203" cy="175457"/>
          </a:xfrm>
          <a:prstGeom prst="line">
            <a:avLst/>
          </a:prstGeom>
          <a:ln w="508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TextBox 254">
            <a:extLst>
              <a:ext uri="{FF2B5EF4-FFF2-40B4-BE49-F238E27FC236}">
                <a16:creationId xmlns:a16="http://schemas.microsoft.com/office/drawing/2014/main" id="{64280F03-DEB4-7FFE-A110-B543EF00224E}"/>
              </a:ext>
            </a:extLst>
          </p:cNvPr>
          <p:cNvSpPr txBox="1"/>
          <p:nvPr/>
        </p:nvSpPr>
        <p:spPr>
          <a:xfrm>
            <a:off x="5968491" y="4389859"/>
            <a:ext cx="1461407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GB"/>
            </a:defPPr>
            <a:lvl1pPr>
              <a:defRPr sz="1600"/>
            </a:lvl1pPr>
          </a:lstStyle>
          <a:p>
            <a:r>
              <a:rPr lang="et-EE" dirty="0"/>
              <a:t>K.-Nõmme 1:40</a:t>
            </a:r>
          </a:p>
        </p:txBody>
      </p:sp>
      <p:cxnSp>
        <p:nvCxnSpPr>
          <p:cNvPr id="256" name="Sirgkonnektor 213">
            <a:extLst>
              <a:ext uri="{FF2B5EF4-FFF2-40B4-BE49-F238E27FC236}">
                <a16:creationId xmlns:a16="http://schemas.microsoft.com/office/drawing/2014/main" id="{53047A78-9403-343E-1F07-0A5EB45D8524}"/>
              </a:ext>
            </a:extLst>
          </p:cNvPr>
          <p:cNvCxnSpPr>
            <a:cxnSpLocks/>
            <a:endCxn id="215" idx="2"/>
          </p:cNvCxnSpPr>
          <p:nvPr/>
        </p:nvCxnSpPr>
        <p:spPr>
          <a:xfrm>
            <a:off x="7590700" y="3760105"/>
            <a:ext cx="1058794" cy="75994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irgkonnektor 213">
            <a:extLst>
              <a:ext uri="{FF2B5EF4-FFF2-40B4-BE49-F238E27FC236}">
                <a16:creationId xmlns:a16="http://schemas.microsoft.com/office/drawing/2014/main" id="{556D2197-1BAA-43DD-77D8-EBAC56FE12A2}"/>
              </a:ext>
            </a:extLst>
          </p:cNvPr>
          <p:cNvCxnSpPr>
            <a:cxnSpLocks/>
            <a:stCxn id="221" idx="6"/>
          </p:cNvCxnSpPr>
          <p:nvPr/>
        </p:nvCxnSpPr>
        <p:spPr>
          <a:xfrm flipV="1">
            <a:off x="6866769" y="3760105"/>
            <a:ext cx="723931" cy="85912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irgkonnektor 213">
            <a:extLst>
              <a:ext uri="{FF2B5EF4-FFF2-40B4-BE49-F238E27FC236}">
                <a16:creationId xmlns:a16="http://schemas.microsoft.com/office/drawing/2014/main" id="{0538DCB0-BE78-C22D-E427-4EABE1898E67}"/>
              </a:ext>
            </a:extLst>
          </p:cNvPr>
          <p:cNvCxnSpPr>
            <a:cxnSpLocks/>
            <a:endCxn id="221" idx="3"/>
          </p:cNvCxnSpPr>
          <p:nvPr/>
        </p:nvCxnSpPr>
        <p:spPr>
          <a:xfrm flipV="1">
            <a:off x="5896395" y="3903266"/>
            <a:ext cx="832098" cy="568998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irgkonnektor 213">
            <a:extLst>
              <a:ext uri="{FF2B5EF4-FFF2-40B4-BE49-F238E27FC236}">
                <a16:creationId xmlns:a16="http://schemas.microsoft.com/office/drawing/2014/main" id="{4411384B-A017-EEB8-1C94-67BCFA8D5869}"/>
              </a:ext>
            </a:extLst>
          </p:cNvPr>
          <p:cNvCxnSpPr>
            <a:cxnSpLocks/>
          </p:cNvCxnSpPr>
          <p:nvPr/>
        </p:nvCxnSpPr>
        <p:spPr>
          <a:xfrm flipH="1" flipV="1">
            <a:off x="5195762" y="3926979"/>
            <a:ext cx="601563" cy="557161"/>
          </a:xfrm>
          <a:prstGeom prst="line">
            <a:avLst/>
          </a:prstGeom>
          <a:ln w="50800" cmpd="sng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irgkonnektor 213">
            <a:extLst>
              <a:ext uri="{FF2B5EF4-FFF2-40B4-BE49-F238E27FC236}">
                <a16:creationId xmlns:a16="http://schemas.microsoft.com/office/drawing/2014/main" id="{A8BF5041-2E4F-E58B-0B87-3DDE91252A58}"/>
              </a:ext>
            </a:extLst>
          </p:cNvPr>
          <p:cNvCxnSpPr>
            <a:cxnSpLocks/>
          </p:cNvCxnSpPr>
          <p:nvPr/>
        </p:nvCxnSpPr>
        <p:spPr>
          <a:xfrm flipV="1">
            <a:off x="4128277" y="2128611"/>
            <a:ext cx="11951" cy="681235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irgkonnektor 213">
            <a:extLst>
              <a:ext uri="{FF2B5EF4-FFF2-40B4-BE49-F238E27FC236}">
                <a16:creationId xmlns:a16="http://schemas.microsoft.com/office/drawing/2014/main" id="{653734DB-5909-36CF-06B6-EFA0F80DEA5B}"/>
              </a:ext>
            </a:extLst>
          </p:cNvPr>
          <p:cNvCxnSpPr>
            <a:cxnSpLocks/>
            <a:stCxn id="316" idx="3"/>
          </p:cNvCxnSpPr>
          <p:nvPr/>
        </p:nvCxnSpPr>
        <p:spPr>
          <a:xfrm flipH="1">
            <a:off x="4141470" y="1824048"/>
            <a:ext cx="443109" cy="307647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irgkonnektor 213">
            <a:extLst>
              <a:ext uri="{FF2B5EF4-FFF2-40B4-BE49-F238E27FC236}">
                <a16:creationId xmlns:a16="http://schemas.microsoft.com/office/drawing/2014/main" id="{673623FB-84A4-5E95-FF7C-2AEA1E97C911}"/>
              </a:ext>
            </a:extLst>
          </p:cNvPr>
          <p:cNvCxnSpPr>
            <a:cxnSpLocks/>
            <a:endCxn id="267" idx="7"/>
          </p:cNvCxnSpPr>
          <p:nvPr/>
        </p:nvCxnSpPr>
        <p:spPr>
          <a:xfrm flipH="1">
            <a:off x="1753321" y="3335655"/>
            <a:ext cx="938444" cy="872962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irgkonnektor 213">
            <a:extLst>
              <a:ext uri="{FF2B5EF4-FFF2-40B4-BE49-F238E27FC236}">
                <a16:creationId xmlns:a16="http://schemas.microsoft.com/office/drawing/2014/main" id="{8BF73EFD-450A-75DF-C71A-CEAADC0DDB52}"/>
              </a:ext>
            </a:extLst>
          </p:cNvPr>
          <p:cNvCxnSpPr>
            <a:cxnSpLocks/>
          </p:cNvCxnSpPr>
          <p:nvPr/>
        </p:nvCxnSpPr>
        <p:spPr>
          <a:xfrm flipV="1">
            <a:off x="2688719" y="3143687"/>
            <a:ext cx="450584" cy="192801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FFF81339-0E9B-2EC7-497E-0323C40E2430}"/>
              </a:ext>
            </a:extLst>
          </p:cNvPr>
          <p:cNvCxnSpPr/>
          <p:nvPr/>
        </p:nvCxnSpPr>
        <p:spPr bwMode="auto">
          <a:xfrm flipH="1">
            <a:off x="3139303" y="3125036"/>
            <a:ext cx="313172" cy="18651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7" name="Oval 266">
            <a:extLst>
              <a:ext uri="{FF2B5EF4-FFF2-40B4-BE49-F238E27FC236}">
                <a16:creationId xmlns:a16="http://schemas.microsoft.com/office/drawing/2014/main" id="{5E0BAC1A-DB8E-C532-8162-1641C8619975}"/>
              </a:ext>
            </a:extLst>
          </p:cNvPr>
          <p:cNvSpPr/>
          <p:nvPr/>
        </p:nvSpPr>
        <p:spPr>
          <a:xfrm>
            <a:off x="1615045" y="4184904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268" name="Sirgkonnektor 213">
            <a:extLst>
              <a:ext uri="{FF2B5EF4-FFF2-40B4-BE49-F238E27FC236}">
                <a16:creationId xmlns:a16="http://schemas.microsoft.com/office/drawing/2014/main" id="{B43EC100-14C8-AD5E-34B2-2599972BB246}"/>
              </a:ext>
            </a:extLst>
          </p:cNvPr>
          <p:cNvCxnSpPr>
            <a:cxnSpLocks/>
            <a:stCxn id="227" idx="4"/>
          </p:cNvCxnSpPr>
          <p:nvPr/>
        </p:nvCxnSpPr>
        <p:spPr>
          <a:xfrm flipH="1">
            <a:off x="4692015" y="821786"/>
            <a:ext cx="839138" cy="886999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E87C8590-A765-E169-36D0-3A2968E0CC7A}"/>
              </a:ext>
            </a:extLst>
          </p:cNvPr>
          <p:cNvSpPr txBox="1"/>
          <p:nvPr/>
        </p:nvSpPr>
        <p:spPr>
          <a:xfrm>
            <a:off x="7692299" y="1411512"/>
            <a:ext cx="1366153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Tamsalu 0:48</a:t>
            </a:r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D9D85929-6B84-FDB9-2C69-FF4DB4501CCE}"/>
              </a:ext>
            </a:extLst>
          </p:cNvPr>
          <p:cNvCxnSpPr>
            <a:cxnSpLocks/>
            <a:endCxn id="215" idx="2"/>
          </p:cNvCxnSpPr>
          <p:nvPr/>
        </p:nvCxnSpPr>
        <p:spPr bwMode="auto">
          <a:xfrm>
            <a:off x="5561715" y="821786"/>
            <a:ext cx="3087779" cy="3014313"/>
          </a:xfrm>
          <a:prstGeom prst="line">
            <a:avLst/>
          </a:prstGeom>
          <a:ln w="508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irgkonnektor 213">
            <a:extLst>
              <a:ext uri="{FF2B5EF4-FFF2-40B4-BE49-F238E27FC236}">
                <a16:creationId xmlns:a16="http://schemas.microsoft.com/office/drawing/2014/main" id="{5DA6B65D-E36B-04E7-B67C-3229BD39D950}"/>
              </a:ext>
            </a:extLst>
          </p:cNvPr>
          <p:cNvCxnSpPr>
            <a:cxnSpLocks/>
          </p:cNvCxnSpPr>
          <p:nvPr/>
        </p:nvCxnSpPr>
        <p:spPr>
          <a:xfrm flipH="1">
            <a:off x="6926753" y="2313731"/>
            <a:ext cx="155548" cy="99704"/>
          </a:xfrm>
          <a:prstGeom prst="line">
            <a:avLst/>
          </a:prstGeom>
          <a:ln w="508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TextBox 283">
            <a:extLst>
              <a:ext uri="{FF2B5EF4-FFF2-40B4-BE49-F238E27FC236}">
                <a16:creationId xmlns:a16="http://schemas.microsoft.com/office/drawing/2014/main" id="{034AC301-B147-24EA-0987-87C53BD1FC52}"/>
              </a:ext>
            </a:extLst>
          </p:cNvPr>
          <p:cNvSpPr txBox="1"/>
          <p:nvPr/>
        </p:nvSpPr>
        <p:spPr>
          <a:xfrm>
            <a:off x="7036803" y="2009715"/>
            <a:ext cx="1366153" cy="25442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GB"/>
            </a:defPPr>
            <a:lvl1pPr>
              <a:defRPr sz="1600">
                <a:solidFill>
                  <a:srgbClr val="7030A0"/>
                </a:solidFill>
              </a:defRPr>
            </a:lvl1pPr>
          </a:lstStyle>
          <a:p>
            <a:r>
              <a:rPr lang="et-EE" dirty="0"/>
              <a:t>Mäo 1:05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5956DB5C-D928-CC08-AF0A-0BF9EA8CEF6B}"/>
              </a:ext>
            </a:extLst>
          </p:cNvPr>
          <p:cNvSpPr txBox="1"/>
          <p:nvPr/>
        </p:nvSpPr>
        <p:spPr>
          <a:xfrm rot="487418">
            <a:off x="5951059" y="2254301"/>
            <a:ext cx="869985" cy="25442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GB"/>
            </a:defPPr>
            <a:lvl1pPr>
              <a:defRPr sz="1400">
                <a:solidFill>
                  <a:srgbClr val="7030A0"/>
                </a:solidFill>
              </a:defRPr>
            </a:lvl1pPr>
          </a:lstStyle>
          <a:p>
            <a:r>
              <a:rPr lang="et-EE" sz="1600" dirty="0"/>
              <a:t>Paide 1:17</a:t>
            </a:r>
          </a:p>
        </p:txBody>
      </p:sp>
      <p:cxnSp>
        <p:nvCxnSpPr>
          <p:cNvPr id="286" name="Sirgkonnektor 213">
            <a:extLst>
              <a:ext uri="{FF2B5EF4-FFF2-40B4-BE49-F238E27FC236}">
                <a16:creationId xmlns:a16="http://schemas.microsoft.com/office/drawing/2014/main" id="{24873F7C-3C4C-0A3E-23BD-EFCE266D2475}"/>
              </a:ext>
            </a:extLst>
          </p:cNvPr>
          <p:cNvCxnSpPr>
            <a:cxnSpLocks/>
            <a:endCxn id="245" idx="6"/>
          </p:cNvCxnSpPr>
          <p:nvPr/>
        </p:nvCxnSpPr>
        <p:spPr>
          <a:xfrm flipH="1">
            <a:off x="3606013" y="2129526"/>
            <a:ext cx="542309" cy="96215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52AE870F-9F6C-6CCA-3814-4917A9EE3BB2}"/>
              </a:ext>
            </a:extLst>
          </p:cNvPr>
          <p:cNvCxnSpPr/>
          <p:nvPr/>
        </p:nvCxnSpPr>
        <p:spPr bwMode="auto">
          <a:xfrm flipH="1">
            <a:off x="2591410" y="2242589"/>
            <a:ext cx="706898" cy="128627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8" name="Sirgkonnektor 213">
            <a:extLst>
              <a:ext uri="{FF2B5EF4-FFF2-40B4-BE49-F238E27FC236}">
                <a16:creationId xmlns:a16="http://schemas.microsoft.com/office/drawing/2014/main" id="{539B6601-27C9-F473-96D4-164340E0CBDF}"/>
              </a:ext>
            </a:extLst>
          </p:cNvPr>
          <p:cNvCxnSpPr>
            <a:cxnSpLocks/>
            <a:stCxn id="245" idx="2"/>
          </p:cNvCxnSpPr>
          <p:nvPr/>
        </p:nvCxnSpPr>
        <p:spPr>
          <a:xfrm flipH="1">
            <a:off x="3294967" y="2225741"/>
            <a:ext cx="149046" cy="16696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irgkonnektor 213">
            <a:extLst>
              <a:ext uri="{FF2B5EF4-FFF2-40B4-BE49-F238E27FC236}">
                <a16:creationId xmlns:a16="http://schemas.microsoft.com/office/drawing/2014/main" id="{6B83B614-F4CB-54F3-26FA-A9813924D0E8}"/>
              </a:ext>
            </a:extLst>
          </p:cNvPr>
          <p:cNvCxnSpPr>
            <a:cxnSpLocks/>
            <a:endCxn id="290" idx="5"/>
          </p:cNvCxnSpPr>
          <p:nvPr/>
        </p:nvCxnSpPr>
        <p:spPr>
          <a:xfrm flipH="1" flipV="1">
            <a:off x="2204019" y="2102853"/>
            <a:ext cx="387391" cy="268363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Oval 289">
            <a:extLst>
              <a:ext uri="{FF2B5EF4-FFF2-40B4-BE49-F238E27FC236}">
                <a16:creationId xmlns:a16="http://schemas.microsoft.com/office/drawing/2014/main" id="{6BF88E29-8390-F62F-BF31-2D780293BFE6}"/>
              </a:ext>
            </a:extLst>
          </p:cNvPr>
          <p:cNvSpPr/>
          <p:nvPr/>
        </p:nvSpPr>
        <p:spPr>
          <a:xfrm>
            <a:off x="2065743" y="1964641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78B6FCE9-AB23-9660-70AB-100EA0C9A7FB}"/>
              </a:ext>
            </a:extLst>
          </p:cNvPr>
          <p:cNvSpPr txBox="1"/>
          <p:nvPr/>
        </p:nvSpPr>
        <p:spPr>
          <a:xfrm>
            <a:off x="1136659" y="1916828"/>
            <a:ext cx="1421584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sz="1600"/>
            </a:lvl1pPr>
          </a:lstStyle>
          <a:p>
            <a:r>
              <a:rPr lang="et-EE" dirty="0"/>
              <a:t>Kärdla 3:10</a:t>
            </a:r>
          </a:p>
        </p:txBody>
      </p:sp>
      <p:sp>
        <p:nvSpPr>
          <p:cNvPr id="293" name="Oval 292">
            <a:extLst>
              <a:ext uri="{FF2B5EF4-FFF2-40B4-BE49-F238E27FC236}">
                <a16:creationId xmlns:a16="http://schemas.microsoft.com/office/drawing/2014/main" id="{8C47CF25-C68E-C9A2-E420-9FDCA3E87CAD}"/>
              </a:ext>
            </a:extLst>
          </p:cNvPr>
          <p:cNvSpPr/>
          <p:nvPr/>
        </p:nvSpPr>
        <p:spPr>
          <a:xfrm>
            <a:off x="9047474" y="5431063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294" name="Sirgkonnektor 213">
            <a:extLst>
              <a:ext uri="{FF2B5EF4-FFF2-40B4-BE49-F238E27FC236}">
                <a16:creationId xmlns:a16="http://schemas.microsoft.com/office/drawing/2014/main" id="{F00C95AE-0F8E-E0B6-B34F-E3CE7BC29331}"/>
              </a:ext>
            </a:extLst>
          </p:cNvPr>
          <p:cNvCxnSpPr>
            <a:cxnSpLocks/>
            <a:stCxn id="293" idx="0"/>
            <a:endCxn id="215" idx="4"/>
          </p:cNvCxnSpPr>
          <p:nvPr/>
        </p:nvCxnSpPr>
        <p:spPr>
          <a:xfrm flipH="1" flipV="1">
            <a:off x="8730494" y="3917061"/>
            <a:ext cx="397980" cy="1514002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TextBox 294">
            <a:extLst>
              <a:ext uri="{FF2B5EF4-FFF2-40B4-BE49-F238E27FC236}">
                <a16:creationId xmlns:a16="http://schemas.microsoft.com/office/drawing/2014/main" id="{F7DDFD51-2AA9-D738-2EF1-4C5DA6DF7A96}"/>
              </a:ext>
            </a:extLst>
          </p:cNvPr>
          <p:cNvSpPr txBox="1"/>
          <p:nvPr/>
        </p:nvSpPr>
        <p:spPr>
          <a:xfrm>
            <a:off x="8728379" y="5577380"/>
            <a:ext cx="1110579" cy="2226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GB"/>
            </a:defPPr>
            <a:lvl1pPr>
              <a:defRPr sz="1600"/>
            </a:lvl1pPr>
          </a:lstStyle>
          <a:p>
            <a:r>
              <a:rPr lang="et-EE" dirty="0"/>
              <a:t>Võru 2:42</a:t>
            </a:r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75675D8A-87A6-79CC-D91C-E6C07CD2A111}"/>
              </a:ext>
            </a:extLst>
          </p:cNvPr>
          <p:cNvSpPr txBox="1"/>
          <p:nvPr/>
        </p:nvSpPr>
        <p:spPr>
          <a:xfrm>
            <a:off x="3653886" y="1642942"/>
            <a:ext cx="906969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Turba 0:45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9C75C75D-6C32-91BB-D032-2DF0047161CF}"/>
              </a:ext>
            </a:extLst>
          </p:cNvPr>
          <p:cNvSpPr txBox="1"/>
          <p:nvPr/>
        </p:nvSpPr>
        <p:spPr>
          <a:xfrm rot="2941994">
            <a:off x="4208126" y="635840"/>
            <a:ext cx="893347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Keila 0:24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E3A089AE-7D79-F110-643C-800FD34B8122}"/>
              </a:ext>
            </a:extLst>
          </p:cNvPr>
          <p:cNvSpPr txBox="1"/>
          <p:nvPr/>
        </p:nvSpPr>
        <p:spPr>
          <a:xfrm>
            <a:off x="3485979" y="1309560"/>
            <a:ext cx="1056988" cy="25442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t-EE" sz="1600" dirty="0"/>
              <a:t>Rummu 0:52</a:t>
            </a:r>
          </a:p>
        </p:txBody>
      </p:sp>
      <p:cxnSp>
        <p:nvCxnSpPr>
          <p:cNvPr id="301" name="Sirgkonnektor 213">
            <a:extLst>
              <a:ext uri="{FF2B5EF4-FFF2-40B4-BE49-F238E27FC236}">
                <a16:creationId xmlns:a16="http://schemas.microsoft.com/office/drawing/2014/main" id="{6457A4AA-7E5A-998E-BC6A-F1CC3B8ED17E}"/>
              </a:ext>
            </a:extLst>
          </p:cNvPr>
          <p:cNvCxnSpPr>
            <a:cxnSpLocks/>
            <a:stCxn id="218" idx="3"/>
            <a:endCxn id="302" idx="7"/>
          </p:cNvCxnSpPr>
          <p:nvPr/>
        </p:nvCxnSpPr>
        <p:spPr>
          <a:xfrm flipH="1">
            <a:off x="4607547" y="1191705"/>
            <a:ext cx="250855" cy="210143"/>
          </a:xfrm>
          <a:prstGeom prst="line">
            <a:avLst/>
          </a:prstGeom>
          <a:ln w="508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Oval 101">
            <a:extLst>
              <a:ext uri="{FF2B5EF4-FFF2-40B4-BE49-F238E27FC236}">
                <a16:creationId xmlns:a16="http://schemas.microsoft.com/office/drawing/2014/main" id="{34D2BA4F-1444-B5BB-8A25-6119050014F9}"/>
              </a:ext>
            </a:extLst>
          </p:cNvPr>
          <p:cNvSpPr/>
          <p:nvPr/>
        </p:nvSpPr>
        <p:spPr>
          <a:xfrm rot="890702">
            <a:off x="4506855" y="1374975"/>
            <a:ext cx="108000" cy="108000"/>
          </a:xfrm>
          <a:prstGeom prst="ellipse">
            <a:avLst/>
          </a:prstGeom>
          <a:solidFill>
            <a:srgbClr val="7030A0"/>
          </a:solidFill>
          <a:ln w="158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304" name="Sirgkonnektor 213">
            <a:extLst>
              <a:ext uri="{FF2B5EF4-FFF2-40B4-BE49-F238E27FC236}">
                <a16:creationId xmlns:a16="http://schemas.microsoft.com/office/drawing/2014/main" id="{4EB1BD8C-3329-C087-6647-ABA62D604E61}"/>
              </a:ext>
            </a:extLst>
          </p:cNvPr>
          <p:cNvCxnSpPr>
            <a:cxnSpLocks/>
            <a:stCxn id="224" idx="3"/>
          </p:cNvCxnSpPr>
          <p:nvPr/>
        </p:nvCxnSpPr>
        <p:spPr>
          <a:xfrm flipH="1">
            <a:off x="9033814" y="1015398"/>
            <a:ext cx="590386" cy="1519057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irgkonnektor 213">
            <a:extLst>
              <a:ext uri="{FF2B5EF4-FFF2-40B4-BE49-F238E27FC236}">
                <a16:creationId xmlns:a16="http://schemas.microsoft.com/office/drawing/2014/main" id="{F994E342-1006-BC69-E691-2D1ED8FA7413}"/>
              </a:ext>
            </a:extLst>
          </p:cNvPr>
          <p:cNvCxnSpPr>
            <a:cxnSpLocks/>
          </p:cNvCxnSpPr>
          <p:nvPr/>
        </p:nvCxnSpPr>
        <p:spPr>
          <a:xfrm flipV="1">
            <a:off x="3441554" y="2802068"/>
            <a:ext cx="698674" cy="326631"/>
          </a:xfrm>
          <a:prstGeom prst="line">
            <a:avLst/>
          </a:prstGeom>
          <a:ln w="2540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D876E72B-743C-D93B-D790-E13AEBDC3E2E}"/>
              </a:ext>
            </a:extLst>
          </p:cNvPr>
          <p:cNvCxnSpPr>
            <a:cxnSpLocks/>
          </p:cNvCxnSpPr>
          <p:nvPr/>
        </p:nvCxnSpPr>
        <p:spPr>
          <a:xfrm flipV="1">
            <a:off x="7329259" y="5697941"/>
            <a:ext cx="283680" cy="334559"/>
          </a:xfrm>
          <a:prstGeom prst="line">
            <a:avLst/>
          </a:prstGeom>
          <a:ln w="25400">
            <a:solidFill>
              <a:srgbClr val="CC0000"/>
            </a:solidFill>
            <a:prstDash val="sysDash"/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99618537-36AE-10D7-DF4A-0003782D8D74}"/>
              </a:ext>
            </a:extLst>
          </p:cNvPr>
          <p:cNvCxnSpPr>
            <a:cxnSpLocks/>
          </p:cNvCxnSpPr>
          <p:nvPr/>
        </p:nvCxnSpPr>
        <p:spPr>
          <a:xfrm flipH="1">
            <a:off x="4157980" y="1770380"/>
            <a:ext cx="447040" cy="309880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Oval 314">
            <a:extLst>
              <a:ext uri="{FF2B5EF4-FFF2-40B4-BE49-F238E27FC236}">
                <a16:creationId xmlns:a16="http://schemas.microsoft.com/office/drawing/2014/main" id="{8B207803-C102-E470-ABAC-4C47BBA83B6C}"/>
              </a:ext>
            </a:extLst>
          </p:cNvPr>
          <p:cNvSpPr/>
          <p:nvPr/>
        </p:nvSpPr>
        <p:spPr>
          <a:xfrm>
            <a:off x="4056219" y="2040944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316" name="Oval 315">
            <a:extLst>
              <a:ext uri="{FF2B5EF4-FFF2-40B4-BE49-F238E27FC236}">
                <a16:creationId xmlns:a16="http://schemas.microsoft.com/office/drawing/2014/main" id="{049E74D0-D0CB-87C2-F946-7DDE8910AAF2}"/>
              </a:ext>
            </a:extLst>
          </p:cNvPr>
          <p:cNvSpPr/>
          <p:nvPr/>
        </p:nvSpPr>
        <p:spPr>
          <a:xfrm>
            <a:off x="4560855" y="1685836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5F93866F-5496-71BD-281C-CD9DA56E3642}"/>
              </a:ext>
            </a:extLst>
          </p:cNvPr>
          <p:cNvSpPr txBox="1"/>
          <p:nvPr/>
        </p:nvSpPr>
        <p:spPr>
          <a:xfrm>
            <a:off x="4263615" y="2051144"/>
            <a:ext cx="906969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Risti 1:11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0E1A4B11-79BD-948C-1B67-77C0B2D3E0A0}"/>
              </a:ext>
            </a:extLst>
          </p:cNvPr>
          <p:cNvCxnSpPr>
            <a:cxnSpLocks/>
          </p:cNvCxnSpPr>
          <p:nvPr/>
        </p:nvCxnSpPr>
        <p:spPr>
          <a:xfrm flipH="1">
            <a:off x="3564255" y="2125980"/>
            <a:ext cx="489585" cy="83820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TextBox 327">
            <a:extLst>
              <a:ext uri="{FF2B5EF4-FFF2-40B4-BE49-F238E27FC236}">
                <a16:creationId xmlns:a16="http://schemas.microsoft.com/office/drawing/2014/main" id="{B28E2CDD-D9CC-9084-9B70-8DC36424A5E5}"/>
              </a:ext>
            </a:extLst>
          </p:cNvPr>
          <p:cNvSpPr txBox="1"/>
          <p:nvPr/>
        </p:nvSpPr>
        <p:spPr>
          <a:xfrm>
            <a:off x="9135767" y="2462213"/>
            <a:ext cx="1130277" cy="2226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t-EE" sz="1400" dirty="0">
                <a:solidFill>
                  <a:srgbClr val="7030A0"/>
                </a:solidFill>
              </a:rPr>
              <a:t>Mustvee 2:40</a:t>
            </a:r>
          </a:p>
        </p:txBody>
      </p: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FFDB2C72-7F0D-0028-3735-CEBB2B90590F}"/>
              </a:ext>
            </a:extLst>
          </p:cNvPr>
          <p:cNvCxnSpPr>
            <a:cxnSpLocks/>
            <a:stCxn id="220" idx="7"/>
          </p:cNvCxnSpPr>
          <p:nvPr/>
        </p:nvCxnSpPr>
        <p:spPr>
          <a:xfrm flipV="1">
            <a:off x="5195762" y="2112645"/>
            <a:ext cx="248728" cy="1679679"/>
          </a:xfrm>
          <a:prstGeom prst="line">
            <a:avLst/>
          </a:prstGeom>
          <a:grpFill/>
          <a:ln w="50800" cmpd="sng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>
            <a:extLst>
              <a:ext uri="{FF2B5EF4-FFF2-40B4-BE49-F238E27FC236}">
                <a16:creationId xmlns:a16="http://schemas.microsoft.com/office/drawing/2014/main" id="{2E8D91D3-0DC1-D483-34E0-AB80B16D40AB}"/>
              </a:ext>
            </a:extLst>
          </p:cNvPr>
          <p:cNvSpPr/>
          <p:nvPr/>
        </p:nvSpPr>
        <p:spPr>
          <a:xfrm>
            <a:off x="5057486" y="3768611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336" name="Straight Connector 335">
            <a:extLst>
              <a:ext uri="{FF2B5EF4-FFF2-40B4-BE49-F238E27FC236}">
                <a16:creationId xmlns:a16="http://schemas.microsoft.com/office/drawing/2014/main" id="{343FC824-FBE0-77A1-13E3-EAF0D17A6BDE}"/>
              </a:ext>
            </a:extLst>
          </p:cNvPr>
          <p:cNvCxnSpPr>
            <a:cxnSpLocks/>
          </p:cNvCxnSpPr>
          <p:nvPr/>
        </p:nvCxnSpPr>
        <p:spPr>
          <a:xfrm flipH="1" flipV="1">
            <a:off x="5607429" y="796013"/>
            <a:ext cx="149741" cy="545921"/>
          </a:xfrm>
          <a:prstGeom prst="line">
            <a:avLst/>
          </a:prstGeom>
          <a:grpFill/>
          <a:ln w="50800" cmpd="sng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>
            <a:extLst>
              <a:ext uri="{FF2B5EF4-FFF2-40B4-BE49-F238E27FC236}">
                <a16:creationId xmlns:a16="http://schemas.microsoft.com/office/drawing/2014/main" id="{2956BD41-C78A-E2C4-32DC-6F6B7993F10F}"/>
              </a:ext>
            </a:extLst>
          </p:cNvPr>
          <p:cNvCxnSpPr>
            <a:cxnSpLocks/>
            <a:endCxn id="351" idx="5"/>
          </p:cNvCxnSpPr>
          <p:nvPr/>
        </p:nvCxnSpPr>
        <p:spPr>
          <a:xfrm flipH="1" flipV="1">
            <a:off x="5561715" y="2158881"/>
            <a:ext cx="252345" cy="355719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13D39D4F-E2B9-972F-1D3C-ABE7E0A27564}"/>
              </a:ext>
            </a:extLst>
          </p:cNvPr>
          <p:cNvCxnSpPr>
            <a:cxnSpLocks/>
          </p:cNvCxnSpPr>
          <p:nvPr/>
        </p:nvCxnSpPr>
        <p:spPr>
          <a:xfrm flipV="1">
            <a:off x="5527040" y="741045"/>
            <a:ext cx="31750" cy="1351915"/>
          </a:xfrm>
          <a:prstGeom prst="line">
            <a:avLst/>
          </a:prstGeom>
          <a:solidFill>
            <a:srgbClr val="FFFFFF"/>
          </a:solidFill>
          <a:ln w="101600" cap="flat" cmpd="dbl">
            <a:solidFill>
              <a:srgbClr val="CC0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>
            <a:extLst>
              <a:ext uri="{FF2B5EF4-FFF2-40B4-BE49-F238E27FC236}">
                <a16:creationId xmlns:a16="http://schemas.microsoft.com/office/drawing/2014/main" id="{E47A539A-F51C-2C44-2FAE-851301896781}"/>
              </a:ext>
            </a:extLst>
          </p:cNvPr>
          <p:cNvCxnSpPr>
            <a:cxnSpLocks/>
            <a:stCxn id="351" idx="7"/>
          </p:cNvCxnSpPr>
          <p:nvPr/>
        </p:nvCxnSpPr>
        <p:spPr>
          <a:xfrm flipV="1">
            <a:off x="5561715" y="1335716"/>
            <a:ext cx="197115" cy="708666"/>
          </a:xfrm>
          <a:prstGeom prst="line">
            <a:avLst/>
          </a:prstGeom>
          <a:grpFill/>
          <a:ln w="50800" cmpd="sng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Oval 350">
            <a:extLst>
              <a:ext uri="{FF2B5EF4-FFF2-40B4-BE49-F238E27FC236}">
                <a16:creationId xmlns:a16="http://schemas.microsoft.com/office/drawing/2014/main" id="{596AB733-5A4F-4105-B2AB-596A5C06CC91}"/>
              </a:ext>
            </a:extLst>
          </p:cNvPr>
          <p:cNvSpPr/>
          <p:nvPr/>
        </p:nvSpPr>
        <p:spPr>
          <a:xfrm>
            <a:off x="5423439" y="2020669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62225C63-6DF5-A48E-B55E-A510E55890CA}"/>
              </a:ext>
            </a:extLst>
          </p:cNvPr>
          <p:cNvSpPr txBox="1"/>
          <p:nvPr/>
        </p:nvSpPr>
        <p:spPr>
          <a:xfrm>
            <a:off x="4396128" y="2251429"/>
            <a:ext cx="756331" cy="2226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t-EE" sz="1400" dirty="0">
                <a:solidFill>
                  <a:srgbClr val="7030A0"/>
                </a:solidFill>
              </a:rPr>
              <a:t>Märjamaa</a:t>
            </a:r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8DF15667-8FEA-73BC-AE4B-9F4E5CDD18AD}"/>
              </a:ext>
            </a:extLst>
          </p:cNvPr>
          <p:cNvSpPr/>
          <p:nvPr/>
        </p:nvSpPr>
        <p:spPr>
          <a:xfrm>
            <a:off x="5450153" y="659861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9EE87570-D022-05C0-AE4B-32484970FF49}"/>
              </a:ext>
            </a:extLst>
          </p:cNvPr>
          <p:cNvCxnSpPr>
            <a:cxnSpLocks/>
            <a:endCxn id="220" idx="5"/>
          </p:cNvCxnSpPr>
          <p:nvPr/>
        </p:nvCxnSpPr>
        <p:spPr>
          <a:xfrm flipV="1">
            <a:off x="5189599" y="3906823"/>
            <a:ext cx="6163" cy="1132342"/>
          </a:xfrm>
          <a:prstGeom prst="line">
            <a:avLst/>
          </a:prstGeom>
          <a:grpFill/>
          <a:ln w="25400">
            <a:solidFill>
              <a:srgbClr val="CC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Oval 406">
            <a:extLst>
              <a:ext uri="{FF2B5EF4-FFF2-40B4-BE49-F238E27FC236}">
                <a16:creationId xmlns:a16="http://schemas.microsoft.com/office/drawing/2014/main" id="{94F45F6A-449F-6629-8ED9-31B14F18ABA8}"/>
              </a:ext>
            </a:extLst>
          </p:cNvPr>
          <p:cNvSpPr/>
          <p:nvPr/>
        </p:nvSpPr>
        <p:spPr>
          <a:xfrm>
            <a:off x="3846326" y="2809846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08" name="TextBox 407">
            <a:extLst>
              <a:ext uri="{FF2B5EF4-FFF2-40B4-BE49-F238E27FC236}">
                <a16:creationId xmlns:a16="http://schemas.microsoft.com/office/drawing/2014/main" id="{F3160EB5-7193-2594-DB3A-23C742E4EE16}"/>
              </a:ext>
            </a:extLst>
          </p:cNvPr>
          <p:cNvSpPr txBox="1"/>
          <p:nvPr/>
        </p:nvSpPr>
        <p:spPr>
          <a:xfrm>
            <a:off x="3755193" y="2950397"/>
            <a:ext cx="654882" cy="2226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t-EE" sz="1400" dirty="0">
                <a:solidFill>
                  <a:srgbClr val="7030A0"/>
                </a:solidFill>
              </a:rPr>
              <a:t>Lihula</a:t>
            </a:r>
          </a:p>
        </p:txBody>
      </p:sp>
      <p:sp>
        <p:nvSpPr>
          <p:cNvPr id="245" name="Oval 244">
            <a:extLst>
              <a:ext uri="{FF2B5EF4-FFF2-40B4-BE49-F238E27FC236}">
                <a16:creationId xmlns:a16="http://schemas.microsoft.com/office/drawing/2014/main" id="{8C75F9CA-ECDE-4685-35BC-60633BE16CDB}"/>
              </a:ext>
            </a:extLst>
          </p:cNvPr>
          <p:cNvSpPr/>
          <p:nvPr/>
        </p:nvSpPr>
        <p:spPr>
          <a:xfrm>
            <a:off x="3444013" y="2144778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09" name="Oval 408">
            <a:extLst>
              <a:ext uri="{FF2B5EF4-FFF2-40B4-BE49-F238E27FC236}">
                <a16:creationId xmlns:a16="http://schemas.microsoft.com/office/drawing/2014/main" id="{89ADFD65-7A2F-9E40-FD39-C250B67C9BEF}"/>
              </a:ext>
            </a:extLst>
          </p:cNvPr>
          <p:cNvSpPr/>
          <p:nvPr/>
        </p:nvSpPr>
        <p:spPr>
          <a:xfrm>
            <a:off x="8990840" y="884302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0F0AC255-55CE-923B-1D9F-C2E09515BFE6}"/>
              </a:ext>
            </a:extLst>
          </p:cNvPr>
          <p:cNvSpPr txBox="1"/>
          <p:nvPr/>
        </p:nvSpPr>
        <p:spPr>
          <a:xfrm rot="1599038">
            <a:off x="9099684" y="1147351"/>
            <a:ext cx="977417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Kiviõli 1:10</a:t>
            </a:r>
          </a:p>
        </p:txBody>
      </p:sp>
      <p:sp>
        <p:nvSpPr>
          <p:cNvPr id="411" name="Oval 410">
            <a:extLst>
              <a:ext uri="{FF2B5EF4-FFF2-40B4-BE49-F238E27FC236}">
                <a16:creationId xmlns:a16="http://schemas.microsoft.com/office/drawing/2014/main" id="{1BA75DBD-2246-5A9A-F17E-C2CB94BE3689}"/>
              </a:ext>
            </a:extLst>
          </p:cNvPr>
          <p:cNvSpPr/>
          <p:nvPr/>
        </p:nvSpPr>
        <p:spPr>
          <a:xfrm>
            <a:off x="6813020" y="2371476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12" name="Oval 411">
            <a:extLst>
              <a:ext uri="{FF2B5EF4-FFF2-40B4-BE49-F238E27FC236}">
                <a16:creationId xmlns:a16="http://schemas.microsoft.com/office/drawing/2014/main" id="{B2633A43-6242-7895-1B42-3069950DEC1A}"/>
              </a:ext>
            </a:extLst>
          </p:cNvPr>
          <p:cNvSpPr/>
          <p:nvPr/>
        </p:nvSpPr>
        <p:spPr>
          <a:xfrm>
            <a:off x="7004028" y="2241900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414" name="Sirgkonnektor 213">
            <a:extLst>
              <a:ext uri="{FF2B5EF4-FFF2-40B4-BE49-F238E27FC236}">
                <a16:creationId xmlns:a16="http://schemas.microsoft.com/office/drawing/2014/main" id="{6FE11FA2-5166-C30D-D55D-267BAAC59438}"/>
              </a:ext>
            </a:extLst>
          </p:cNvPr>
          <p:cNvCxnSpPr>
            <a:cxnSpLocks/>
          </p:cNvCxnSpPr>
          <p:nvPr/>
        </p:nvCxnSpPr>
        <p:spPr>
          <a:xfrm flipV="1">
            <a:off x="8740140" y="2642455"/>
            <a:ext cx="293674" cy="1198025"/>
          </a:xfrm>
          <a:prstGeom prst="line">
            <a:avLst/>
          </a:prstGeom>
          <a:ln w="1905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Oval 414">
            <a:extLst>
              <a:ext uri="{FF2B5EF4-FFF2-40B4-BE49-F238E27FC236}">
                <a16:creationId xmlns:a16="http://schemas.microsoft.com/office/drawing/2014/main" id="{75E95222-F85B-3511-46A0-E9BE9D4FF23F}"/>
              </a:ext>
            </a:extLst>
          </p:cNvPr>
          <p:cNvSpPr/>
          <p:nvPr/>
        </p:nvSpPr>
        <p:spPr>
          <a:xfrm>
            <a:off x="5446966" y="1483026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737BAA3F-4080-7158-8AC8-804E634DA65A}"/>
              </a:ext>
            </a:extLst>
          </p:cNvPr>
          <p:cNvSpPr txBox="1"/>
          <p:nvPr/>
        </p:nvSpPr>
        <p:spPr>
          <a:xfrm>
            <a:off x="4927287" y="1425976"/>
            <a:ext cx="576029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Kohila</a:t>
            </a: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43BB3D5C-EACD-4F67-D0E4-95B5024BD675}"/>
              </a:ext>
            </a:extLst>
          </p:cNvPr>
          <p:cNvSpPr/>
          <p:nvPr/>
        </p:nvSpPr>
        <p:spPr bwMode="auto">
          <a:xfrm>
            <a:off x="190301" y="4970590"/>
            <a:ext cx="6563582" cy="135889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t-EE" sz="1800" b="0" i="0" u="none" strike="noStrike" cap="none" normalizeH="0" baseline="0">
              <a:ln>
                <a:noFill/>
              </a:ln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B6E6448F-678F-F9E8-D584-787A3CEAF917}"/>
              </a:ext>
            </a:extLst>
          </p:cNvPr>
          <p:cNvSpPr/>
          <p:nvPr/>
        </p:nvSpPr>
        <p:spPr bwMode="auto">
          <a:xfrm>
            <a:off x="262691" y="5987926"/>
            <a:ext cx="700660" cy="185153"/>
          </a:xfrm>
          <a:prstGeom prst="rect">
            <a:avLst/>
          </a:prstGeom>
          <a:solidFill>
            <a:srgbClr val="85B28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t-EE"/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A8A47E58-653C-F7BA-2BE5-DC4AD410903D}"/>
              </a:ext>
            </a:extLst>
          </p:cNvPr>
          <p:cNvSpPr txBox="1"/>
          <p:nvPr/>
        </p:nvSpPr>
        <p:spPr>
          <a:xfrm>
            <a:off x="963351" y="4970590"/>
            <a:ext cx="3129100" cy="149989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t-EE" sz="1400" i="1" dirty="0"/>
          </a:p>
          <a:p>
            <a:r>
              <a:rPr lang="et-EE" sz="1400" i="1" dirty="0"/>
              <a:t>- Ühendusaeg Tallinnast kiirbussiga</a:t>
            </a:r>
          </a:p>
          <a:p>
            <a:r>
              <a:rPr lang="et-EE" sz="1400" i="1" dirty="0"/>
              <a:t>- Ühendusaeg Tallinnast kiirrongiga või </a:t>
            </a:r>
          </a:p>
          <a:p>
            <a:r>
              <a:rPr lang="et-EE" sz="1400" i="1" dirty="0"/>
              <a:t>   rongi-bussi kombinatsioonis</a:t>
            </a:r>
          </a:p>
          <a:p>
            <a:r>
              <a:rPr lang="et-EE" sz="1400" i="1" dirty="0"/>
              <a:t>- Taktipõhine seostatud võrk on juurutatud</a:t>
            </a:r>
          </a:p>
          <a:p>
            <a:r>
              <a:rPr lang="et-EE" sz="1400" i="1" dirty="0"/>
              <a:t>- Taktisõlm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2A7E6394-854D-E792-9A6C-E481A8EE1494}"/>
              </a:ext>
            </a:extLst>
          </p:cNvPr>
          <p:cNvSpPr txBox="1"/>
          <p:nvPr/>
        </p:nvSpPr>
        <p:spPr>
          <a:xfrm>
            <a:off x="264533" y="5232978"/>
            <a:ext cx="1366153" cy="23852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GB"/>
            </a:defPPr>
            <a:lvl1pPr>
              <a:defRPr sz="1600">
                <a:solidFill>
                  <a:srgbClr val="7030A0"/>
                </a:solidFill>
              </a:defRPr>
            </a:lvl1pPr>
          </a:lstStyle>
          <a:p>
            <a:r>
              <a:rPr lang="et-EE" sz="1500" dirty="0"/>
              <a:t>Mäo 1:05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84A404B5-2665-DCDD-9B2E-816A021C55A4}"/>
              </a:ext>
            </a:extLst>
          </p:cNvPr>
          <p:cNvSpPr txBox="1"/>
          <p:nvPr/>
        </p:nvSpPr>
        <p:spPr>
          <a:xfrm>
            <a:off x="262691" y="5472506"/>
            <a:ext cx="978822" cy="2385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500" dirty="0"/>
              <a:t>Tartu 1:40</a:t>
            </a:r>
          </a:p>
        </p:txBody>
      </p:sp>
      <p:grpSp>
        <p:nvGrpSpPr>
          <p:cNvPr id="428" name="Group 427">
            <a:extLst>
              <a:ext uri="{FF2B5EF4-FFF2-40B4-BE49-F238E27FC236}">
                <a16:creationId xmlns:a16="http://schemas.microsoft.com/office/drawing/2014/main" id="{FA86E426-ABCB-3647-0085-3799E05BD9CE}"/>
              </a:ext>
            </a:extLst>
          </p:cNvPr>
          <p:cNvGrpSpPr/>
          <p:nvPr/>
        </p:nvGrpSpPr>
        <p:grpSpPr>
          <a:xfrm>
            <a:off x="4131233" y="5030614"/>
            <a:ext cx="2735537" cy="1231184"/>
            <a:chOff x="1719708" y="4498720"/>
            <a:chExt cx="2735537" cy="1231184"/>
          </a:xfrm>
          <a:solidFill>
            <a:srgbClr val="FFFFFF"/>
          </a:solidFill>
        </p:grpSpPr>
        <p:grpSp>
          <p:nvGrpSpPr>
            <p:cNvPr id="429" name="Group 428">
              <a:extLst>
                <a:ext uri="{FF2B5EF4-FFF2-40B4-BE49-F238E27FC236}">
                  <a16:creationId xmlns:a16="http://schemas.microsoft.com/office/drawing/2014/main" id="{D53DAC20-F47A-6F23-2BC8-6F9A408B1EA8}"/>
                </a:ext>
              </a:extLst>
            </p:cNvPr>
            <p:cNvGrpSpPr/>
            <p:nvPr/>
          </p:nvGrpSpPr>
          <p:grpSpPr>
            <a:xfrm>
              <a:off x="1719708" y="4498720"/>
              <a:ext cx="2735537" cy="1231184"/>
              <a:chOff x="1719708" y="4498720"/>
              <a:chExt cx="2735537" cy="1231184"/>
            </a:xfrm>
            <a:grpFill/>
          </p:grpSpPr>
          <p:sp>
            <p:nvSpPr>
              <p:cNvPr id="431" name="TextBox 430">
                <a:extLst>
                  <a:ext uri="{FF2B5EF4-FFF2-40B4-BE49-F238E27FC236}">
                    <a16:creationId xmlns:a16="http://schemas.microsoft.com/office/drawing/2014/main" id="{C52A86F0-2E66-C4CA-8082-137BFC781DC2}"/>
                  </a:ext>
                </a:extLst>
              </p:cNvPr>
              <p:cNvSpPr txBox="1"/>
              <p:nvPr/>
            </p:nvSpPr>
            <p:spPr>
              <a:xfrm>
                <a:off x="1719708" y="4498720"/>
                <a:ext cx="2579949" cy="222625"/>
              </a:xfrm>
              <a:prstGeom prst="rect">
                <a:avLst/>
              </a:prstGeom>
              <a:grp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1400" u="sng" dirty="0" err="1"/>
                  <a:t>Valdav</a:t>
                </a:r>
                <a:r>
                  <a:rPr lang="en-GB" sz="1400" u="sng" dirty="0"/>
                  <a:t> </a:t>
                </a:r>
                <a:r>
                  <a:rPr lang="en-GB" sz="1400" u="sng" dirty="0" err="1"/>
                  <a:t>liiklussagedus</a:t>
                </a:r>
                <a:r>
                  <a:rPr lang="et-EE" sz="1400" u="sng" dirty="0"/>
                  <a:t> (rong/buss)</a:t>
                </a:r>
              </a:p>
            </p:txBody>
          </p:sp>
          <p:grpSp>
            <p:nvGrpSpPr>
              <p:cNvPr id="432" name="Group 431">
                <a:extLst>
                  <a:ext uri="{FF2B5EF4-FFF2-40B4-BE49-F238E27FC236}">
                    <a16:creationId xmlns:a16="http://schemas.microsoft.com/office/drawing/2014/main" id="{CE0638E8-8C31-E80C-95C7-CAF98746A87D}"/>
                  </a:ext>
                </a:extLst>
              </p:cNvPr>
              <p:cNvGrpSpPr/>
              <p:nvPr/>
            </p:nvGrpSpPr>
            <p:grpSpPr>
              <a:xfrm>
                <a:off x="1725805" y="4703982"/>
                <a:ext cx="2729440" cy="1025922"/>
                <a:chOff x="1582646" y="5569682"/>
                <a:chExt cx="2729440" cy="1025922"/>
              </a:xfrm>
              <a:grpFill/>
            </p:grpSpPr>
            <p:cxnSp>
              <p:nvCxnSpPr>
                <p:cNvPr id="433" name="Straight Connector 432">
                  <a:extLst>
                    <a:ext uri="{FF2B5EF4-FFF2-40B4-BE49-F238E27FC236}">
                      <a16:creationId xmlns:a16="http://schemas.microsoft.com/office/drawing/2014/main" id="{1F2F6D7B-A10E-83BB-BA65-9F4E4243C6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83718" y="5731100"/>
                  <a:ext cx="720000" cy="0"/>
                </a:xfrm>
                <a:prstGeom prst="line">
                  <a:avLst/>
                </a:prstGeom>
                <a:grpFill/>
                <a:ln w="101600" cap="flat" cmpd="dbl">
                  <a:solidFill>
                    <a:srgbClr val="CC0000"/>
                  </a:solidFill>
                  <a:prstDash val="solid"/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4" name="Straight Connector 433">
                  <a:extLst>
                    <a:ext uri="{FF2B5EF4-FFF2-40B4-BE49-F238E27FC236}">
                      <a16:creationId xmlns:a16="http://schemas.microsoft.com/office/drawing/2014/main" id="{8A1AA6F8-3065-241E-A779-E44EE3F3AF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82646" y="5966143"/>
                  <a:ext cx="720000" cy="0"/>
                </a:xfrm>
                <a:prstGeom prst="line">
                  <a:avLst/>
                </a:prstGeom>
                <a:grpFill/>
                <a:ln w="50800" cmpd="sng">
                  <a:solidFill>
                    <a:srgbClr val="CC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5" name="TextBox 434">
                  <a:extLst>
                    <a:ext uri="{FF2B5EF4-FFF2-40B4-BE49-F238E27FC236}">
                      <a16:creationId xmlns:a16="http://schemas.microsoft.com/office/drawing/2014/main" id="{74D6AE5A-39B3-CDFA-FFC9-77E45A69DF3B}"/>
                    </a:ext>
                  </a:extLst>
                </p:cNvPr>
                <p:cNvSpPr txBox="1"/>
                <p:nvPr/>
              </p:nvSpPr>
              <p:spPr>
                <a:xfrm>
                  <a:off x="2389740" y="5569682"/>
                  <a:ext cx="1922346" cy="1025922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t-EE" sz="1400" i="1" dirty="0"/>
                    <a:t>2x / h või sagedamini</a:t>
                  </a:r>
                </a:p>
                <a:p>
                  <a:r>
                    <a:rPr lang="et-EE" sz="1400" i="1" dirty="0"/>
                    <a:t>1x / h</a:t>
                  </a:r>
                </a:p>
                <a:p>
                  <a:r>
                    <a:rPr lang="et-EE" sz="1400" i="1" dirty="0"/>
                    <a:t>1x / 2h või harvem</a:t>
                  </a:r>
                </a:p>
                <a:p>
                  <a:r>
                    <a:rPr lang="et-EE" sz="1400" i="1" dirty="0"/>
                    <a:t>Liiklus ei ole taktipõhine</a:t>
                  </a:r>
                </a:p>
              </p:txBody>
            </p:sp>
            <p:cxnSp>
              <p:nvCxnSpPr>
                <p:cNvPr id="436" name="Straight Connector 435">
                  <a:extLst>
                    <a:ext uri="{FF2B5EF4-FFF2-40B4-BE49-F238E27FC236}">
                      <a16:creationId xmlns:a16="http://schemas.microsoft.com/office/drawing/2014/main" id="{AC74100B-08B4-64CC-64BB-90411E25AC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82646" y="6201205"/>
                  <a:ext cx="720000" cy="0"/>
                </a:xfrm>
                <a:prstGeom prst="line">
                  <a:avLst/>
                </a:prstGeom>
                <a:grpFill/>
                <a:ln w="25400">
                  <a:solidFill>
                    <a:srgbClr val="CC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30" name="Straight Connector 429">
              <a:extLst>
                <a:ext uri="{FF2B5EF4-FFF2-40B4-BE49-F238E27FC236}">
                  <a16:creationId xmlns:a16="http://schemas.microsoft.com/office/drawing/2014/main" id="{0E82A92E-D0D0-6CFD-F459-AF7C266C55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25805" y="5556485"/>
              <a:ext cx="357492" cy="0"/>
            </a:xfrm>
            <a:prstGeom prst="line">
              <a:avLst/>
            </a:prstGeom>
            <a:grpFill/>
            <a:ln w="25400">
              <a:solidFill>
                <a:srgbClr val="CC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D9D5305C-DA3D-520C-5851-AE9926CB64EA}"/>
              </a:ext>
            </a:extLst>
          </p:cNvPr>
          <p:cNvCxnSpPr>
            <a:cxnSpLocks/>
          </p:cNvCxnSpPr>
          <p:nvPr/>
        </p:nvCxnSpPr>
        <p:spPr>
          <a:xfrm flipH="1">
            <a:off x="4469574" y="5632659"/>
            <a:ext cx="387731" cy="0"/>
          </a:xfrm>
          <a:prstGeom prst="line">
            <a:avLst/>
          </a:prstGeom>
          <a:ln w="50800" cmpd="sng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CB0D208A-5B0B-2741-D3AC-A046F99A79FF}"/>
              </a:ext>
            </a:extLst>
          </p:cNvPr>
          <p:cNvCxnSpPr>
            <a:cxnSpLocks/>
          </p:cNvCxnSpPr>
          <p:nvPr/>
        </p:nvCxnSpPr>
        <p:spPr>
          <a:xfrm flipH="1">
            <a:off x="4473027" y="5867399"/>
            <a:ext cx="387731" cy="0"/>
          </a:xfrm>
          <a:prstGeom prst="line">
            <a:avLst/>
          </a:prstGeom>
          <a:ln w="25400" cmpd="sng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25152CB3-9DA8-E992-5681-053AE39682A7}"/>
              </a:ext>
            </a:extLst>
          </p:cNvPr>
          <p:cNvCxnSpPr>
            <a:cxnSpLocks/>
          </p:cNvCxnSpPr>
          <p:nvPr/>
        </p:nvCxnSpPr>
        <p:spPr>
          <a:xfrm flipH="1">
            <a:off x="4463859" y="6088379"/>
            <a:ext cx="387731" cy="0"/>
          </a:xfrm>
          <a:prstGeom prst="line">
            <a:avLst/>
          </a:prstGeom>
          <a:ln w="25400" cmpd="sng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56FACAAB-E812-EBE5-7854-D3D1B95C0BE6}"/>
              </a:ext>
            </a:extLst>
          </p:cNvPr>
          <p:cNvCxnSpPr>
            <a:cxnSpLocks/>
          </p:cNvCxnSpPr>
          <p:nvPr/>
        </p:nvCxnSpPr>
        <p:spPr>
          <a:xfrm flipH="1">
            <a:off x="4470671" y="5397813"/>
            <a:ext cx="387731" cy="0"/>
          </a:xfrm>
          <a:prstGeom prst="line">
            <a:avLst/>
          </a:prstGeom>
          <a:ln w="101600" cmpd="dbl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1" name="Oval 440">
            <a:extLst>
              <a:ext uri="{FF2B5EF4-FFF2-40B4-BE49-F238E27FC236}">
                <a16:creationId xmlns:a16="http://schemas.microsoft.com/office/drawing/2014/main" id="{C07E036B-E939-D577-6B1E-5B93AF01AB4A}"/>
              </a:ext>
            </a:extLst>
          </p:cNvPr>
          <p:cNvSpPr/>
          <p:nvPr/>
        </p:nvSpPr>
        <p:spPr>
          <a:xfrm>
            <a:off x="756621" y="6221228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43" name="TextBox 442">
            <a:extLst>
              <a:ext uri="{FF2B5EF4-FFF2-40B4-BE49-F238E27FC236}">
                <a16:creationId xmlns:a16="http://schemas.microsoft.com/office/drawing/2014/main" id="{A5E0F084-83E3-F5F4-2136-5AC74C40D825}"/>
              </a:ext>
            </a:extLst>
          </p:cNvPr>
          <p:cNvSpPr txBox="1"/>
          <p:nvPr/>
        </p:nvSpPr>
        <p:spPr>
          <a:xfrm>
            <a:off x="5634433" y="530766"/>
            <a:ext cx="1048402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Tallinn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ECAB06C9-78F2-B569-D5CD-49AAC21059F9}"/>
              </a:ext>
            </a:extLst>
          </p:cNvPr>
          <p:cNvSpPr txBox="1"/>
          <p:nvPr/>
        </p:nvSpPr>
        <p:spPr>
          <a:xfrm>
            <a:off x="6642707" y="5491415"/>
            <a:ext cx="1110579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Valga 2:42</a:t>
            </a:r>
          </a:p>
        </p:txBody>
      </p:sp>
      <p:sp>
        <p:nvSpPr>
          <p:cNvPr id="444" name="Oval 443">
            <a:extLst>
              <a:ext uri="{FF2B5EF4-FFF2-40B4-BE49-F238E27FC236}">
                <a16:creationId xmlns:a16="http://schemas.microsoft.com/office/drawing/2014/main" id="{07BA6CA1-1471-B603-1529-A8AE55CDE654}"/>
              </a:ext>
            </a:extLst>
          </p:cNvPr>
          <p:cNvSpPr/>
          <p:nvPr/>
        </p:nvSpPr>
        <p:spPr>
          <a:xfrm>
            <a:off x="5107684" y="2256404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45" name="Oval 101">
            <a:extLst>
              <a:ext uri="{FF2B5EF4-FFF2-40B4-BE49-F238E27FC236}">
                <a16:creationId xmlns:a16="http://schemas.microsoft.com/office/drawing/2014/main" id="{6A971A5F-4BCE-ADB1-082C-B2FEF80C7C7F}"/>
              </a:ext>
            </a:extLst>
          </p:cNvPr>
          <p:cNvSpPr/>
          <p:nvPr/>
        </p:nvSpPr>
        <p:spPr>
          <a:xfrm>
            <a:off x="8982988" y="2538078"/>
            <a:ext cx="108000" cy="108000"/>
          </a:xfrm>
          <a:prstGeom prst="ellipse">
            <a:avLst/>
          </a:prstGeom>
          <a:solidFill>
            <a:srgbClr val="7030A0"/>
          </a:solidFill>
          <a:ln w="158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46" name="TextBox 445">
            <a:extLst>
              <a:ext uri="{FF2B5EF4-FFF2-40B4-BE49-F238E27FC236}">
                <a16:creationId xmlns:a16="http://schemas.microsoft.com/office/drawing/2014/main" id="{4FFA7BA0-14FD-9363-B813-9CE8E6FD7EBF}"/>
              </a:ext>
            </a:extLst>
          </p:cNvPr>
          <p:cNvSpPr txBox="1"/>
          <p:nvPr/>
        </p:nvSpPr>
        <p:spPr>
          <a:xfrm>
            <a:off x="174588" y="4985071"/>
            <a:ext cx="2471883" cy="31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400" u="sng" dirty="0"/>
              <a:t>Ühendusajad ja liinivõrk</a:t>
            </a:r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D12C513F-9AE7-2002-F29A-AF3D96FBF73A}"/>
              </a:ext>
            </a:extLst>
          </p:cNvPr>
          <p:cNvSpPr/>
          <p:nvPr/>
        </p:nvSpPr>
        <p:spPr>
          <a:xfrm>
            <a:off x="8649494" y="3755136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1F4E7888-1413-1D70-1164-6756CCAE810D}"/>
              </a:ext>
            </a:extLst>
          </p:cNvPr>
          <p:cNvSpPr txBox="1"/>
          <p:nvPr/>
        </p:nvSpPr>
        <p:spPr>
          <a:xfrm>
            <a:off x="5608966" y="1959510"/>
            <a:ext cx="1180967" cy="2544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t-EE" sz="1600" dirty="0"/>
              <a:t>Rapla 0:38</a:t>
            </a:r>
          </a:p>
        </p:txBody>
      </p:sp>
      <p:sp>
        <p:nvSpPr>
          <p:cNvPr id="448" name="Oval 447">
            <a:extLst>
              <a:ext uri="{FF2B5EF4-FFF2-40B4-BE49-F238E27FC236}">
                <a16:creationId xmlns:a16="http://schemas.microsoft.com/office/drawing/2014/main" id="{3C6AACD7-FA3E-D240-1156-4E6D2AB73B98}"/>
              </a:ext>
            </a:extLst>
          </p:cNvPr>
          <p:cNvSpPr/>
          <p:nvPr/>
        </p:nvSpPr>
        <p:spPr>
          <a:xfrm>
            <a:off x="5770985" y="4399222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282145EB-4D89-30EF-3AB1-53B6F2853679}"/>
              </a:ext>
            </a:extLst>
          </p:cNvPr>
          <p:cNvSpPr txBox="1"/>
          <p:nvPr/>
        </p:nvSpPr>
        <p:spPr>
          <a:xfrm>
            <a:off x="1682809" y="4345049"/>
            <a:ext cx="1421584" cy="25442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GB"/>
            </a:defPPr>
            <a:lvl1pPr>
              <a:defRPr sz="1600">
                <a:solidFill>
                  <a:srgbClr val="7030A0"/>
                </a:solidFill>
              </a:defRPr>
            </a:lvl1pPr>
          </a:lstStyle>
          <a:p>
            <a:r>
              <a:rPr lang="et-EE" dirty="0"/>
              <a:t>Kuressaare 3:45</a:t>
            </a:r>
          </a:p>
        </p:txBody>
      </p:sp>
      <p:sp>
        <p:nvSpPr>
          <p:cNvPr id="450" name="Oval 449">
            <a:extLst>
              <a:ext uri="{FF2B5EF4-FFF2-40B4-BE49-F238E27FC236}">
                <a16:creationId xmlns:a16="http://schemas.microsoft.com/office/drawing/2014/main" id="{B2A11652-14D2-CD48-C539-78036EBAF48D}"/>
              </a:ext>
            </a:extLst>
          </p:cNvPr>
          <p:cNvSpPr/>
          <p:nvPr/>
        </p:nvSpPr>
        <p:spPr>
          <a:xfrm>
            <a:off x="7511655" y="1467669"/>
            <a:ext cx="162000" cy="161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41681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EDE3C-8F50-6983-7295-838C8CB5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Liinivõrgureformi koosloomeprotsess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B66ED-5529-3D68-D57C-BDCE19A62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Liinivõrgumuudatuste kujundamisel ning elluviimisel on oluline kohaliku tasandi kaasamine</a:t>
            </a:r>
          </a:p>
          <a:p>
            <a:r>
              <a:rPr lang="et-EE" dirty="0"/>
              <a:t>Koosloome arengukiirendi toel on kavas konsultatsioonide läbiviimine kõigis regioonides vastavalt muudatuste elluviimise eeldatavale järjekorrale, hõlmates nii KOV, kogukonnaorganisatsioonide kui ka vedajate esindajaid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14278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EDE3C-8F50-6983-7295-838C8CB5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Liinivõrgureformi koosloomeprotsess</a:t>
            </a:r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DAE37841-9C7D-5BED-787E-1D9E6E0EB611}"/>
              </a:ext>
            </a:extLst>
          </p:cNvPr>
          <p:cNvSpPr>
            <a:spLocks/>
          </p:cNvSpPr>
          <p:nvPr/>
        </p:nvSpPr>
        <p:spPr bwMode="auto">
          <a:xfrm>
            <a:off x="6668688" y="1799449"/>
            <a:ext cx="2464241" cy="1866241"/>
          </a:xfrm>
          <a:custGeom>
            <a:avLst/>
            <a:gdLst>
              <a:gd name="T0" fmla="*/ 610 w 610"/>
              <a:gd name="T1" fmla="*/ 216 h 488"/>
              <a:gd name="T2" fmla="*/ 592 w 610"/>
              <a:gd name="T3" fmla="*/ 216 h 488"/>
              <a:gd name="T4" fmla="*/ 441 w 610"/>
              <a:gd name="T5" fmla="*/ 36 h 488"/>
              <a:gd name="T6" fmla="*/ 389 w 610"/>
              <a:gd name="T7" fmla="*/ 12 h 488"/>
              <a:gd name="T8" fmla="*/ 42 w 610"/>
              <a:gd name="T9" fmla="*/ 12 h 488"/>
              <a:gd name="T10" fmla="*/ 42 w 610"/>
              <a:gd name="T11" fmla="*/ 0 h 488"/>
              <a:gd name="T12" fmla="*/ 0 w 610"/>
              <a:gd name="T13" fmla="*/ 0 h 488"/>
              <a:gd name="T14" fmla="*/ 0 w 610"/>
              <a:gd name="T15" fmla="*/ 34 h 488"/>
              <a:gd name="T16" fmla="*/ 0 w 610"/>
              <a:gd name="T17" fmla="*/ 34 h 488"/>
              <a:gd name="T18" fmla="*/ 5 w 610"/>
              <a:gd name="T19" fmla="*/ 49 h 488"/>
              <a:gd name="T20" fmla="*/ 155 w 610"/>
              <a:gd name="T21" fmla="*/ 228 h 488"/>
              <a:gd name="T22" fmla="*/ 155 w 610"/>
              <a:gd name="T23" fmla="*/ 272 h 488"/>
              <a:gd name="T24" fmla="*/ 22 w 610"/>
              <a:gd name="T25" fmla="*/ 431 h 488"/>
              <a:gd name="T26" fmla="*/ 0 w 610"/>
              <a:gd name="T27" fmla="*/ 431 h 488"/>
              <a:gd name="T28" fmla="*/ 0 w 610"/>
              <a:gd name="T29" fmla="*/ 465 h 488"/>
              <a:gd name="T30" fmla="*/ 0 w 610"/>
              <a:gd name="T31" fmla="*/ 465 h 488"/>
              <a:gd name="T32" fmla="*/ 2 w 610"/>
              <a:gd name="T33" fmla="*/ 475 h 488"/>
              <a:gd name="T34" fmla="*/ 23 w 610"/>
              <a:gd name="T35" fmla="*/ 488 h 488"/>
              <a:gd name="T36" fmla="*/ 389 w 610"/>
              <a:gd name="T37" fmla="*/ 488 h 488"/>
              <a:gd name="T38" fmla="*/ 441 w 610"/>
              <a:gd name="T39" fmla="*/ 464 h 488"/>
              <a:gd name="T40" fmla="*/ 602 w 610"/>
              <a:gd name="T41" fmla="*/ 272 h 488"/>
              <a:gd name="T42" fmla="*/ 610 w 610"/>
              <a:gd name="T43" fmla="*/ 250 h 488"/>
              <a:gd name="T44" fmla="*/ 610 w 610"/>
              <a:gd name="T45" fmla="*/ 250 h 488"/>
              <a:gd name="T46" fmla="*/ 610 w 610"/>
              <a:gd name="T47" fmla="*/ 216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10" h="488">
                <a:moveTo>
                  <a:pt x="610" y="216"/>
                </a:moveTo>
                <a:cubicBezTo>
                  <a:pt x="592" y="216"/>
                  <a:pt x="592" y="216"/>
                  <a:pt x="592" y="216"/>
                </a:cubicBezTo>
                <a:cubicBezTo>
                  <a:pt x="441" y="36"/>
                  <a:pt x="441" y="36"/>
                  <a:pt x="441" y="36"/>
                </a:cubicBezTo>
                <a:cubicBezTo>
                  <a:pt x="428" y="21"/>
                  <a:pt x="409" y="12"/>
                  <a:pt x="389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0"/>
                  <a:pt x="42" y="0"/>
                  <a:pt x="4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40"/>
                  <a:pt x="2" y="45"/>
                  <a:pt x="5" y="49"/>
                </a:cubicBezTo>
                <a:cubicBezTo>
                  <a:pt x="155" y="228"/>
                  <a:pt x="155" y="228"/>
                  <a:pt x="155" y="228"/>
                </a:cubicBezTo>
                <a:cubicBezTo>
                  <a:pt x="166" y="241"/>
                  <a:pt x="166" y="259"/>
                  <a:pt x="155" y="272"/>
                </a:cubicBezTo>
                <a:cubicBezTo>
                  <a:pt x="22" y="431"/>
                  <a:pt x="22" y="431"/>
                  <a:pt x="22" y="431"/>
                </a:cubicBezTo>
                <a:cubicBezTo>
                  <a:pt x="0" y="431"/>
                  <a:pt x="0" y="431"/>
                  <a:pt x="0" y="431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9"/>
                  <a:pt x="1" y="472"/>
                  <a:pt x="2" y="475"/>
                </a:cubicBezTo>
                <a:cubicBezTo>
                  <a:pt x="6" y="483"/>
                  <a:pt x="14" y="488"/>
                  <a:pt x="23" y="488"/>
                </a:cubicBezTo>
                <a:cubicBezTo>
                  <a:pt x="389" y="488"/>
                  <a:pt x="389" y="488"/>
                  <a:pt x="389" y="488"/>
                </a:cubicBezTo>
                <a:cubicBezTo>
                  <a:pt x="409" y="488"/>
                  <a:pt x="428" y="479"/>
                  <a:pt x="441" y="464"/>
                </a:cubicBezTo>
                <a:cubicBezTo>
                  <a:pt x="602" y="272"/>
                  <a:pt x="602" y="272"/>
                  <a:pt x="602" y="272"/>
                </a:cubicBezTo>
                <a:cubicBezTo>
                  <a:pt x="607" y="265"/>
                  <a:pt x="610" y="258"/>
                  <a:pt x="610" y="250"/>
                </a:cubicBezTo>
                <a:cubicBezTo>
                  <a:pt x="610" y="250"/>
                  <a:pt x="610" y="250"/>
                  <a:pt x="610" y="250"/>
                </a:cubicBezTo>
                <a:lnTo>
                  <a:pt x="610" y="216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square" lIns="68562" tIns="34281" rIns="68562" bIns="34281" numCol="1" anchor="t" anchorCtr="0" compatLnSpc="1">
            <a:prstTxWarp prst="textNoShape">
              <a:avLst/>
            </a:prstTxWarp>
          </a:bodyPr>
          <a:lstStyle/>
          <a:p>
            <a:endParaRPr lang="en-US" sz="2699" dirty="0"/>
          </a:p>
        </p:txBody>
      </p:sp>
      <p:sp>
        <p:nvSpPr>
          <p:cNvPr id="33" name="Freeform 12">
            <a:extLst>
              <a:ext uri="{FF2B5EF4-FFF2-40B4-BE49-F238E27FC236}">
                <a16:creationId xmlns:a16="http://schemas.microsoft.com/office/drawing/2014/main" id="{6F4D77A1-DC51-359A-D802-53EE7575D7BB}"/>
              </a:ext>
            </a:extLst>
          </p:cNvPr>
          <p:cNvSpPr>
            <a:spLocks/>
          </p:cNvSpPr>
          <p:nvPr/>
        </p:nvSpPr>
        <p:spPr bwMode="auto">
          <a:xfrm>
            <a:off x="6663184" y="1727919"/>
            <a:ext cx="2483025" cy="1819585"/>
          </a:xfrm>
          <a:custGeom>
            <a:avLst/>
            <a:gdLst>
              <a:gd name="T0" fmla="*/ 604 w 615"/>
              <a:gd name="T1" fmla="*/ 216 h 476"/>
              <a:gd name="T2" fmla="*/ 604 w 615"/>
              <a:gd name="T3" fmla="*/ 260 h 476"/>
              <a:gd name="T4" fmla="*/ 443 w 615"/>
              <a:gd name="T5" fmla="*/ 452 h 476"/>
              <a:gd name="T6" fmla="*/ 391 w 615"/>
              <a:gd name="T7" fmla="*/ 476 h 476"/>
              <a:gd name="T8" fmla="*/ 25 w 615"/>
              <a:gd name="T9" fmla="*/ 476 h 476"/>
              <a:gd name="T10" fmla="*/ 4 w 615"/>
              <a:gd name="T11" fmla="*/ 463 h 476"/>
              <a:gd name="T12" fmla="*/ 7 w 615"/>
              <a:gd name="T13" fmla="*/ 439 h 476"/>
              <a:gd name="T14" fmla="*/ 157 w 615"/>
              <a:gd name="T15" fmla="*/ 260 h 476"/>
              <a:gd name="T16" fmla="*/ 157 w 615"/>
              <a:gd name="T17" fmla="*/ 216 h 476"/>
              <a:gd name="T18" fmla="*/ 7 w 615"/>
              <a:gd name="T19" fmla="*/ 37 h 476"/>
              <a:gd name="T20" fmla="*/ 4 w 615"/>
              <a:gd name="T21" fmla="*/ 13 h 476"/>
              <a:gd name="T22" fmla="*/ 25 w 615"/>
              <a:gd name="T23" fmla="*/ 0 h 476"/>
              <a:gd name="T24" fmla="*/ 391 w 615"/>
              <a:gd name="T25" fmla="*/ 0 h 476"/>
              <a:gd name="T26" fmla="*/ 443 w 615"/>
              <a:gd name="T27" fmla="*/ 24 h 476"/>
              <a:gd name="T28" fmla="*/ 604 w 615"/>
              <a:gd name="T29" fmla="*/ 216 h 4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15" h="476">
                <a:moveTo>
                  <a:pt x="604" y="216"/>
                </a:moveTo>
                <a:cubicBezTo>
                  <a:pt x="615" y="229"/>
                  <a:pt x="615" y="247"/>
                  <a:pt x="604" y="260"/>
                </a:cubicBezTo>
                <a:cubicBezTo>
                  <a:pt x="443" y="452"/>
                  <a:pt x="443" y="452"/>
                  <a:pt x="443" y="452"/>
                </a:cubicBezTo>
                <a:cubicBezTo>
                  <a:pt x="430" y="467"/>
                  <a:pt x="411" y="476"/>
                  <a:pt x="391" y="476"/>
                </a:cubicBezTo>
                <a:cubicBezTo>
                  <a:pt x="25" y="476"/>
                  <a:pt x="25" y="476"/>
                  <a:pt x="25" y="476"/>
                </a:cubicBezTo>
                <a:cubicBezTo>
                  <a:pt x="16" y="476"/>
                  <a:pt x="8" y="471"/>
                  <a:pt x="4" y="463"/>
                </a:cubicBezTo>
                <a:cubicBezTo>
                  <a:pt x="0" y="455"/>
                  <a:pt x="2" y="445"/>
                  <a:pt x="7" y="439"/>
                </a:cubicBezTo>
                <a:cubicBezTo>
                  <a:pt x="157" y="260"/>
                  <a:pt x="157" y="260"/>
                  <a:pt x="157" y="260"/>
                </a:cubicBezTo>
                <a:cubicBezTo>
                  <a:pt x="168" y="247"/>
                  <a:pt x="168" y="229"/>
                  <a:pt x="157" y="216"/>
                </a:cubicBezTo>
                <a:cubicBezTo>
                  <a:pt x="7" y="37"/>
                  <a:pt x="7" y="37"/>
                  <a:pt x="7" y="37"/>
                </a:cubicBezTo>
                <a:cubicBezTo>
                  <a:pt x="2" y="30"/>
                  <a:pt x="0" y="21"/>
                  <a:pt x="4" y="13"/>
                </a:cubicBezTo>
                <a:cubicBezTo>
                  <a:pt x="8" y="5"/>
                  <a:pt x="16" y="0"/>
                  <a:pt x="25" y="0"/>
                </a:cubicBezTo>
                <a:cubicBezTo>
                  <a:pt x="391" y="0"/>
                  <a:pt x="391" y="0"/>
                  <a:pt x="391" y="0"/>
                </a:cubicBezTo>
                <a:cubicBezTo>
                  <a:pt x="411" y="0"/>
                  <a:pt x="430" y="9"/>
                  <a:pt x="443" y="24"/>
                </a:cubicBezTo>
                <a:lnTo>
                  <a:pt x="604" y="216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vert="horz" wrap="square" lIns="68562" tIns="34281" rIns="68562" bIns="34281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t-EE" sz="2699" dirty="0"/>
              <a:t>Konsultat-sioonid</a:t>
            </a:r>
          </a:p>
          <a:p>
            <a:pPr algn="ctr"/>
            <a:r>
              <a:rPr lang="et-EE" sz="2000" dirty="0"/>
              <a:t>(kogukond/</a:t>
            </a:r>
          </a:p>
          <a:p>
            <a:pPr algn="ctr"/>
            <a:r>
              <a:rPr lang="et-EE" sz="2000" dirty="0"/>
              <a:t>KOV)</a:t>
            </a:r>
            <a:endParaRPr lang="en-US" sz="2000" dirty="0"/>
          </a:p>
        </p:txBody>
      </p:sp>
      <p:sp>
        <p:nvSpPr>
          <p:cNvPr id="34" name="Freeform 5">
            <a:extLst>
              <a:ext uri="{FF2B5EF4-FFF2-40B4-BE49-F238E27FC236}">
                <a16:creationId xmlns:a16="http://schemas.microsoft.com/office/drawing/2014/main" id="{27F9AE86-49ED-125A-2A55-874B88578F63}"/>
              </a:ext>
            </a:extLst>
          </p:cNvPr>
          <p:cNvSpPr>
            <a:spLocks/>
          </p:cNvSpPr>
          <p:nvPr/>
        </p:nvSpPr>
        <p:spPr bwMode="auto">
          <a:xfrm>
            <a:off x="511332" y="1799449"/>
            <a:ext cx="2464241" cy="1866241"/>
          </a:xfrm>
          <a:custGeom>
            <a:avLst/>
            <a:gdLst>
              <a:gd name="T0" fmla="*/ 610 w 610"/>
              <a:gd name="T1" fmla="*/ 216 h 488"/>
              <a:gd name="T2" fmla="*/ 592 w 610"/>
              <a:gd name="T3" fmla="*/ 216 h 488"/>
              <a:gd name="T4" fmla="*/ 441 w 610"/>
              <a:gd name="T5" fmla="*/ 36 h 488"/>
              <a:gd name="T6" fmla="*/ 389 w 610"/>
              <a:gd name="T7" fmla="*/ 12 h 488"/>
              <a:gd name="T8" fmla="*/ 42 w 610"/>
              <a:gd name="T9" fmla="*/ 12 h 488"/>
              <a:gd name="T10" fmla="*/ 42 w 610"/>
              <a:gd name="T11" fmla="*/ 0 h 488"/>
              <a:gd name="T12" fmla="*/ 0 w 610"/>
              <a:gd name="T13" fmla="*/ 0 h 488"/>
              <a:gd name="T14" fmla="*/ 0 w 610"/>
              <a:gd name="T15" fmla="*/ 34 h 488"/>
              <a:gd name="T16" fmla="*/ 0 w 610"/>
              <a:gd name="T17" fmla="*/ 34 h 488"/>
              <a:gd name="T18" fmla="*/ 5 w 610"/>
              <a:gd name="T19" fmla="*/ 49 h 488"/>
              <a:gd name="T20" fmla="*/ 156 w 610"/>
              <a:gd name="T21" fmla="*/ 228 h 488"/>
              <a:gd name="T22" fmla="*/ 156 w 610"/>
              <a:gd name="T23" fmla="*/ 272 h 488"/>
              <a:gd name="T24" fmla="*/ 22 w 610"/>
              <a:gd name="T25" fmla="*/ 431 h 488"/>
              <a:gd name="T26" fmla="*/ 0 w 610"/>
              <a:gd name="T27" fmla="*/ 431 h 488"/>
              <a:gd name="T28" fmla="*/ 0 w 610"/>
              <a:gd name="T29" fmla="*/ 465 h 488"/>
              <a:gd name="T30" fmla="*/ 0 w 610"/>
              <a:gd name="T31" fmla="*/ 465 h 488"/>
              <a:gd name="T32" fmla="*/ 2 w 610"/>
              <a:gd name="T33" fmla="*/ 475 h 488"/>
              <a:gd name="T34" fmla="*/ 23 w 610"/>
              <a:gd name="T35" fmla="*/ 488 h 488"/>
              <a:gd name="T36" fmla="*/ 389 w 610"/>
              <a:gd name="T37" fmla="*/ 488 h 488"/>
              <a:gd name="T38" fmla="*/ 441 w 610"/>
              <a:gd name="T39" fmla="*/ 464 h 488"/>
              <a:gd name="T40" fmla="*/ 602 w 610"/>
              <a:gd name="T41" fmla="*/ 272 h 488"/>
              <a:gd name="T42" fmla="*/ 610 w 610"/>
              <a:gd name="T43" fmla="*/ 250 h 488"/>
              <a:gd name="T44" fmla="*/ 610 w 610"/>
              <a:gd name="T45" fmla="*/ 250 h 488"/>
              <a:gd name="T46" fmla="*/ 610 w 610"/>
              <a:gd name="T47" fmla="*/ 216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10" h="488">
                <a:moveTo>
                  <a:pt x="610" y="216"/>
                </a:moveTo>
                <a:cubicBezTo>
                  <a:pt x="592" y="216"/>
                  <a:pt x="592" y="216"/>
                  <a:pt x="592" y="216"/>
                </a:cubicBezTo>
                <a:cubicBezTo>
                  <a:pt x="441" y="36"/>
                  <a:pt x="441" y="36"/>
                  <a:pt x="441" y="36"/>
                </a:cubicBezTo>
                <a:cubicBezTo>
                  <a:pt x="428" y="21"/>
                  <a:pt x="409" y="12"/>
                  <a:pt x="389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0"/>
                  <a:pt x="42" y="0"/>
                  <a:pt x="4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40"/>
                  <a:pt x="2" y="45"/>
                  <a:pt x="5" y="49"/>
                </a:cubicBezTo>
                <a:cubicBezTo>
                  <a:pt x="156" y="228"/>
                  <a:pt x="156" y="228"/>
                  <a:pt x="156" y="228"/>
                </a:cubicBezTo>
                <a:cubicBezTo>
                  <a:pt x="166" y="241"/>
                  <a:pt x="166" y="259"/>
                  <a:pt x="156" y="272"/>
                </a:cubicBezTo>
                <a:cubicBezTo>
                  <a:pt x="22" y="431"/>
                  <a:pt x="22" y="431"/>
                  <a:pt x="22" y="431"/>
                </a:cubicBezTo>
                <a:cubicBezTo>
                  <a:pt x="0" y="431"/>
                  <a:pt x="0" y="431"/>
                  <a:pt x="0" y="431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9"/>
                  <a:pt x="1" y="472"/>
                  <a:pt x="2" y="475"/>
                </a:cubicBezTo>
                <a:cubicBezTo>
                  <a:pt x="6" y="483"/>
                  <a:pt x="14" y="488"/>
                  <a:pt x="23" y="488"/>
                </a:cubicBezTo>
                <a:cubicBezTo>
                  <a:pt x="389" y="488"/>
                  <a:pt x="389" y="488"/>
                  <a:pt x="389" y="488"/>
                </a:cubicBezTo>
                <a:cubicBezTo>
                  <a:pt x="409" y="488"/>
                  <a:pt x="428" y="479"/>
                  <a:pt x="441" y="464"/>
                </a:cubicBezTo>
                <a:cubicBezTo>
                  <a:pt x="602" y="272"/>
                  <a:pt x="602" y="272"/>
                  <a:pt x="602" y="272"/>
                </a:cubicBezTo>
                <a:cubicBezTo>
                  <a:pt x="607" y="265"/>
                  <a:pt x="610" y="258"/>
                  <a:pt x="610" y="250"/>
                </a:cubicBezTo>
                <a:cubicBezTo>
                  <a:pt x="610" y="250"/>
                  <a:pt x="610" y="250"/>
                  <a:pt x="610" y="250"/>
                </a:cubicBezTo>
                <a:lnTo>
                  <a:pt x="610" y="216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68562" tIns="34281" rIns="68562" bIns="34281" numCol="1" anchor="t" anchorCtr="0" compatLnSpc="1">
            <a:prstTxWarp prst="textNoShape">
              <a:avLst/>
            </a:prstTxWarp>
          </a:bodyPr>
          <a:lstStyle/>
          <a:p>
            <a:endParaRPr lang="en-US" sz="2699" dirty="0"/>
          </a:p>
        </p:txBody>
      </p:sp>
      <p:sp>
        <p:nvSpPr>
          <p:cNvPr id="35" name="Freeform 6">
            <a:extLst>
              <a:ext uri="{FF2B5EF4-FFF2-40B4-BE49-F238E27FC236}">
                <a16:creationId xmlns:a16="http://schemas.microsoft.com/office/drawing/2014/main" id="{2318FB56-B620-CB81-9A94-7E6F7B11D19D}"/>
              </a:ext>
            </a:extLst>
          </p:cNvPr>
          <p:cNvSpPr>
            <a:spLocks/>
          </p:cNvSpPr>
          <p:nvPr/>
        </p:nvSpPr>
        <p:spPr bwMode="auto">
          <a:xfrm>
            <a:off x="504453" y="1727919"/>
            <a:ext cx="2484734" cy="1819585"/>
          </a:xfrm>
          <a:custGeom>
            <a:avLst/>
            <a:gdLst>
              <a:gd name="T0" fmla="*/ 604 w 615"/>
              <a:gd name="T1" fmla="*/ 216 h 476"/>
              <a:gd name="T2" fmla="*/ 604 w 615"/>
              <a:gd name="T3" fmla="*/ 260 h 476"/>
              <a:gd name="T4" fmla="*/ 443 w 615"/>
              <a:gd name="T5" fmla="*/ 452 h 476"/>
              <a:gd name="T6" fmla="*/ 391 w 615"/>
              <a:gd name="T7" fmla="*/ 476 h 476"/>
              <a:gd name="T8" fmla="*/ 25 w 615"/>
              <a:gd name="T9" fmla="*/ 476 h 476"/>
              <a:gd name="T10" fmla="*/ 4 w 615"/>
              <a:gd name="T11" fmla="*/ 463 h 476"/>
              <a:gd name="T12" fmla="*/ 7 w 615"/>
              <a:gd name="T13" fmla="*/ 439 h 476"/>
              <a:gd name="T14" fmla="*/ 158 w 615"/>
              <a:gd name="T15" fmla="*/ 260 h 476"/>
              <a:gd name="T16" fmla="*/ 158 w 615"/>
              <a:gd name="T17" fmla="*/ 216 h 476"/>
              <a:gd name="T18" fmla="*/ 7 w 615"/>
              <a:gd name="T19" fmla="*/ 37 h 476"/>
              <a:gd name="T20" fmla="*/ 4 w 615"/>
              <a:gd name="T21" fmla="*/ 13 h 476"/>
              <a:gd name="T22" fmla="*/ 25 w 615"/>
              <a:gd name="T23" fmla="*/ 0 h 476"/>
              <a:gd name="T24" fmla="*/ 391 w 615"/>
              <a:gd name="T25" fmla="*/ 0 h 476"/>
              <a:gd name="T26" fmla="*/ 443 w 615"/>
              <a:gd name="T27" fmla="*/ 24 h 476"/>
              <a:gd name="T28" fmla="*/ 604 w 615"/>
              <a:gd name="T29" fmla="*/ 216 h 4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15" h="476">
                <a:moveTo>
                  <a:pt x="604" y="216"/>
                </a:moveTo>
                <a:cubicBezTo>
                  <a:pt x="615" y="229"/>
                  <a:pt x="615" y="247"/>
                  <a:pt x="604" y="260"/>
                </a:cubicBezTo>
                <a:cubicBezTo>
                  <a:pt x="443" y="452"/>
                  <a:pt x="443" y="452"/>
                  <a:pt x="443" y="452"/>
                </a:cubicBezTo>
                <a:cubicBezTo>
                  <a:pt x="430" y="467"/>
                  <a:pt x="411" y="476"/>
                  <a:pt x="391" y="476"/>
                </a:cubicBezTo>
                <a:cubicBezTo>
                  <a:pt x="25" y="476"/>
                  <a:pt x="25" y="476"/>
                  <a:pt x="25" y="476"/>
                </a:cubicBezTo>
                <a:cubicBezTo>
                  <a:pt x="16" y="476"/>
                  <a:pt x="8" y="471"/>
                  <a:pt x="4" y="463"/>
                </a:cubicBezTo>
                <a:cubicBezTo>
                  <a:pt x="0" y="455"/>
                  <a:pt x="2" y="445"/>
                  <a:pt x="7" y="439"/>
                </a:cubicBezTo>
                <a:cubicBezTo>
                  <a:pt x="158" y="260"/>
                  <a:pt x="158" y="260"/>
                  <a:pt x="158" y="260"/>
                </a:cubicBezTo>
                <a:cubicBezTo>
                  <a:pt x="168" y="247"/>
                  <a:pt x="168" y="229"/>
                  <a:pt x="158" y="216"/>
                </a:cubicBezTo>
                <a:cubicBezTo>
                  <a:pt x="7" y="37"/>
                  <a:pt x="7" y="37"/>
                  <a:pt x="7" y="37"/>
                </a:cubicBezTo>
                <a:cubicBezTo>
                  <a:pt x="2" y="30"/>
                  <a:pt x="0" y="21"/>
                  <a:pt x="4" y="13"/>
                </a:cubicBezTo>
                <a:cubicBezTo>
                  <a:pt x="8" y="5"/>
                  <a:pt x="16" y="0"/>
                  <a:pt x="25" y="0"/>
                </a:cubicBezTo>
                <a:cubicBezTo>
                  <a:pt x="391" y="0"/>
                  <a:pt x="391" y="0"/>
                  <a:pt x="391" y="0"/>
                </a:cubicBezTo>
                <a:cubicBezTo>
                  <a:pt x="411" y="0"/>
                  <a:pt x="430" y="9"/>
                  <a:pt x="443" y="24"/>
                </a:cubicBezTo>
                <a:lnTo>
                  <a:pt x="604" y="21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62" tIns="34281" rIns="68562" bIns="34281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t-EE" sz="2700" dirty="0"/>
              <a:t>Esmane </a:t>
            </a:r>
          </a:p>
          <a:p>
            <a:pPr algn="ctr"/>
            <a:r>
              <a:rPr lang="et-EE" sz="2700" dirty="0"/>
              <a:t>ettepanek</a:t>
            </a:r>
            <a:endParaRPr lang="en-US" sz="2700" dirty="0"/>
          </a:p>
        </p:txBody>
      </p:sp>
      <p:sp>
        <p:nvSpPr>
          <p:cNvPr id="36" name="Freeform 20">
            <a:extLst>
              <a:ext uri="{FF2B5EF4-FFF2-40B4-BE49-F238E27FC236}">
                <a16:creationId xmlns:a16="http://schemas.microsoft.com/office/drawing/2014/main" id="{D151CE51-C05D-FFB8-1617-726B727D0BD9}"/>
              </a:ext>
            </a:extLst>
          </p:cNvPr>
          <p:cNvSpPr>
            <a:spLocks/>
          </p:cNvSpPr>
          <p:nvPr/>
        </p:nvSpPr>
        <p:spPr bwMode="auto">
          <a:xfrm>
            <a:off x="2544045" y="1801760"/>
            <a:ext cx="2462533" cy="1866241"/>
          </a:xfrm>
          <a:custGeom>
            <a:avLst/>
            <a:gdLst>
              <a:gd name="T0" fmla="*/ 610 w 610"/>
              <a:gd name="T1" fmla="*/ 216 h 488"/>
              <a:gd name="T2" fmla="*/ 592 w 610"/>
              <a:gd name="T3" fmla="*/ 216 h 488"/>
              <a:gd name="T4" fmla="*/ 441 w 610"/>
              <a:gd name="T5" fmla="*/ 36 h 488"/>
              <a:gd name="T6" fmla="*/ 389 w 610"/>
              <a:gd name="T7" fmla="*/ 12 h 488"/>
              <a:gd name="T8" fmla="*/ 42 w 610"/>
              <a:gd name="T9" fmla="*/ 12 h 488"/>
              <a:gd name="T10" fmla="*/ 42 w 610"/>
              <a:gd name="T11" fmla="*/ 0 h 488"/>
              <a:gd name="T12" fmla="*/ 0 w 610"/>
              <a:gd name="T13" fmla="*/ 0 h 488"/>
              <a:gd name="T14" fmla="*/ 0 w 610"/>
              <a:gd name="T15" fmla="*/ 34 h 488"/>
              <a:gd name="T16" fmla="*/ 0 w 610"/>
              <a:gd name="T17" fmla="*/ 34 h 488"/>
              <a:gd name="T18" fmla="*/ 5 w 610"/>
              <a:gd name="T19" fmla="*/ 49 h 488"/>
              <a:gd name="T20" fmla="*/ 155 w 610"/>
              <a:gd name="T21" fmla="*/ 228 h 488"/>
              <a:gd name="T22" fmla="*/ 155 w 610"/>
              <a:gd name="T23" fmla="*/ 272 h 488"/>
              <a:gd name="T24" fmla="*/ 21 w 610"/>
              <a:gd name="T25" fmla="*/ 431 h 488"/>
              <a:gd name="T26" fmla="*/ 0 w 610"/>
              <a:gd name="T27" fmla="*/ 431 h 488"/>
              <a:gd name="T28" fmla="*/ 0 w 610"/>
              <a:gd name="T29" fmla="*/ 465 h 488"/>
              <a:gd name="T30" fmla="*/ 0 w 610"/>
              <a:gd name="T31" fmla="*/ 465 h 488"/>
              <a:gd name="T32" fmla="*/ 2 w 610"/>
              <a:gd name="T33" fmla="*/ 475 h 488"/>
              <a:gd name="T34" fmla="*/ 22 w 610"/>
              <a:gd name="T35" fmla="*/ 488 h 488"/>
              <a:gd name="T36" fmla="*/ 389 w 610"/>
              <a:gd name="T37" fmla="*/ 488 h 488"/>
              <a:gd name="T38" fmla="*/ 441 w 610"/>
              <a:gd name="T39" fmla="*/ 464 h 488"/>
              <a:gd name="T40" fmla="*/ 602 w 610"/>
              <a:gd name="T41" fmla="*/ 272 h 488"/>
              <a:gd name="T42" fmla="*/ 610 w 610"/>
              <a:gd name="T43" fmla="*/ 250 h 488"/>
              <a:gd name="T44" fmla="*/ 610 w 610"/>
              <a:gd name="T45" fmla="*/ 250 h 488"/>
              <a:gd name="T46" fmla="*/ 610 w 610"/>
              <a:gd name="T47" fmla="*/ 216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10" h="488">
                <a:moveTo>
                  <a:pt x="610" y="216"/>
                </a:moveTo>
                <a:cubicBezTo>
                  <a:pt x="592" y="216"/>
                  <a:pt x="592" y="216"/>
                  <a:pt x="592" y="216"/>
                </a:cubicBezTo>
                <a:cubicBezTo>
                  <a:pt x="441" y="36"/>
                  <a:pt x="441" y="36"/>
                  <a:pt x="441" y="36"/>
                </a:cubicBezTo>
                <a:cubicBezTo>
                  <a:pt x="428" y="21"/>
                  <a:pt x="409" y="12"/>
                  <a:pt x="389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0"/>
                  <a:pt x="42" y="0"/>
                  <a:pt x="4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40"/>
                  <a:pt x="2" y="45"/>
                  <a:pt x="5" y="49"/>
                </a:cubicBezTo>
                <a:cubicBezTo>
                  <a:pt x="155" y="228"/>
                  <a:pt x="155" y="228"/>
                  <a:pt x="155" y="228"/>
                </a:cubicBezTo>
                <a:cubicBezTo>
                  <a:pt x="166" y="241"/>
                  <a:pt x="166" y="259"/>
                  <a:pt x="155" y="272"/>
                </a:cubicBezTo>
                <a:cubicBezTo>
                  <a:pt x="21" y="431"/>
                  <a:pt x="21" y="431"/>
                  <a:pt x="21" y="431"/>
                </a:cubicBezTo>
                <a:cubicBezTo>
                  <a:pt x="0" y="431"/>
                  <a:pt x="0" y="431"/>
                  <a:pt x="0" y="431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9"/>
                  <a:pt x="0" y="472"/>
                  <a:pt x="2" y="475"/>
                </a:cubicBezTo>
                <a:cubicBezTo>
                  <a:pt x="6" y="483"/>
                  <a:pt x="14" y="488"/>
                  <a:pt x="22" y="488"/>
                </a:cubicBezTo>
                <a:cubicBezTo>
                  <a:pt x="389" y="488"/>
                  <a:pt x="389" y="488"/>
                  <a:pt x="389" y="488"/>
                </a:cubicBezTo>
                <a:cubicBezTo>
                  <a:pt x="409" y="488"/>
                  <a:pt x="428" y="479"/>
                  <a:pt x="441" y="464"/>
                </a:cubicBezTo>
                <a:cubicBezTo>
                  <a:pt x="602" y="272"/>
                  <a:pt x="602" y="272"/>
                  <a:pt x="602" y="272"/>
                </a:cubicBezTo>
                <a:cubicBezTo>
                  <a:pt x="607" y="265"/>
                  <a:pt x="610" y="258"/>
                  <a:pt x="610" y="250"/>
                </a:cubicBezTo>
                <a:cubicBezTo>
                  <a:pt x="610" y="250"/>
                  <a:pt x="610" y="250"/>
                  <a:pt x="610" y="250"/>
                </a:cubicBezTo>
                <a:lnTo>
                  <a:pt x="610" y="2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2" tIns="34281" rIns="68562" bIns="34281" numCol="1" anchor="t" anchorCtr="0" compatLnSpc="1">
            <a:prstTxWarp prst="textNoShape">
              <a:avLst/>
            </a:prstTxWarp>
          </a:bodyPr>
          <a:lstStyle/>
          <a:p>
            <a:endParaRPr lang="en-US" sz="2699" dirty="0"/>
          </a:p>
        </p:txBody>
      </p:sp>
      <p:sp>
        <p:nvSpPr>
          <p:cNvPr id="37" name="Freeform 21">
            <a:extLst>
              <a:ext uri="{FF2B5EF4-FFF2-40B4-BE49-F238E27FC236}">
                <a16:creationId xmlns:a16="http://schemas.microsoft.com/office/drawing/2014/main" id="{6AC80602-2A1B-12B2-4059-62CDE2C67659}"/>
              </a:ext>
            </a:extLst>
          </p:cNvPr>
          <p:cNvSpPr>
            <a:spLocks/>
          </p:cNvSpPr>
          <p:nvPr/>
        </p:nvSpPr>
        <p:spPr bwMode="auto">
          <a:xfrm>
            <a:off x="2537168" y="1730230"/>
            <a:ext cx="2479610" cy="1819585"/>
          </a:xfrm>
          <a:custGeom>
            <a:avLst/>
            <a:gdLst>
              <a:gd name="T0" fmla="*/ 604 w 614"/>
              <a:gd name="T1" fmla="*/ 216 h 476"/>
              <a:gd name="T2" fmla="*/ 604 w 614"/>
              <a:gd name="T3" fmla="*/ 260 h 476"/>
              <a:gd name="T4" fmla="*/ 443 w 614"/>
              <a:gd name="T5" fmla="*/ 452 h 476"/>
              <a:gd name="T6" fmla="*/ 391 w 614"/>
              <a:gd name="T7" fmla="*/ 476 h 476"/>
              <a:gd name="T8" fmla="*/ 24 w 614"/>
              <a:gd name="T9" fmla="*/ 476 h 476"/>
              <a:gd name="T10" fmla="*/ 4 w 614"/>
              <a:gd name="T11" fmla="*/ 463 h 476"/>
              <a:gd name="T12" fmla="*/ 7 w 614"/>
              <a:gd name="T13" fmla="*/ 439 h 476"/>
              <a:gd name="T14" fmla="*/ 157 w 614"/>
              <a:gd name="T15" fmla="*/ 260 h 476"/>
              <a:gd name="T16" fmla="*/ 157 w 614"/>
              <a:gd name="T17" fmla="*/ 216 h 476"/>
              <a:gd name="T18" fmla="*/ 7 w 614"/>
              <a:gd name="T19" fmla="*/ 37 h 476"/>
              <a:gd name="T20" fmla="*/ 4 w 614"/>
              <a:gd name="T21" fmla="*/ 13 h 476"/>
              <a:gd name="T22" fmla="*/ 24 w 614"/>
              <a:gd name="T23" fmla="*/ 0 h 476"/>
              <a:gd name="T24" fmla="*/ 391 w 614"/>
              <a:gd name="T25" fmla="*/ 0 h 476"/>
              <a:gd name="T26" fmla="*/ 443 w 614"/>
              <a:gd name="T27" fmla="*/ 24 h 476"/>
              <a:gd name="T28" fmla="*/ 604 w 614"/>
              <a:gd name="T29" fmla="*/ 216 h 4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14" h="476">
                <a:moveTo>
                  <a:pt x="604" y="216"/>
                </a:moveTo>
                <a:cubicBezTo>
                  <a:pt x="614" y="229"/>
                  <a:pt x="614" y="247"/>
                  <a:pt x="604" y="260"/>
                </a:cubicBezTo>
                <a:cubicBezTo>
                  <a:pt x="443" y="452"/>
                  <a:pt x="443" y="452"/>
                  <a:pt x="443" y="452"/>
                </a:cubicBezTo>
                <a:cubicBezTo>
                  <a:pt x="430" y="467"/>
                  <a:pt x="411" y="476"/>
                  <a:pt x="391" y="476"/>
                </a:cubicBezTo>
                <a:cubicBezTo>
                  <a:pt x="24" y="476"/>
                  <a:pt x="24" y="476"/>
                  <a:pt x="24" y="476"/>
                </a:cubicBezTo>
                <a:cubicBezTo>
                  <a:pt x="16" y="476"/>
                  <a:pt x="8" y="471"/>
                  <a:pt x="4" y="463"/>
                </a:cubicBezTo>
                <a:cubicBezTo>
                  <a:pt x="0" y="455"/>
                  <a:pt x="1" y="445"/>
                  <a:pt x="7" y="439"/>
                </a:cubicBezTo>
                <a:cubicBezTo>
                  <a:pt x="157" y="260"/>
                  <a:pt x="157" y="260"/>
                  <a:pt x="157" y="260"/>
                </a:cubicBezTo>
                <a:cubicBezTo>
                  <a:pt x="168" y="247"/>
                  <a:pt x="168" y="229"/>
                  <a:pt x="157" y="216"/>
                </a:cubicBezTo>
                <a:cubicBezTo>
                  <a:pt x="7" y="37"/>
                  <a:pt x="7" y="37"/>
                  <a:pt x="7" y="37"/>
                </a:cubicBezTo>
                <a:cubicBezTo>
                  <a:pt x="1" y="30"/>
                  <a:pt x="0" y="21"/>
                  <a:pt x="4" y="13"/>
                </a:cubicBezTo>
                <a:cubicBezTo>
                  <a:pt x="8" y="5"/>
                  <a:pt x="16" y="0"/>
                  <a:pt x="24" y="0"/>
                </a:cubicBezTo>
                <a:cubicBezTo>
                  <a:pt x="391" y="0"/>
                  <a:pt x="391" y="0"/>
                  <a:pt x="391" y="0"/>
                </a:cubicBezTo>
                <a:cubicBezTo>
                  <a:pt x="411" y="0"/>
                  <a:pt x="430" y="9"/>
                  <a:pt x="443" y="24"/>
                </a:cubicBezTo>
                <a:lnTo>
                  <a:pt x="604" y="21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2" tIns="34281" rIns="68562" bIns="34281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t-EE" sz="2699" dirty="0"/>
              <a:t>Konsultat-sioonid</a:t>
            </a:r>
          </a:p>
          <a:p>
            <a:pPr algn="ctr"/>
            <a:r>
              <a:rPr lang="et-EE" sz="2000" dirty="0"/>
              <a:t>(ÜTK/KOV)</a:t>
            </a:r>
            <a:endParaRPr lang="en-US" sz="2000" dirty="0"/>
          </a:p>
        </p:txBody>
      </p:sp>
      <p:sp>
        <p:nvSpPr>
          <p:cNvPr id="38" name="Freeform 9">
            <a:extLst>
              <a:ext uri="{FF2B5EF4-FFF2-40B4-BE49-F238E27FC236}">
                <a16:creationId xmlns:a16="http://schemas.microsoft.com/office/drawing/2014/main" id="{CA5475E5-0312-5AA3-05F1-784E733EF9B2}"/>
              </a:ext>
            </a:extLst>
          </p:cNvPr>
          <p:cNvSpPr>
            <a:spLocks/>
          </p:cNvSpPr>
          <p:nvPr/>
        </p:nvSpPr>
        <p:spPr bwMode="auto">
          <a:xfrm>
            <a:off x="4600549" y="1799449"/>
            <a:ext cx="2462533" cy="1866241"/>
          </a:xfrm>
          <a:custGeom>
            <a:avLst/>
            <a:gdLst>
              <a:gd name="T0" fmla="*/ 610 w 610"/>
              <a:gd name="T1" fmla="*/ 216 h 488"/>
              <a:gd name="T2" fmla="*/ 592 w 610"/>
              <a:gd name="T3" fmla="*/ 216 h 488"/>
              <a:gd name="T4" fmla="*/ 441 w 610"/>
              <a:gd name="T5" fmla="*/ 36 h 488"/>
              <a:gd name="T6" fmla="*/ 389 w 610"/>
              <a:gd name="T7" fmla="*/ 12 h 488"/>
              <a:gd name="T8" fmla="*/ 42 w 610"/>
              <a:gd name="T9" fmla="*/ 12 h 488"/>
              <a:gd name="T10" fmla="*/ 42 w 610"/>
              <a:gd name="T11" fmla="*/ 0 h 488"/>
              <a:gd name="T12" fmla="*/ 0 w 610"/>
              <a:gd name="T13" fmla="*/ 0 h 488"/>
              <a:gd name="T14" fmla="*/ 0 w 610"/>
              <a:gd name="T15" fmla="*/ 34 h 488"/>
              <a:gd name="T16" fmla="*/ 0 w 610"/>
              <a:gd name="T17" fmla="*/ 34 h 488"/>
              <a:gd name="T18" fmla="*/ 6 w 610"/>
              <a:gd name="T19" fmla="*/ 49 h 488"/>
              <a:gd name="T20" fmla="*/ 156 w 610"/>
              <a:gd name="T21" fmla="*/ 228 h 488"/>
              <a:gd name="T22" fmla="*/ 156 w 610"/>
              <a:gd name="T23" fmla="*/ 272 h 488"/>
              <a:gd name="T24" fmla="*/ 22 w 610"/>
              <a:gd name="T25" fmla="*/ 431 h 488"/>
              <a:gd name="T26" fmla="*/ 0 w 610"/>
              <a:gd name="T27" fmla="*/ 431 h 488"/>
              <a:gd name="T28" fmla="*/ 0 w 610"/>
              <a:gd name="T29" fmla="*/ 465 h 488"/>
              <a:gd name="T30" fmla="*/ 0 w 610"/>
              <a:gd name="T31" fmla="*/ 465 h 488"/>
              <a:gd name="T32" fmla="*/ 2 w 610"/>
              <a:gd name="T33" fmla="*/ 475 h 488"/>
              <a:gd name="T34" fmla="*/ 23 w 610"/>
              <a:gd name="T35" fmla="*/ 488 h 488"/>
              <a:gd name="T36" fmla="*/ 389 w 610"/>
              <a:gd name="T37" fmla="*/ 488 h 488"/>
              <a:gd name="T38" fmla="*/ 441 w 610"/>
              <a:gd name="T39" fmla="*/ 464 h 488"/>
              <a:gd name="T40" fmla="*/ 602 w 610"/>
              <a:gd name="T41" fmla="*/ 272 h 488"/>
              <a:gd name="T42" fmla="*/ 610 w 610"/>
              <a:gd name="T43" fmla="*/ 250 h 488"/>
              <a:gd name="T44" fmla="*/ 610 w 610"/>
              <a:gd name="T45" fmla="*/ 250 h 488"/>
              <a:gd name="T46" fmla="*/ 610 w 610"/>
              <a:gd name="T47" fmla="*/ 216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10" h="488">
                <a:moveTo>
                  <a:pt x="610" y="216"/>
                </a:moveTo>
                <a:cubicBezTo>
                  <a:pt x="592" y="216"/>
                  <a:pt x="592" y="216"/>
                  <a:pt x="592" y="216"/>
                </a:cubicBezTo>
                <a:cubicBezTo>
                  <a:pt x="441" y="36"/>
                  <a:pt x="441" y="36"/>
                  <a:pt x="441" y="36"/>
                </a:cubicBezTo>
                <a:cubicBezTo>
                  <a:pt x="428" y="21"/>
                  <a:pt x="409" y="12"/>
                  <a:pt x="389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0"/>
                  <a:pt x="42" y="0"/>
                  <a:pt x="4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40"/>
                  <a:pt x="2" y="45"/>
                  <a:pt x="6" y="49"/>
                </a:cubicBezTo>
                <a:cubicBezTo>
                  <a:pt x="156" y="228"/>
                  <a:pt x="156" y="228"/>
                  <a:pt x="156" y="228"/>
                </a:cubicBezTo>
                <a:cubicBezTo>
                  <a:pt x="166" y="241"/>
                  <a:pt x="166" y="259"/>
                  <a:pt x="156" y="272"/>
                </a:cubicBezTo>
                <a:cubicBezTo>
                  <a:pt x="22" y="431"/>
                  <a:pt x="22" y="431"/>
                  <a:pt x="22" y="431"/>
                </a:cubicBezTo>
                <a:cubicBezTo>
                  <a:pt x="0" y="431"/>
                  <a:pt x="0" y="431"/>
                  <a:pt x="0" y="431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9"/>
                  <a:pt x="1" y="472"/>
                  <a:pt x="2" y="475"/>
                </a:cubicBezTo>
                <a:cubicBezTo>
                  <a:pt x="6" y="483"/>
                  <a:pt x="14" y="488"/>
                  <a:pt x="23" y="488"/>
                </a:cubicBezTo>
                <a:cubicBezTo>
                  <a:pt x="389" y="488"/>
                  <a:pt x="389" y="488"/>
                  <a:pt x="389" y="488"/>
                </a:cubicBezTo>
                <a:cubicBezTo>
                  <a:pt x="409" y="488"/>
                  <a:pt x="428" y="479"/>
                  <a:pt x="441" y="464"/>
                </a:cubicBezTo>
                <a:cubicBezTo>
                  <a:pt x="602" y="272"/>
                  <a:pt x="602" y="272"/>
                  <a:pt x="602" y="272"/>
                </a:cubicBezTo>
                <a:cubicBezTo>
                  <a:pt x="608" y="265"/>
                  <a:pt x="610" y="258"/>
                  <a:pt x="610" y="250"/>
                </a:cubicBezTo>
                <a:cubicBezTo>
                  <a:pt x="610" y="250"/>
                  <a:pt x="610" y="250"/>
                  <a:pt x="610" y="250"/>
                </a:cubicBezTo>
                <a:lnTo>
                  <a:pt x="610" y="2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68562" tIns="34281" rIns="68562" bIns="34281" numCol="1" anchor="t" anchorCtr="0" compatLnSpc="1">
            <a:prstTxWarp prst="textNoShape">
              <a:avLst/>
            </a:prstTxWarp>
          </a:bodyPr>
          <a:lstStyle/>
          <a:p>
            <a:endParaRPr lang="en-US" sz="2699" dirty="0"/>
          </a:p>
        </p:txBody>
      </p:sp>
      <p:sp>
        <p:nvSpPr>
          <p:cNvPr id="39" name="Freeform 10">
            <a:extLst>
              <a:ext uri="{FF2B5EF4-FFF2-40B4-BE49-F238E27FC236}">
                <a16:creationId xmlns:a16="http://schemas.microsoft.com/office/drawing/2014/main" id="{26523CD9-8629-7841-C3F1-EDC3A77F1826}"/>
              </a:ext>
            </a:extLst>
          </p:cNvPr>
          <p:cNvSpPr>
            <a:spLocks/>
          </p:cNvSpPr>
          <p:nvPr/>
        </p:nvSpPr>
        <p:spPr bwMode="auto">
          <a:xfrm>
            <a:off x="4596423" y="1727919"/>
            <a:ext cx="2481318" cy="1819585"/>
          </a:xfrm>
          <a:custGeom>
            <a:avLst/>
            <a:gdLst>
              <a:gd name="T0" fmla="*/ 603 w 614"/>
              <a:gd name="T1" fmla="*/ 216 h 476"/>
              <a:gd name="T2" fmla="*/ 603 w 614"/>
              <a:gd name="T3" fmla="*/ 260 h 476"/>
              <a:gd name="T4" fmla="*/ 442 w 614"/>
              <a:gd name="T5" fmla="*/ 452 h 476"/>
              <a:gd name="T6" fmla="*/ 390 w 614"/>
              <a:gd name="T7" fmla="*/ 476 h 476"/>
              <a:gd name="T8" fmla="*/ 24 w 614"/>
              <a:gd name="T9" fmla="*/ 476 h 476"/>
              <a:gd name="T10" fmla="*/ 3 w 614"/>
              <a:gd name="T11" fmla="*/ 463 h 476"/>
              <a:gd name="T12" fmla="*/ 7 w 614"/>
              <a:gd name="T13" fmla="*/ 439 h 476"/>
              <a:gd name="T14" fmla="*/ 157 w 614"/>
              <a:gd name="T15" fmla="*/ 260 h 476"/>
              <a:gd name="T16" fmla="*/ 157 w 614"/>
              <a:gd name="T17" fmla="*/ 216 h 476"/>
              <a:gd name="T18" fmla="*/ 7 w 614"/>
              <a:gd name="T19" fmla="*/ 37 h 476"/>
              <a:gd name="T20" fmla="*/ 3 w 614"/>
              <a:gd name="T21" fmla="*/ 13 h 476"/>
              <a:gd name="T22" fmla="*/ 24 w 614"/>
              <a:gd name="T23" fmla="*/ 0 h 476"/>
              <a:gd name="T24" fmla="*/ 390 w 614"/>
              <a:gd name="T25" fmla="*/ 0 h 476"/>
              <a:gd name="T26" fmla="*/ 442 w 614"/>
              <a:gd name="T27" fmla="*/ 24 h 476"/>
              <a:gd name="T28" fmla="*/ 603 w 614"/>
              <a:gd name="T29" fmla="*/ 216 h 4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14" h="476">
                <a:moveTo>
                  <a:pt x="603" y="216"/>
                </a:moveTo>
                <a:cubicBezTo>
                  <a:pt x="614" y="229"/>
                  <a:pt x="614" y="247"/>
                  <a:pt x="603" y="260"/>
                </a:cubicBezTo>
                <a:cubicBezTo>
                  <a:pt x="442" y="452"/>
                  <a:pt x="442" y="452"/>
                  <a:pt x="442" y="452"/>
                </a:cubicBezTo>
                <a:cubicBezTo>
                  <a:pt x="429" y="467"/>
                  <a:pt x="410" y="476"/>
                  <a:pt x="390" y="476"/>
                </a:cubicBezTo>
                <a:cubicBezTo>
                  <a:pt x="24" y="476"/>
                  <a:pt x="24" y="476"/>
                  <a:pt x="24" y="476"/>
                </a:cubicBezTo>
                <a:cubicBezTo>
                  <a:pt x="15" y="476"/>
                  <a:pt x="7" y="471"/>
                  <a:pt x="3" y="463"/>
                </a:cubicBezTo>
                <a:cubicBezTo>
                  <a:pt x="0" y="455"/>
                  <a:pt x="1" y="445"/>
                  <a:pt x="7" y="439"/>
                </a:cubicBezTo>
                <a:cubicBezTo>
                  <a:pt x="157" y="260"/>
                  <a:pt x="157" y="260"/>
                  <a:pt x="157" y="260"/>
                </a:cubicBezTo>
                <a:cubicBezTo>
                  <a:pt x="167" y="247"/>
                  <a:pt x="167" y="229"/>
                  <a:pt x="157" y="216"/>
                </a:cubicBezTo>
                <a:cubicBezTo>
                  <a:pt x="7" y="37"/>
                  <a:pt x="7" y="37"/>
                  <a:pt x="7" y="37"/>
                </a:cubicBezTo>
                <a:cubicBezTo>
                  <a:pt x="1" y="30"/>
                  <a:pt x="0" y="21"/>
                  <a:pt x="3" y="13"/>
                </a:cubicBezTo>
                <a:cubicBezTo>
                  <a:pt x="7" y="5"/>
                  <a:pt x="15" y="0"/>
                  <a:pt x="24" y="0"/>
                </a:cubicBezTo>
                <a:cubicBezTo>
                  <a:pt x="390" y="0"/>
                  <a:pt x="390" y="0"/>
                  <a:pt x="390" y="0"/>
                </a:cubicBezTo>
                <a:cubicBezTo>
                  <a:pt x="410" y="0"/>
                  <a:pt x="429" y="9"/>
                  <a:pt x="442" y="24"/>
                </a:cubicBezTo>
                <a:lnTo>
                  <a:pt x="603" y="216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vert="horz" wrap="square" lIns="68562" tIns="34281" rIns="68562" bIns="34281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t-EE" sz="2699" dirty="0"/>
              <a:t>Avalik</a:t>
            </a:r>
          </a:p>
          <a:p>
            <a:pPr algn="ctr"/>
            <a:r>
              <a:rPr lang="et-EE" sz="2699" dirty="0"/>
              <a:t>ettepanek</a:t>
            </a:r>
            <a:endParaRPr lang="en-US" sz="2699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7292A9D-C9C5-208B-CE7D-38EB7C9802B2}"/>
              </a:ext>
            </a:extLst>
          </p:cNvPr>
          <p:cNvSpPr txBox="1">
            <a:spLocks/>
          </p:cNvSpPr>
          <p:nvPr/>
        </p:nvSpPr>
        <p:spPr>
          <a:xfrm>
            <a:off x="511332" y="3888158"/>
            <a:ext cx="1793321" cy="2206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pPr algn="ctr"/>
            <a:r>
              <a:rPr lang="et-EE" dirty="0"/>
              <a:t>Liinivõrgu-muudatuste esmaettepaneku koostamine REM ÜTO poolt</a:t>
            </a:r>
          </a:p>
        </p:txBody>
      </p:sp>
      <p:sp>
        <p:nvSpPr>
          <p:cNvPr id="49" name="Freeform 11">
            <a:extLst>
              <a:ext uri="{FF2B5EF4-FFF2-40B4-BE49-F238E27FC236}">
                <a16:creationId xmlns:a16="http://schemas.microsoft.com/office/drawing/2014/main" id="{92DF9134-B4E7-565C-4414-A6FDB5A83CEC}"/>
              </a:ext>
            </a:extLst>
          </p:cNvPr>
          <p:cNvSpPr>
            <a:spLocks/>
          </p:cNvSpPr>
          <p:nvPr/>
        </p:nvSpPr>
        <p:spPr bwMode="auto">
          <a:xfrm>
            <a:off x="8717260" y="1799449"/>
            <a:ext cx="2464241" cy="1866241"/>
          </a:xfrm>
          <a:custGeom>
            <a:avLst/>
            <a:gdLst>
              <a:gd name="T0" fmla="*/ 610 w 610"/>
              <a:gd name="T1" fmla="*/ 216 h 488"/>
              <a:gd name="T2" fmla="*/ 592 w 610"/>
              <a:gd name="T3" fmla="*/ 216 h 488"/>
              <a:gd name="T4" fmla="*/ 441 w 610"/>
              <a:gd name="T5" fmla="*/ 36 h 488"/>
              <a:gd name="T6" fmla="*/ 389 w 610"/>
              <a:gd name="T7" fmla="*/ 12 h 488"/>
              <a:gd name="T8" fmla="*/ 42 w 610"/>
              <a:gd name="T9" fmla="*/ 12 h 488"/>
              <a:gd name="T10" fmla="*/ 42 w 610"/>
              <a:gd name="T11" fmla="*/ 0 h 488"/>
              <a:gd name="T12" fmla="*/ 0 w 610"/>
              <a:gd name="T13" fmla="*/ 0 h 488"/>
              <a:gd name="T14" fmla="*/ 0 w 610"/>
              <a:gd name="T15" fmla="*/ 34 h 488"/>
              <a:gd name="T16" fmla="*/ 0 w 610"/>
              <a:gd name="T17" fmla="*/ 34 h 488"/>
              <a:gd name="T18" fmla="*/ 5 w 610"/>
              <a:gd name="T19" fmla="*/ 49 h 488"/>
              <a:gd name="T20" fmla="*/ 155 w 610"/>
              <a:gd name="T21" fmla="*/ 228 h 488"/>
              <a:gd name="T22" fmla="*/ 155 w 610"/>
              <a:gd name="T23" fmla="*/ 272 h 488"/>
              <a:gd name="T24" fmla="*/ 22 w 610"/>
              <a:gd name="T25" fmla="*/ 431 h 488"/>
              <a:gd name="T26" fmla="*/ 0 w 610"/>
              <a:gd name="T27" fmla="*/ 431 h 488"/>
              <a:gd name="T28" fmla="*/ 0 w 610"/>
              <a:gd name="T29" fmla="*/ 465 h 488"/>
              <a:gd name="T30" fmla="*/ 0 w 610"/>
              <a:gd name="T31" fmla="*/ 465 h 488"/>
              <a:gd name="T32" fmla="*/ 2 w 610"/>
              <a:gd name="T33" fmla="*/ 475 h 488"/>
              <a:gd name="T34" fmla="*/ 23 w 610"/>
              <a:gd name="T35" fmla="*/ 488 h 488"/>
              <a:gd name="T36" fmla="*/ 389 w 610"/>
              <a:gd name="T37" fmla="*/ 488 h 488"/>
              <a:gd name="T38" fmla="*/ 441 w 610"/>
              <a:gd name="T39" fmla="*/ 464 h 488"/>
              <a:gd name="T40" fmla="*/ 602 w 610"/>
              <a:gd name="T41" fmla="*/ 272 h 488"/>
              <a:gd name="T42" fmla="*/ 610 w 610"/>
              <a:gd name="T43" fmla="*/ 250 h 488"/>
              <a:gd name="T44" fmla="*/ 610 w 610"/>
              <a:gd name="T45" fmla="*/ 250 h 488"/>
              <a:gd name="T46" fmla="*/ 610 w 610"/>
              <a:gd name="T47" fmla="*/ 216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610" h="488">
                <a:moveTo>
                  <a:pt x="610" y="216"/>
                </a:moveTo>
                <a:cubicBezTo>
                  <a:pt x="592" y="216"/>
                  <a:pt x="592" y="216"/>
                  <a:pt x="592" y="216"/>
                </a:cubicBezTo>
                <a:cubicBezTo>
                  <a:pt x="441" y="36"/>
                  <a:pt x="441" y="36"/>
                  <a:pt x="441" y="36"/>
                </a:cubicBezTo>
                <a:cubicBezTo>
                  <a:pt x="428" y="21"/>
                  <a:pt x="409" y="12"/>
                  <a:pt x="389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0"/>
                  <a:pt x="42" y="0"/>
                  <a:pt x="4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40"/>
                  <a:pt x="2" y="45"/>
                  <a:pt x="5" y="49"/>
                </a:cubicBezTo>
                <a:cubicBezTo>
                  <a:pt x="155" y="228"/>
                  <a:pt x="155" y="228"/>
                  <a:pt x="155" y="228"/>
                </a:cubicBezTo>
                <a:cubicBezTo>
                  <a:pt x="166" y="241"/>
                  <a:pt x="166" y="259"/>
                  <a:pt x="155" y="272"/>
                </a:cubicBezTo>
                <a:cubicBezTo>
                  <a:pt x="22" y="431"/>
                  <a:pt x="22" y="431"/>
                  <a:pt x="22" y="431"/>
                </a:cubicBezTo>
                <a:cubicBezTo>
                  <a:pt x="0" y="431"/>
                  <a:pt x="0" y="431"/>
                  <a:pt x="0" y="431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5"/>
                  <a:pt x="0" y="465"/>
                  <a:pt x="0" y="465"/>
                </a:cubicBezTo>
                <a:cubicBezTo>
                  <a:pt x="0" y="469"/>
                  <a:pt x="1" y="472"/>
                  <a:pt x="2" y="475"/>
                </a:cubicBezTo>
                <a:cubicBezTo>
                  <a:pt x="6" y="483"/>
                  <a:pt x="14" y="488"/>
                  <a:pt x="23" y="488"/>
                </a:cubicBezTo>
                <a:cubicBezTo>
                  <a:pt x="389" y="488"/>
                  <a:pt x="389" y="488"/>
                  <a:pt x="389" y="488"/>
                </a:cubicBezTo>
                <a:cubicBezTo>
                  <a:pt x="409" y="488"/>
                  <a:pt x="428" y="479"/>
                  <a:pt x="441" y="464"/>
                </a:cubicBezTo>
                <a:cubicBezTo>
                  <a:pt x="602" y="272"/>
                  <a:pt x="602" y="272"/>
                  <a:pt x="602" y="272"/>
                </a:cubicBezTo>
                <a:cubicBezTo>
                  <a:pt x="607" y="265"/>
                  <a:pt x="610" y="258"/>
                  <a:pt x="610" y="250"/>
                </a:cubicBezTo>
                <a:cubicBezTo>
                  <a:pt x="610" y="250"/>
                  <a:pt x="610" y="250"/>
                  <a:pt x="610" y="250"/>
                </a:cubicBezTo>
                <a:lnTo>
                  <a:pt x="610" y="216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vert="horz" wrap="square" lIns="68562" tIns="34281" rIns="68562" bIns="34281" numCol="1" anchor="t" anchorCtr="0" compatLnSpc="1">
            <a:prstTxWarp prst="textNoShape">
              <a:avLst/>
            </a:prstTxWarp>
          </a:bodyPr>
          <a:lstStyle/>
          <a:p>
            <a:endParaRPr lang="en-US" sz="2699" dirty="0"/>
          </a:p>
        </p:txBody>
      </p:sp>
      <p:sp>
        <p:nvSpPr>
          <p:cNvPr id="50" name="Freeform 12">
            <a:extLst>
              <a:ext uri="{FF2B5EF4-FFF2-40B4-BE49-F238E27FC236}">
                <a16:creationId xmlns:a16="http://schemas.microsoft.com/office/drawing/2014/main" id="{B34597A6-EBF2-87C2-8EC6-E3C4576F5B59}"/>
              </a:ext>
            </a:extLst>
          </p:cNvPr>
          <p:cNvSpPr>
            <a:spLocks/>
          </p:cNvSpPr>
          <p:nvPr/>
        </p:nvSpPr>
        <p:spPr bwMode="auto">
          <a:xfrm>
            <a:off x="8711756" y="1727919"/>
            <a:ext cx="2483025" cy="1819585"/>
          </a:xfrm>
          <a:custGeom>
            <a:avLst/>
            <a:gdLst>
              <a:gd name="T0" fmla="*/ 604 w 615"/>
              <a:gd name="T1" fmla="*/ 216 h 476"/>
              <a:gd name="T2" fmla="*/ 604 w 615"/>
              <a:gd name="T3" fmla="*/ 260 h 476"/>
              <a:gd name="T4" fmla="*/ 443 w 615"/>
              <a:gd name="T5" fmla="*/ 452 h 476"/>
              <a:gd name="T6" fmla="*/ 391 w 615"/>
              <a:gd name="T7" fmla="*/ 476 h 476"/>
              <a:gd name="T8" fmla="*/ 25 w 615"/>
              <a:gd name="T9" fmla="*/ 476 h 476"/>
              <a:gd name="T10" fmla="*/ 4 w 615"/>
              <a:gd name="T11" fmla="*/ 463 h 476"/>
              <a:gd name="T12" fmla="*/ 7 w 615"/>
              <a:gd name="T13" fmla="*/ 439 h 476"/>
              <a:gd name="T14" fmla="*/ 157 w 615"/>
              <a:gd name="T15" fmla="*/ 260 h 476"/>
              <a:gd name="T16" fmla="*/ 157 w 615"/>
              <a:gd name="T17" fmla="*/ 216 h 476"/>
              <a:gd name="T18" fmla="*/ 7 w 615"/>
              <a:gd name="T19" fmla="*/ 37 h 476"/>
              <a:gd name="T20" fmla="*/ 4 w 615"/>
              <a:gd name="T21" fmla="*/ 13 h 476"/>
              <a:gd name="T22" fmla="*/ 25 w 615"/>
              <a:gd name="T23" fmla="*/ 0 h 476"/>
              <a:gd name="T24" fmla="*/ 391 w 615"/>
              <a:gd name="T25" fmla="*/ 0 h 476"/>
              <a:gd name="T26" fmla="*/ 443 w 615"/>
              <a:gd name="T27" fmla="*/ 24 h 476"/>
              <a:gd name="T28" fmla="*/ 604 w 615"/>
              <a:gd name="T29" fmla="*/ 216 h 4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15" h="476">
                <a:moveTo>
                  <a:pt x="604" y="216"/>
                </a:moveTo>
                <a:cubicBezTo>
                  <a:pt x="615" y="229"/>
                  <a:pt x="615" y="247"/>
                  <a:pt x="604" y="260"/>
                </a:cubicBezTo>
                <a:cubicBezTo>
                  <a:pt x="443" y="452"/>
                  <a:pt x="443" y="452"/>
                  <a:pt x="443" y="452"/>
                </a:cubicBezTo>
                <a:cubicBezTo>
                  <a:pt x="430" y="467"/>
                  <a:pt x="411" y="476"/>
                  <a:pt x="391" y="476"/>
                </a:cubicBezTo>
                <a:cubicBezTo>
                  <a:pt x="25" y="476"/>
                  <a:pt x="25" y="476"/>
                  <a:pt x="25" y="476"/>
                </a:cubicBezTo>
                <a:cubicBezTo>
                  <a:pt x="16" y="476"/>
                  <a:pt x="8" y="471"/>
                  <a:pt x="4" y="463"/>
                </a:cubicBezTo>
                <a:cubicBezTo>
                  <a:pt x="0" y="455"/>
                  <a:pt x="2" y="445"/>
                  <a:pt x="7" y="439"/>
                </a:cubicBezTo>
                <a:cubicBezTo>
                  <a:pt x="157" y="260"/>
                  <a:pt x="157" y="260"/>
                  <a:pt x="157" y="260"/>
                </a:cubicBezTo>
                <a:cubicBezTo>
                  <a:pt x="168" y="247"/>
                  <a:pt x="168" y="229"/>
                  <a:pt x="157" y="216"/>
                </a:cubicBezTo>
                <a:cubicBezTo>
                  <a:pt x="7" y="37"/>
                  <a:pt x="7" y="37"/>
                  <a:pt x="7" y="37"/>
                </a:cubicBezTo>
                <a:cubicBezTo>
                  <a:pt x="2" y="30"/>
                  <a:pt x="0" y="21"/>
                  <a:pt x="4" y="13"/>
                </a:cubicBezTo>
                <a:cubicBezTo>
                  <a:pt x="8" y="5"/>
                  <a:pt x="16" y="0"/>
                  <a:pt x="25" y="0"/>
                </a:cubicBezTo>
                <a:cubicBezTo>
                  <a:pt x="391" y="0"/>
                  <a:pt x="391" y="0"/>
                  <a:pt x="391" y="0"/>
                </a:cubicBezTo>
                <a:cubicBezTo>
                  <a:pt x="411" y="0"/>
                  <a:pt x="430" y="9"/>
                  <a:pt x="443" y="24"/>
                </a:cubicBezTo>
                <a:lnTo>
                  <a:pt x="604" y="216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square" lIns="68562" tIns="34281" rIns="68562" bIns="34281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t-EE" sz="2699" dirty="0"/>
              <a:t>Tegevus-</a:t>
            </a:r>
          </a:p>
          <a:p>
            <a:pPr algn="ctr"/>
            <a:r>
              <a:rPr lang="et-EE" sz="2699" dirty="0"/>
              <a:t>kava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50FE138-FADA-FCA0-FD44-A68A894E2303}"/>
              </a:ext>
            </a:extLst>
          </p:cNvPr>
          <p:cNvSpPr txBox="1"/>
          <p:nvPr/>
        </p:nvSpPr>
        <p:spPr>
          <a:xfrm>
            <a:off x="2544045" y="3888159"/>
            <a:ext cx="1793321" cy="22067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pPr algn="ctr"/>
            <a:r>
              <a:rPr lang="et-EE" dirty="0"/>
              <a:t>Konsultatsioonid ÜTK/</a:t>
            </a:r>
            <a:r>
              <a:rPr lang="et-EE" dirty="0" err="1"/>
              <a:t>KOVga</a:t>
            </a:r>
            <a:r>
              <a:rPr lang="et-EE" dirty="0"/>
              <a:t> muudatuste teostatavuse ja mõju hindamiseks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4FA2C1-A74D-C5C8-854D-7DFF1842CAE4}"/>
              </a:ext>
            </a:extLst>
          </p:cNvPr>
          <p:cNvSpPr txBox="1"/>
          <p:nvPr/>
        </p:nvSpPr>
        <p:spPr>
          <a:xfrm>
            <a:off x="4596423" y="3888158"/>
            <a:ext cx="1793321" cy="22067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t-EE" dirty="0"/>
              <a:t>Uuendatud liinivõrgu-muudatuste ettepaneku koostamine REM ÜTO ja ÜTK koostöös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38F67C9-C8FC-15E2-2797-AF3B3525CD90}"/>
              </a:ext>
            </a:extLst>
          </p:cNvPr>
          <p:cNvSpPr txBox="1"/>
          <p:nvPr/>
        </p:nvSpPr>
        <p:spPr>
          <a:xfrm>
            <a:off x="6663184" y="3891235"/>
            <a:ext cx="1978173" cy="22067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pPr algn="ctr"/>
            <a:r>
              <a:rPr lang="et-EE" dirty="0"/>
              <a:t>Liinivõrgu muudatuste valik koostöös vedajate, kohalike kogukondade ja KOV esindajatega konsensusmeetodil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6EA8B54-063C-857E-3C91-90ACFE89427B}"/>
              </a:ext>
            </a:extLst>
          </p:cNvPr>
          <p:cNvSpPr txBox="1"/>
          <p:nvPr/>
        </p:nvSpPr>
        <p:spPr>
          <a:xfrm>
            <a:off x="8785373" y="3888160"/>
            <a:ext cx="1719704" cy="22067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pPr algn="ctr"/>
            <a:r>
              <a:rPr lang="et-EE" dirty="0"/>
              <a:t>Liinivõrgu-muudatuste tegevuskava koostamine REM ÜTO ja ÜTK koostöös</a:t>
            </a:r>
          </a:p>
        </p:txBody>
      </p:sp>
    </p:spTree>
    <p:extLst>
      <p:ext uri="{BB962C8B-B14F-4D97-AF65-F5344CB8AC3E}">
        <p14:creationId xmlns:p14="http://schemas.microsoft.com/office/powerpoint/2010/main" val="731377718"/>
      </p:ext>
    </p:extLst>
  </p:cSld>
  <p:clrMapOvr>
    <a:masterClrMapping/>
  </p:clrMapOvr>
</p:sld>
</file>

<file path=ppt/theme/theme1.xml><?xml version="1.0" encoding="utf-8"?>
<a:theme xmlns:a="http://schemas.openxmlformats.org/drawingml/2006/main" name="slaidipõhi-eu2017-MeM-laiformaat">
  <a:themeElements>
    <a:clrScheme name="Valitsusstiil">
      <a:dk1>
        <a:sysClr val="windowText" lastClr="000000"/>
      </a:dk1>
      <a:lt1>
        <a:sysClr val="window" lastClr="FFFFFF"/>
      </a:lt1>
      <a:dk2>
        <a:srgbClr val="006EB5"/>
      </a:dk2>
      <a:lt2>
        <a:srgbClr val="E7E6E6"/>
      </a:lt2>
      <a:accent1>
        <a:srgbClr val="006EB5"/>
      </a:accent1>
      <a:accent2>
        <a:srgbClr val="F0A321"/>
      </a:accent2>
      <a:accent3>
        <a:srgbClr val="003087"/>
      </a:accent3>
      <a:accent4>
        <a:srgbClr val="90C8E8"/>
      </a:accent4>
      <a:accent5>
        <a:srgbClr val="E76000"/>
      </a:accent5>
      <a:accent6>
        <a:srgbClr val="B9D9EB"/>
      </a:accent6>
      <a:hlink>
        <a:srgbClr val="006EB5"/>
      </a:hlink>
      <a:folHlink>
        <a:srgbClr val="003087"/>
      </a:folHlink>
    </a:clrScheme>
    <a:fontScheme name="Valitsusstiil">
      <a:majorFont>
        <a:latin typeface="Roboto Condensed"/>
        <a:ea typeface=""/>
        <a:cs typeface=""/>
      </a:majorFont>
      <a:minorFont>
        <a:latin typeface="Roboto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laidipõhi-ReM-laiformaat.potx" id="{2646C7E5-E186-43FE-908B-D62AC46E6204}" vid="{7AA27893-F4C8-4E84-94F0-9ABFBF55FAD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d80c5a-35b4-4c07-838f-593ef02517c6">
      <Terms xmlns="http://schemas.microsoft.com/office/infopath/2007/PartnerControls"/>
    </lcf76f155ced4ddcb4097134ff3c332f>
    <TaxCatchAll xmlns="54f3c67f-5437-4d93-81f3-8d77c1af0d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2352CABD7EDA48982B37521C102FD6" ma:contentTypeVersion="18" ma:contentTypeDescription="Create a new document." ma:contentTypeScope="" ma:versionID="d077e5102267e65f56e86840e02e7bf1">
  <xsd:schema xmlns:xsd="http://www.w3.org/2001/XMLSchema" xmlns:xs="http://www.w3.org/2001/XMLSchema" xmlns:p="http://schemas.microsoft.com/office/2006/metadata/properties" xmlns:ns2="34d80c5a-35b4-4c07-838f-593ef02517c6" xmlns:ns3="54f3c67f-5437-4d93-81f3-8d77c1af0d1c" targetNamespace="http://schemas.microsoft.com/office/2006/metadata/properties" ma:root="true" ma:fieldsID="4254e7821c1f69d8d2816ab30b7ccbf0" ns2:_="" ns3:_="">
    <xsd:import namespace="34d80c5a-35b4-4c07-838f-593ef02517c6"/>
    <xsd:import namespace="54f3c67f-5437-4d93-81f3-8d77c1af0d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d80c5a-35b4-4c07-838f-593ef02517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765f91d-7ede-454c-a68b-1b422a717c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f3c67f-5437-4d93-81f3-8d77c1af0d1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0f9a0d2-0cdd-4da7-8777-519198c49d9b}" ma:internalName="TaxCatchAll" ma:showField="CatchAllData" ma:web="54f3c67f-5437-4d93-81f3-8d77c1af0d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ABE77F-5157-4429-A5A0-AAE874C9866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9C63F89-99E2-4E0A-A41D-342CA2D8FD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CFF85B-34AB-4190-86E1-0BB02491D82D}"/>
</file>

<file path=docProps/app.xml><?xml version="1.0" encoding="utf-8"?>
<Properties xmlns="http://schemas.openxmlformats.org/officeDocument/2006/extended-properties" xmlns:vt="http://schemas.openxmlformats.org/officeDocument/2006/docPropsVTypes">
  <Template>slaidipõhi-ReM-laiformaat (1)</Template>
  <TotalTime>32145</TotalTime>
  <Words>998</Words>
  <Application>Microsoft Office PowerPoint</Application>
  <PresentationFormat>Custom</PresentationFormat>
  <Paragraphs>230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Roboto Condensed</vt:lpstr>
      <vt:lpstr>Roboto Condensed Light</vt:lpstr>
      <vt:lpstr>Times New Roman</vt:lpstr>
      <vt:lpstr>Wingdings</vt:lpstr>
      <vt:lpstr>slaidipõhi-eu2017-MeM-laiformaat</vt:lpstr>
      <vt:lpstr>Ühistranspordireformi hetkeseis</vt:lpstr>
      <vt:lpstr>Tänase ühistranspordikorralduse probleemid</vt:lpstr>
      <vt:lpstr>Ühistranspordireformi tegevuste põhiprintsiibid</vt:lpstr>
      <vt:lpstr>Ühistranspordireformi eesmärgid aastaks 2030 (kokku avalikud liinid - rong, buss, laev, lennuk)</vt:lpstr>
      <vt:lpstr>Ühistranspordireform lühidalt</vt:lpstr>
      <vt:lpstr>Ühistranspordivõrgu põhisuunad</vt:lpstr>
      <vt:lpstr>2030 Liiklussageduse ja ühendusaja näited Tallinnast</vt:lpstr>
      <vt:lpstr>Liinivõrgureformi koosloomeprotsess</vt:lpstr>
      <vt:lpstr>Liinivõrgureformi koosloomeprotsess</vt:lpstr>
      <vt:lpstr>Liinivõrgureformi koosloomeprotsess</vt:lpstr>
      <vt:lpstr>Ühistranspordireformi investeeringud 2025</vt:lpstr>
      <vt:lpstr>Muutused aastal 2025</vt:lpstr>
      <vt:lpstr>Tänan tähelepanu eest!</vt:lpstr>
    </vt:vector>
  </TitlesOfParts>
  <Manager/>
  <Company>Maaeluministeerium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Ühistranspordi teemakomisjon</dc:title>
  <dc:creator>Andres Ruubas</dc:creator>
  <cp:lastModifiedBy>Andres Ruubas</cp:lastModifiedBy>
  <cp:revision>93</cp:revision>
  <dcterms:created xsi:type="dcterms:W3CDTF">2023-10-12T06:31:39Z</dcterms:created>
  <dcterms:modified xsi:type="dcterms:W3CDTF">2024-09-30T10:47:05Z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0x010100C1C41AF56AA9894C83C802B453BAED16</vt:lpwstr>
  </property>
</Properties>
</file>