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20"/>
  </p:notesMasterIdLst>
  <p:sldIdLst>
    <p:sldId id="273" r:id="rId5"/>
    <p:sldId id="301" r:id="rId6"/>
    <p:sldId id="321" r:id="rId7"/>
    <p:sldId id="317" r:id="rId8"/>
    <p:sldId id="316" r:id="rId9"/>
    <p:sldId id="318" r:id="rId10"/>
    <p:sldId id="319" r:id="rId11"/>
    <p:sldId id="320" r:id="rId12"/>
    <p:sldId id="322" r:id="rId13"/>
    <p:sldId id="313" r:id="rId14"/>
    <p:sldId id="299" r:id="rId15"/>
    <p:sldId id="314" r:id="rId16"/>
    <p:sldId id="315" r:id="rId17"/>
    <p:sldId id="302" r:id="rId18"/>
    <p:sldId id="305" r:id="rId19"/>
  </p:sldIdLst>
  <p:sldSz cx="8999538" cy="6840538"/>
  <p:notesSz cx="7559675" cy="10691813"/>
  <p:defaultTextStyle>
    <a:defPPr>
      <a:defRPr lang="en-GB"/>
    </a:defPPr>
    <a:lvl1pPr algn="l" defTabSz="449263" rtl="0" fontAlgn="base" hangingPunct="0">
      <a:lnSpc>
        <a:spcPct val="11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 hangingPunct="0">
      <a:lnSpc>
        <a:spcPct val="11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 hangingPunct="0">
      <a:lnSpc>
        <a:spcPct val="11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 hangingPunct="0">
      <a:lnSpc>
        <a:spcPct val="11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 hangingPunct="0">
      <a:lnSpc>
        <a:spcPct val="11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9999"/>
    <a:srgbClr val="004586"/>
    <a:srgbClr val="83CAFF"/>
    <a:srgbClr val="0084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88529" autoAdjust="0"/>
  </p:normalViewPr>
  <p:slideViewPr>
    <p:cSldViewPr>
      <p:cViewPr varScale="1">
        <p:scale>
          <a:sx n="62" d="100"/>
          <a:sy n="62" d="100"/>
        </p:scale>
        <p:origin x="1578" y="47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et-EE" alt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et-EE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et-EE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fld id="{9137B0FE-B827-43E6-9F1A-73A7AB4ED6CD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6325866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812800"/>
            <a:ext cx="5270500" cy="4006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lang="fi-FI" b="0" i="0" dirty="0">
              <a:solidFill>
                <a:srgbClr val="FFFFFF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11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1103518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812800"/>
            <a:ext cx="5270500" cy="4006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t-EE" b="0" i="0" dirty="0">
                <a:solidFill>
                  <a:srgbClr val="FFFFFF"/>
                </a:solidFill>
                <a:effectLst/>
                <a:latin typeface="Tahoma" panose="020B0604030504040204" pitchFamily="34" charset="0"/>
              </a:rPr>
              <a:t>Tallinn, Harjumaa, Muu Eesti tulukad – mitte tasandusfondi saajad.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t-EE" b="0" i="0" dirty="0">
                <a:solidFill>
                  <a:srgbClr val="FFFFFF"/>
                </a:solidFill>
                <a:effectLst/>
                <a:latin typeface="Tahoma" panose="020B0604030504040204" pitchFamily="34" charset="0"/>
              </a:rPr>
              <a:t>Muud grupid jaotatud </a:t>
            </a:r>
            <a:r>
              <a:rPr lang="et-EE" b="0" i="0" dirty="0" err="1">
                <a:solidFill>
                  <a:srgbClr val="FFFFFF"/>
                </a:solidFill>
                <a:effectLst/>
                <a:latin typeface="Tahoma" panose="020B0604030504040204" pitchFamily="34" charset="0"/>
              </a:rPr>
              <a:t>tagamaalisuse</a:t>
            </a:r>
            <a:r>
              <a:rPr lang="et-EE" b="0" i="0" dirty="0">
                <a:solidFill>
                  <a:srgbClr val="FFFFFF"/>
                </a:solidFill>
                <a:effectLst/>
                <a:latin typeface="Tahoma" panose="020B0604030504040204" pitchFamily="34" charset="0"/>
              </a:rPr>
              <a:t> koefitsiendi järgi: keskused 1-1,2, keskus tagamaaga 1,2-1,4, osaliselt </a:t>
            </a:r>
            <a:r>
              <a:rPr lang="et-EE" b="0" i="0" dirty="0" err="1">
                <a:solidFill>
                  <a:srgbClr val="FFFFFF"/>
                </a:solidFill>
                <a:effectLst/>
                <a:latin typeface="Tahoma" panose="020B0604030504040204" pitchFamily="34" charset="0"/>
              </a:rPr>
              <a:t>tagamaaline</a:t>
            </a:r>
            <a:r>
              <a:rPr lang="et-EE" b="0" i="0" dirty="0">
                <a:solidFill>
                  <a:srgbClr val="FFFFFF"/>
                </a:solidFill>
                <a:effectLst/>
                <a:latin typeface="Tahoma" panose="020B0604030504040204" pitchFamily="34" charset="0"/>
              </a:rPr>
              <a:t> 1,4-1,8, </a:t>
            </a:r>
            <a:r>
              <a:rPr lang="et-EE" b="0" i="0" dirty="0" err="1">
                <a:solidFill>
                  <a:srgbClr val="FFFFFF"/>
                </a:solidFill>
                <a:effectLst/>
                <a:latin typeface="Tahoma" panose="020B0604030504040204" pitchFamily="34" charset="0"/>
              </a:rPr>
              <a:t>tagamaaline</a:t>
            </a:r>
            <a:r>
              <a:rPr lang="et-EE" b="0" i="0" dirty="0">
                <a:solidFill>
                  <a:srgbClr val="FFFFFF"/>
                </a:solidFill>
                <a:effectLst/>
                <a:latin typeface="Tahoma" panose="020B0604030504040204" pitchFamily="34" charset="0"/>
              </a:rPr>
              <a:t> &gt;1,8.</a:t>
            </a:r>
            <a:endParaRPr lang="fi-FI" b="0" i="0" dirty="0">
              <a:solidFill>
                <a:srgbClr val="FFFFFF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12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4064766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 - est - 3 lõvi - val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04000" y="2448000"/>
            <a:ext cx="7200000" cy="1800000"/>
          </a:xfrm>
        </p:spPr>
        <p:txBody>
          <a:bodyPr tIns="86400" anchor="t" anchorCtr="0"/>
          <a:lstStyle>
            <a:lvl1pPr algn="l">
              <a:defRPr sz="5700" baseline="0"/>
            </a:lvl1pPr>
          </a:lstStyle>
          <a:p>
            <a:r>
              <a:rPr lang="et-EE" dirty="0"/>
              <a:t>Esitlusslaidide pealkiri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000" y="4525200"/>
            <a:ext cx="7200000" cy="1728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/>
              <a:t>Eesnimi Perenimi</a:t>
            </a:r>
          </a:p>
          <a:p>
            <a:r>
              <a:rPr lang="et-EE" dirty="0"/>
              <a:t>struktuuriüksus / ametinimetus</a:t>
            </a:r>
          </a:p>
          <a:p>
            <a:endParaRPr lang="et-EE" dirty="0"/>
          </a:p>
          <a:p>
            <a:r>
              <a:rPr lang="et-EE" dirty="0"/>
              <a:t>01.07.2023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61" y="359767"/>
            <a:ext cx="3057707" cy="104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59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õpuslaid - est - 3 lõvi - val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404000" y="2448000"/>
            <a:ext cx="7200000" cy="972269"/>
          </a:xfrm>
        </p:spPr>
        <p:txBody>
          <a:bodyPr tIns="86400" anchor="t" anchorCtr="0"/>
          <a:lstStyle>
            <a:lvl1pPr algn="l">
              <a:defRPr sz="5700"/>
            </a:lvl1pPr>
          </a:lstStyle>
          <a:p>
            <a:r>
              <a:rPr lang="et-EE" dirty="0"/>
              <a:t>Aitäh!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000" y="3636293"/>
            <a:ext cx="7200000" cy="1728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/>
              <a:t>Eesnimi Perenimi</a:t>
            </a:r>
          </a:p>
          <a:p>
            <a:r>
              <a:rPr lang="et-EE" dirty="0"/>
              <a:t>eesnimi.perenimi@agri.ee</a:t>
            </a:r>
          </a:p>
          <a:p>
            <a:r>
              <a:rPr lang="et-EE" dirty="0"/>
              <a:t>Telefon, Skype, Facebook vms</a:t>
            </a:r>
          </a:p>
          <a:p>
            <a:endParaRPr lang="et-EE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61" y="359767"/>
            <a:ext cx="3057707" cy="104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03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õpuslaid - eng - 3 lõvi - val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404000" y="2448000"/>
            <a:ext cx="7200000" cy="972269"/>
          </a:xfrm>
        </p:spPr>
        <p:txBody>
          <a:bodyPr tIns="86400" anchor="t" anchorCtr="0"/>
          <a:lstStyle>
            <a:lvl1pPr algn="l">
              <a:defRPr sz="5700"/>
            </a:lvl1pPr>
          </a:lstStyle>
          <a:p>
            <a:r>
              <a:rPr lang="et-EE" dirty="0" err="1"/>
              <a:t>Thank</a:t>
            </a:r>
            <a:r>
              <a:rPr lang="et-EE" dirty="0"/>
              <a:t> </a:t>
            </a:r>
            <a:r>
              <a:rPr lang="et-EE" dirty="0" err="1"/>
              <a:t>you</a:t>
            </a:r>
            <a:r>
              <a:rPr lang="et-EE" dirty="0"/>
              <a:t>!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000" y="3636293"/>
            <a:ext cx="7200000" cy="1728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err="1"/>
              <a:t>Forename</a:t>
            </a:r>
            <a:r>
              <a:rPr lang="et-EE" dirty="0"/>
              <a:t> </a:t>
            </a:r>
            <a:r>
              <a:rPr lang="et-EE" dirty="0" err="1"/>
              <a:t>Surname</a:t>
            </a:r>
            <a:endParaRPr lang="et-EE" dirty="0"/>
          </a:p>
          <a:p>
            <a:r>
              <a:rPr lang="et-EE" dirty="0"/>
              <a:t>forename.surname@agri.ee</a:t>
            </a:r>
          </a:p>
          <a:p>
            <a:r>
              <a:rPr lang="et-EE" dirty="0" err="1"/>
              <a:t>Phone</a:t>
            </a:r>
            <a:r>
              <a:rPr lang="et-EE" dirty="0"/>
              <a:t>, Skype, Facebook </a:t>
            </a:r>
            <a:r>
              <a:rPr lang="et-EE" dirty="0" err="1"/>
              <a:t>etc</a:t>
            </a:r>
            <a:endParaRPr lang="et-EE" dirty="0"/>
          </a:p>
          <a:p>
            <a:endParaRPr lang="et-EE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61" y="359767"/>
            <a:ext cx="3086828" cy="104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03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õpuslaid - est - 3 lõvi - sin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1800538"/>
            <a:ext cx="8999538" cy="5040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404000" y="2448000"/>
            <a:ext cx="7200000" cy="972269"/>
          </a:xfrm>
        </p:spPr>
        <p:txBody>
          <a:bodyPr tIns="86400" anchor="t" anchorCtr="0"/>
          <a:lstStyle>
            <a:lvl1pPr algn="l">
              <a:defRPr sz="5700">
                <a:solidFill>
                  <a:schemeClr val="bg1"/>
                </a:solidFill>
              </a:defRPr>
            </a:lvl1pPr>
          </a:lstStyle>
          <a:p>
            <a:r>
              <a:rPr lang="et-EE" dirty="0"/>
              <a:t>Aitäh!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000" y="3636293"/>
            <a:ext cx="7200000" cy="1728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/>
              <a:t>Eesnimi Perenimi</a:t>
            </a:r>
          </a:p>
          <a:p>
            <a:r>
              <a:rPr lang="et-EE" dirty="0"/>
              <a:t>eesnimi.perenimi@agri.ee</a:t>
            </a:r>
          </a:p>
          <a:p>
            <a:r>
              <a:rPr lang="et-EE" dirty="0"/>
              <a:t>Telefon, Skype, Facebook vms</a:t>
            </a:r>
          </a:p>
          <a:p>
            <a:endParaRPr lang="et-EE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61" y="359767"/>
            <a:ext cx="3057707" cy="104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631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õpuslaid - eng - 3 lõvi - sin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1800538"/>
            <a:ext cx="8999538" cy="5040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404000" y="2448000"/>
            <a:ext cx="7200000" cy="972269"/>
          </a:xfrm>
        </p:spPr>
        <p:txBody>
          <a:bodyPr tIns="86400" anchor="t" anchorCtr="0"/>
          <a:lstStyle>
            <a:lvl1pPr algn="l">
              <a:defRPr sz="5700">
                <a:solidFill>
                  <a:schemeClr val="bg1"/>
                </a:solidFill>
              </a:defRPr>
            </a:lvl1pPr>
          </a:lstStyle>
          <a:p>
            <a:r>
              <a:rPr lang="et-EE" dirty="0" err="1"/>
              <a:t>Thank</a:t>
            </a:r>
            <a:r>
              <a:rPr lang="et-EE" dirty="0"/>
              <a:t> </a:t>
            </a:r>
            <a:r>
              <a:rPr lang="et-EE" dirty="0" err="1"/>
              <a:t>you</a:t>
            </a:r>
            <a:r>
              <a:rPr lang="et-EE" dirty="0"/>
              <a:t>!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000" y="3636293"/>
            <a:ext cx="7200000" cy="1728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err="1"/>
              <a:t>Forename</a:t>
            </a:r>
            <a:r>
              <a:rPr lang="et-EE" dirty="0"/>
              <a:t> </a:t>
            </a:r>
            <a:r>
              <a:rPr lang="et-EE" dirty="0" err="1"/>
              <a:t>Surname</a:t>
            </a:r>
            <a:endParaRPr lang="et-EE" dirty="0"/>
          </a:p>
          <a:p>
            <a:r>
              <a:rPr lang="et-EE" dirty="0"/>
              <a:t>forename.surname@institution.ee</a:t>
            </a:r>
          </a:p>
          <a:p>
            <a:r>
              <a:rPr lang="et-EE" dirty="0" err="1"/>
              <a:t>Phone</a:t>
            </a:r>
            <a:r>
              <a:rPr lang="et-EE" dirty="0"/>
              <a:t>, Skype, Facebook </a:t>
            </a:r>
            <a:r>
              <a:rPr lang="et-EE" dirty="0" err="1"/>
              <a:t>etc</a:t>
            </a:r>
            <a:endParaRPr lang="et-EE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61" y="359767"/>
            <a:ext cx="3086828" cy="104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631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õpuslaid - est - vapp - sin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1800538"/>
            <a:ext cx="8999538" cy="5040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404000" y="2448000"/>
            <a:ext cx="7200000" cy="972269"/>
          </a:xfrm>
        </p:spPr>
        <p:txBody>
          <a:bodyPr tIns="86400" anchor="t" anchorCtr="0"/>
          <a:lstStyle>
            <a:lvl1pPr algn="l">
              <a:defRPr sz="5700">
                <a:solidFill>
                  <a:schemeClr val="bg1"/>
                </a:solidFill>
              </a:defRPr>
            </a:lvl1pPr>
          </a:lstStyle>
          <a:p>
            <a:r>
              <a:rPr lang="et-EE" dirty="0"/>
              <a:t>Aitäh!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000" y="3636293"/>
            <a:ext cx="7200000" cy="1728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/>
              <a:t>Eesnimi Perenimi</a:t>
            </a:r>
          </a:p>
          <a:p>
            <a:r>
              <a:rPr lang="et-EE" dirty="0" err="1"/>
              <a:t>eesnimi@perenimi@agri.ee</a:t>
            </a:r>
            <a:endParaRPr lang="et-EE" dirty="0"/>
          </a:p>
          <a:p>
            <a:r>
              <a:rPr lang="et-EE" dirty="0"/>
              <a:t>Telefon, Skype, Facebook vms</a:t>
            </a:r>
          </a:p>
          <a:p>
            <a:endParaRPr lang="et-EE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53" y="503783"/>
            <a:ext cx="3168352" cy="78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115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õpuslaid - eng - vapp - sin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1800538"/>
            <a:ext cx="8999538" cy="5040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404000" y="2448000"/>
            <a:ext cx="7200000" cy="972269"/>
          </a:xfrm>
        </p:spPr>
        <p:txBody>
          <a:bodyPr tIns="86400" anchor="t" anchorCtr="0"/>
          <a:lstStyle>
            <a:lvl1pPr algn="l">
              <a:defRPr sz="5700">
                <a:solidFill>
                  <a:schemeClr val="bg1"/>
                </a:solidFill>
              </a:defRPr>
            </a:lvl1pPr>
          </a:lstStyle>
          <a:p>
            <a:r>
              <a:rPr lang="et-EE" dirty="0" err="1"/>
              <a:t>Thank</a:t>
            </a:r>
            <a:r>
              <a:rPr lang="et-EE" dirty="0"/>
              <a:t> </a:t>
            </a:r>
            <a:r>
              <a:rPr lang="et-EE" dirty="0" err="1"/>
              <a:t>you</a:t>
            </a:r>
            <a:r>
              <a:rPr lang="et-EE" dirty="0"/>
              <a:t>!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000" y="3636293"/>
            <a:ext cx="7200000" cy="1728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err="1"/>
              <a:t>Forename</a:t>
            </a:r>
            <a:r>
              <a:rPr lang="et-EE" dirty="0"/>
              <a:t> </a:t>
            </a:r>
            <a:r>
              <a:rPr lang="et-EE" dirty="0" err="1"/>
              <a:t>Surname</a:t>
            </a:r>
            <a:endParaRPr lang="et-EE" dirty="0"/>
          </a:p>
          <a:p>
            <a:r>
              <a:rPr lang="et-EE" dirty="0"/>
              <a:t>forename.surname@agri.ee</a:t>
            </a:r>
          </a:p>
          <a:p>
            <a:r>
              <a:rPr lang="et-EE" dirty="0" err="1"/>
              <a:t>Phone</a:t>
            </a:r>
            <a:r>
              <a:rPr lang="et-EE" dirty="0"/>
              <a:t>, Skype, Facebook </a:t>
            </a:r>
            <a:r>
              <a:rPr lang="et-EE" dirty="0" err="1"/>
              <a:t>etc</a:t>
            </a:r>
            <a:endParaRPr lang="et-EE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74" y="511937"/>
            <a:ext cx="3384376" cy="77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619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541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 - eng - 3 lõvi - val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04000" y="2448000"/>
            <a:ext cx="7200000" cy="1800000"/>
          </a:xfrm>
        </p:spPr>
        <p:txBody>
          <a:bodyPr tIns="86400" anchor="t" anchorCtr="0"/>
          <a:lstStyle>
            <a:lvl1pPr algn="l">
              <a:defRPr sz="5700"/>
            </a:lvl1pPr>
          </a:lstStyle>
          <a:p>
            <a:r>
              <a:rPr lang="et-EE" dirty="0" err="1"/>
              <a:t>Presentation</a:t>
            </a:r>
            <a:r>
              <a:rPr lang="et-EE" dirty="0"/>
              <a:t> </a:t>
            </a:r>
            <a:r>
              <a:rPr lang="et-EE" dirty="0" err="1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000" y="4525200"/>
            <a:ext cx="7200000" cy="1728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err="1"/>
              <a:t>Forename</a:t>
            </a:r>
            <a:r>
              <a:rPr lang="et-EE" dirty="0"/>
              <a:t> </a:t>
            </a:r>
            <a:r>
              <a:rPr lang="et-EE" dirty="0" err="1"/>
              <a:t>Surname</a:t>
            </a:r>
            <a:endParaRPr lang="et-EE" dirty="0"/>
          </a:p>
          <a:p>
            <a:r>
              <a:rPr lang="et-EE" dirty="0" err="1"/>
              <a:t>Department</a:t>
            </a:r>
            <a:r>
              <a:rPr lang="et-EE" dirty="0"/>
              <a:t> / </a:t>
            </a:r>
            <a:r>
              <a:rPr lang="et-EE" dirty="0" err="1"/>
              <a:t>Occupation</a:t>
            </a:r>
            <a:endParaRPr lang="et-EE" dirty="0"/>
          </a:p>
          <a:p>
            <a:endParaRPr lang="et-EE" dirty="0"/>
          </a:p>
          <a:p>
            <a:r>
              <a:rPr lang="et-EE" dirty="0"/>
              <a:t>01.07.2023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61" y="359767"/>
            <a:ext cx="3086828" cy="104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59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 - est - 3 lõvi - sin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800538"/>
            <a:ext cx="8999538" cy="5040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t-EE" sz="1800" b="0" i="0" u="none" strike="noStrike" cap="none" normalizeH="0" baseline="0" dirty="0">
                <a:ln>
                  <a:noFill/>
                </a:ln>
                <a:noFill/>
                <a:effectLst/>
                <a:latin typeface="Roboto Condensed" panose="02000000000000000000" pitchFamily="2" charset="0"/>
                <a:ea typeface="Microsoft YaHei" panose="020B0503020204020204" pitchFamily="34" charset="-122"/>
              </a:rPr>
              <a:t>S</a:t>
            </a:r>
            <a:endParaRPr kumimoji="0" lang="en-US" sz="1800" b="0" i="0" u="none" strike="noStrike" cap="none" normalizeH="0" baseline="0" dirty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04000" y="2448000"/>
            <a:ext cx="7200000" cy="1800000"/>
          </a:xfrm>
        </p:spPr>
        <p:txBody>
          <a:bodyPr tIns="86400" anchor="t" anchorCtr="0"/>
          <a:lstStyle>
            <a:lvl1pPr algn="l">
              <a:defRPr sz="5700" baseline="0">
                <a:solidFill>
                  <a:schemeClr val="bg1"/>
                </a:solidFill>
              </a:defRPr>
            </a:lvl1pPr>
          </a:lstStyle>
          <a:p>
            <a:r>
              <a:rPr lang="et-EE" dirty="0"/>
              <a:t>Esitlusslaidide pealkiri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000" y="4525200"/>
            <a:ext cx="7200000" cy="1728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/>
              <a:t>Eesnimi Perenimi</a:t>
            </a:r>
          </a:p>
          <a:p>
            <a:r>
              <a:rPr lang="et-EE" dirty="0"/>
              <a:t>struktuuriüksus / ametinimetus</a:t>
            </a:r>
          </a:p>
          <a:p>
            <a:endParaRPr lang="et-EE" dirty="0"/>
          </a:p>
          <a:p>
            <a:r>
              <a:rPr lang="et-EE" dirty="0"/>
              <a:t>01.07.2023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61" y="359767"/>
            <a:ext cx="3057707" cy="104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93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54" userDrawn="1">
          <p15:clr>
            <a:srgbClr val="FBAE40"/>
          </p15:clr>
        </p15:guide>
        <p15:guide id="2" pos="283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 - eng - 3 lõvi - sin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800538"/>
            <a:ext cx="8999538" cy="5040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04000" y="2448000"/>
            <a:ext cx="7200000" cy="1800000"/>
          </a:xfrm>
        </p:spPr>
        <p:txBody>
          <a:bodyPr tIns="86400" anchor="t" anchorCtr="0"/>
          <a:lstStyle>
            <a:lvl1pPr algn="l">
              <a:defRPr sz="5700">
                <a:solidFill>
                  <a:schemeClr val="bg1"/>
                </a:solidFill>
              </a:defRPr>
            </a:lvl1pPr>
          </a:lstStyle>
          <a:p>
            <a:r>
              <a:rPr lang="et-EE" dirty="0" err="1"/>
              <a:t>Presentation</a:t>
            </a:r>
            <a:r>
              <a:rPr lang="et-EE" dirty="0"/>
              <a:t> </a:t>
            </a:r>
            <a:r>
              <a:rPr lang="et-EE" dirty="0" err="1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000" y="4525200"/>
            <a:ext cx="7200000" cy="1728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err="1"/>
              <a:t>Forename</a:t>
            </a:r>
            <a:r>
              <a:rPr lang="et-EE" dirty="0"/>
              <a:t> </a:t>
            </a:r>
            <a:r>
              <a:rPr lang="et-EE" dirty="0" err="1"/>
              <a:t>Surname</a:t>
            </a:r>
            <a:endParaRPr lang="et-EE" dirty="0"/>
          </a:p>
          <a:p>
            <a:r>
              <a:rPr lang="et-EE" dirty="0" err="1"/>
              <a:t>Department</a:t>
            </a:r>
            <a:r>
              <a:rPr lang="et-EE" dirty="0"/>
              <a:t> / </a:t>
            </a:r>
            <a:r>
              <a:rPr lang="et-EE" dirty="0" err="1"/>
              <a:t>Occupation</a:t>
            </a:r>
            <a:endParaRPr lang="et-EE" dirty="0"/>
          </a:p>
          <a:p>
            <a:endParaRPr lang="et-EE" dirty="0"/>
          </a:p>
          <a:p>
            <a:r>
              <a:rPr lang="et-EE" dirty="0"/>
              <a:t>14.12.2013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61" y="359767"/>
            <a:ext cx="3086828" cy="104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93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 - est - vapp - sin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800538"/>
            <a:ext cx="8999538" cy="5040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04000" y="2448000"/>
            <a:ext cx="7200000" cy="1800000"/>
          </a:xfrm>
        </p:spPr>
        <p:txBody>
          <a:bodyPr tIns="86400" anchor="t" anchorCtr="0"/>
          <a:lstStyle>
            <a:lvl1pPr algn="l">
              <a:defRPr sz="5700" baseline="0">
                <a:solidFill>
                  <a:schemeClr val="bg1"/>
                </a:solidFill>
              </a:defRPr>
            </a:lvl1pPr>
          </a:lstStyle>
          <a:p>
            <a:r>
              <a:rPr lang="et-EE" dirty="0"/>
              <a:t>Esitlusslaidide pealkiri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000" y="4525200"/>
            <a:ext cx="7200000" cy="1728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/>
              <a:t>Eesnimi Perenimi</a:t>
            </a:r>
          </a:p>
          <a:p>
            <a:r>
              <a:rPr lang="et-EE" dirty="0"/>
              <a:t>struktuuriüksus / ametinimetus</a:t>
            </a:r>
          </a:p>
          <a:p>
            <a:endParaRPr lang="et-EE" dirty="0"/>
          </a:p>
          <a:p>
            <a:r>
              <a:rPr lang="et-EE" dirty="0"/>
              <a:t>01.07.2023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53" y="503783"/>
            <a:ext cx="3168352" cy="78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273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 - eng - vapp - sin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800538"/>
            <a:ext cx="8999538" cy="5040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04000" y="2448000"/>
            <a:ext cx="7200000" cy="1800000"/>
          </a:xfrm>
        </p:spPr>
        <p:txBody>
          <a:bodyPr tIns="86400" anchor="t" anchorCtr="0"/>
          <a:lstStyle>
            <a:lvl1pPr algn="l">
              <a:defRPr sz="5700">
                <a:solidFill>
                  <a:schemeClr val="bg1"/>
                </a:solidFill>
              </a:defRPr>
            </a:lvl1pPr>
          </a:lstStyle>
          <a:p>
            <a:r>
              <a:rPr lang="et-EE" dirty="0" err="1"/>
              <a:t>Presentation</a:t>
            </a:r>
            <a:r>
              <a:rPr lang="et-EE" dirty="0"/>
              <a:t> </a:t>
            </a:r>
            <a:r>
              <a:rPr lang="et-EE" dirty="0" err="1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000" y="4525200"/>
            <a:ext cx="7200000" cy="1728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err="1"/>
              <a:t>Forename</a:t>
            </a:r>
            <a:r>
              <a:rPr lang="et-EE" dirty="0"/>
              <a:t> </a:t>
            </a:r>
            <a:r>
              <a:rPr lang="et-EE" dirty="0" err="1"/>
              <a:t>Surname</a:t>
            </a:r>
            <a:endParaRPr lang="et-EE" dirty="0"/>
          </a:p>
          <a:p>
            <a:r>
              <a:rPr lang="et-EE" dirty="0" err="1"/>
              <a:t>Department</a:t>
            </a:r>
            <a:r>
              <a:rPr lang="et-EE" dirty="0"/>
              <a:t> / </a:t>
            </a:r>
            <a:r>
              <a:rPr lang="et-EE" dirty="0" err="1"/>
              <a:t>Occupation</a:t>
            </a:r>
            <a:endParaRPr lang="et-EE" dirty="0"/>
          </a:p>
          <a:p>
            <a:endParaRPr lang="et-EE" dirty="0"/>
          </a:p>
          <a:p>
            <a:r>
              <a:rPr lang="et-EE" dirty="0"/>
              <a:t>01.07.2023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74" y="511937"/>
            <a:ext cx="3384376" cy="77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804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3237" y="540000"/>
            <a:ext cx="7920000" cy="1080000"/>
          </a:xfrm>
        </p:spPr>
        <p:txBody>
          <a:bodyPr tIns="54000" anchor="t" anchorCtr="0"/>
          <a:lstStyle>
            <a:lvl1pPr>
              <a:defRPr sz="3600" b="1"/>
            </a:lvl1pPr>
          </a:lstStyle>
          <a:p>
            <a:r>
              <a:rPr lang="en-US" dirty="0" err="1"/>
              <a:t>Slaidi</a:t>
            </a:r>
            <a:r>
              <a:rPr lang="en-US" dirty="0"/>
              <a:t> </a:t>
            </a:r>
            <a:r>
              <a:rPr lang="en-US" dirty="0" err="1"/>
              <a:t>pealkiri</a:t>
            </a:r>
            <a:r>
              <a:rPr lang="en-US" dirty="0"/>
              <a:t> </a:t>
            </a:r>
            <a:r>
              <a:rPr lang="en-US" dirty="0" err="1"/>
              <a:t>vajadusel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kahel</a:t>
            </a:r>
            <a:r>
              <a:rPr lang="en-US" dirty="0"/>
              <a:t> real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9" y="1768475"/>
            <a:ext cx="7920000" cy="4513263"/>
          </a:xfrm>
        </p:spPr>
        <p:txBody>
          <a:bodyPr/>
          <a:lstStyle>
            <a:lvl1pPr marL="0" indent="0">
              <a:spcAft>
                <a:spcPts val="800"/>
              </a:spcAft>
              <a:defRPr/>
            </a:lvl1pPr>
            <a:lvl2pPr marL="0" indent="0"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defRPr/>
            </a:lvl3pPr>
            <a:lvl4pPr marL="0" indent="0">
              <a:spcAft>
                <a:spcPts val="0"/>
              </a:spcAft>
              <a:defRPr/>
            </a:lvl4pPr>
            <a:lvl5pPr marL="0" indent="0"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6003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3237" y="540000"/>
            <a:ext cx="7920000" cy="1080000"/>
          </a:xfrm>
        </p:spPr>
        <p:txBody>
          <a:bodyPr tIns="54000" anchor="t" anchorCtr="0"/>
          <a:lstStyle>
            <a:lvl1pPr>
              <a:defRPr sz="3600" b="1"/>
            </a:lvl1pPr>
          </a:lstStyle>
          <a:p>
            <a:r>
              <a:rPr lang="en-US" dirty="0" err="1"/>
              <a:t>Slaidi</a:t>
            </a:r>
            <a:r>
              <a:rPr lang="en-US" dirty="0"/>
              <a:t> </a:t>
            </a:r>
            <a:r>
              <a:rPr lang="en-US" dirty="0" err="1"/>
              <a:t>pealkiri</a:t>
            </a:r>
            <a:r>
              <a:rPr lang="en-US" dirty="0"/>
              <a:t> </a:t>
            </a:r>
            <a:r>
              <a:rPr lang="en-US" dirty="0" err="1"/>
              <a:t>vajadusel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kahel</a:t>
            </a:r>
            <a:r>
              <a:rPr lang="en-US" dirty="0"/>
              <a:t> real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9" y="1768475"/>
            <a:ext cx="7920000" cy="4513263"/>
          </a:xfrm>
        </p:spPr>
        <p:txBody>
          <a:bodyPr/>
          <a:lstStyle>
            <a:lvl1pPr marL="432000" indent="-324000">
              <a:spcAft>
                <a:spcPts val="800"/>
              </a:spcAft>
              <a:buClr>
                <a:srgbClr val="0084D1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0" indent="0"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defRPr/>
            </a:lvl3pPr>
            <a:lvl4pPr marL="0" indent="0">
              <a:spcAft>
                <a:spcPts val="0"/>
              </a:spcAft>
              <a:defRPr/>
            </a:lvl4pPr>
            <a:lvl5pPr marL="0" indent="0"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9672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he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8999538" cy="6840538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04000" y="2448000"/>
            <a:ext cx="7200000" cy="1800000"/>
          </a:xfrm>
        </p:spPr>
        <p:txBody>
          <a:bodyPr tIns="86400" anchor="ctr" anchorCtr="0"/>
          <a:lstStyle>
            <a:lvl1pPr algn="l">
              <a:defRPr sz="5700">
                <a:solidFill>
                  <a:schemeClr val="bg1"/>
                </a:solidFill>
              </a:defRPr>
            </a:lvl1pPr>
          </a:lstStyle>
          <a:p>
            <a:r>
              <a:rPr lang="et-EE" dirty="0"/>
              <a:t>Vahepealkiri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575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51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et-EE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et-EE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fld id="{91A857D3-8977-4B76-8A8E-76EC884CC3A4}" type="slidenum">
              <a:rPr lang="et-EE" altLang="en-US"/>
              <a:pPr/>
              <a:t>‹#›</a:t>
            </a:fld>
            <a:endParaRPr lang="et-E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1" r:id="rId3"/>
    <p:sldLayoutId id="2147483665" r:id="rId4"/>
    <p:sldLayoutId id="2147483671" r:id="rId5"/>
    <p:sldLayoutId id="2147483672" r:id="rId6"/>
    <p:sldLayoutId id="2147483650" r:id="rId7"/>
    <p:sldLayoutId id="2147483662" r:id="rId8"/>
    <p:sldLayoutId id="2147483673" r:id="rId9"/>
    <p:sldLayoutId id="2147483660" r:id="rId10"/>
    <p:sldLayoutId id="2147483666" r:id="rId11"/>
    <p:sldLayoutId id="2147483663" r:id="rId12"/>
    <p:sldLayoutId id="2147483669" r:id="rId13"/>
    <p:sldLayoutId id="2147483674" r:id="rId14"/>
    <p:sldLayoutId id="2147483675" r:id="rId15"/>
    <p:sldLayoutId id="2147483655" r:id="rId16"/>
  </p:sldLayoutIdLst>
  <p:txStyles>
    <p:titleStyle>
      <a:lvl1pPr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2pPr>
      <a:lvl3pPr marL="11430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3pPr>
      <a:lvl4pPr marL="16002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4pPr>
      <a:lvl5pPr marL="20574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5pPr>
      <a:lvl6pPr marL="25146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6pPr>
      <a:lvl7pPr marL="29718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7pPr>
      <a:lvl8pPr marL="34290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8pPr>
      <a:lvl9pPr marL="3886200" indent="-228600" algn="l" defTabSz="449263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1" fontAlgn="base" hangingPunct="1">
        <a:lnSpc>
          <a:spcPct val="110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110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lnSpc>
          <a:spcPct val="110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lnSpc>
          <a:spcPct val="110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lnSpc>
          <a:spcPct val="110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/>
              <a:t>KOV rahastamise muudatused</a:t>
            </a:r>
          </a:p>
        </p:txBody>
      </p:sp>
    </p:spTree>
    <p:extLst>
      <p:ext uri="{BB962C8B-B14F-4D97-AF65-F5344CB8AC3E}">
        <p14:creationId xmlns:p14="http://schemas.microsoft.com/office/powerpoint/2010/main" val="1421737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AC25D-8E89-A89D-2B6F-76F25A039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337" y="179909"/>
            <a:ext cx="7920000" cy="576064"/>
          </a:xfrm>
        </p:spPr>
        <p:txBody>
          <a:bodyPr/>
          <a:lstStyle/>
          <a:p>
            <a:r>
              <a:rPr lang="et-EE" dirty="0">
                <a:solidFill>
                  <a:schemeClr val="accent3"/>
                </a:solidFill>
              </a:rPr>
              <a:t>Tulumaksu ja tasandusfondi muudatused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6F8AD52-6AEE-0C6D-3539-F1C2F88752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333312"/>
              </p:ext>
            </p:extLst>
          </p:nvPr>
        </p:nvGraphicFramePr>
        <p:xfrm>
          <a:off x="638792" y="3276253"/>
          <a:ext cx="7488831" cy="2893284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938656">
                  <a:extLst>
                    <a:ext uri="{9D8B030D-6E8A-4147-A177-3AD203B41FA5}">
                      <a16:colId xmlns:a16="http://schemas.microsoft.com/office/drawing/2014/main" val="3364069407"/>
                    </a:ext>
                  </a:extLst>
                </a:gridCol>
                <a:gridCol w="910035">
                  <a:extLst>
                    <a:ext uri="{9D8B030D-6E8A-4147-A177-3AD203B41FA5}">
                      <a16:colId xmlns:a16="http://schemas.microsoft.com/office/drawing/2014/main" val="4129820999"/>
                    </a:ext>
                  </a:extLst>
                </a:gridCol>
                <a:gridCol w="910035">
                  <a:extLst>
                    <a:ext uri="{9D8B030D-6E8A-4147-A177-3AD203B41FA5}">
                      <a16:colId xmlns:a16="http://schemas.microsoft.com/office/drawing/2014/main" val="337476235"/>
                    </a:ext>
                  </a:extLst>
                </a:gridCol>
                <a:gridCol w="910035">
                  <a:extLst>
                    <a:ext uri="{9D8B030D-6E8A-4147-A177-3AD203B41FA5}">
                      <a16:colId xmlns:a16="http://schemas.microsoft.com/office/drawing/2014/main" val="3284262071"/>
                    </a:ext>
                  </a:extLst>
                </a:gridCol>
                <a:gridCol w="910035">
                  <a:extLst>
                    <a:ext uri="{9D8B030D-6E8A-4147-A177-3AD203B41FA5}">
                      <a16:colId xmlns:a16="http://schemas.microsoft.com/office/drawing/2014/main" val="1995719618"/>
                    </a:ext>
                  </a:extLst>
                </a:gridCol>
                <a:gridCol w="910035">
                  <a:extLst>
                    <a:ext uri="{9D8B030D-6E8A-4147-A177-3AD203B41FA5}">
                      <a16:colId xmlns:a16="http://schemas.microsoft.com/office/drawing/2014/main" val="4126199972"/>
                    </a:ext>
                  </a:extLst>
                </a:gridCol>
              </a:tblGrid>
              <a:tr h="380614">
                <a:tc>
                  <a:txBody>
                    <a:bodyPr/>
                    <a:lstStyle/>
                    <a:p>
                      <a:pPr algn="l" fontAlgn="b"/>
                      <a:r>
                        <a:rPr lang="et-EE" sz="2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Määrad</a:t>
                      </a:r>
                      <a:endParaRPr lang="et-E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2023</a:t>
                      </a:r>
                      <a:endParaRPr lang="et-E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2024</a:t>
                      </a:r>
                      <a:endParaRPr lang="et-E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2025</a:t>
                      </a:r>
                      <a:endParaRPr lang="et-E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2026</a:t>
                      </a:r>
                      <a:endParaRPr lang="et-E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2027</a:t>
                      </a:r>
                      <a:endParaRPr lang="et-E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16925070"/>
                  </a:ext>
                </a:extLst>
              </a:tr>
              <a:tr h="380614">
                <a:tc>
                  <a:txBody>
                    <a:bodyPr/>
                    <a:lstStyle/>
                    <a:p>
                      <a:pPr algn="l" fontAlgn="b"/>
                      <a:r>
                        <a:rPr lang="et-EE" sz="2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Tagamaalisuse</a:t>
                      </a:r>
                      <a:r>
                        <a:rPr lang="et-EE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koefitsient</a:t>
                      </a:r>
                      <a:endParaRPr lang="et-E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75%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75%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u="none" strike="noStrike">
                          <a:solidFill>
                            <a:srgbClr val="4472C4"/>
                          </a:solidFill>
                          <a:effectLst/>
                        </a:rPr>
                        <a:t>83%</a:t>
                      </a:r>
                      <a:endParaRPr lang="et-EE" sz="2000" b="0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u="none" strike="noStrike">
                          <a:solidFill>
                            <a:srgbClr val="4472C4"/>
                          </a:solidFill>
                          <a:effectLst/>
                        </a:rPr>
                        <a:t>92%</a:t>
                      </a:r>
                      <a:endParaRPr lang="et-EE" sz="2000" b="0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u="none" strike="noStrike">
                          <a:solidFill>
                            <a:srgbClr val="4472C4"/>
                          </a:solidFill>
                          <a:effectLst/>
                        </a:rPr>
                        <a:t>100%</a:t>
                      </a:r>
                      <a:endParaRPr lang="et-EE" sz="2000" b="0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94386042"/>
                  </a:ext>
                </a:extLst>
              </a:tr>
              <a:tr h="380614">
                <a:tc>
                  <a:txBody>
                    <a:bodyPr/>
                    <a:lstStyle/>
                    <a:p>
                      <a:pPr algn="l" fontAlgn="b"/>
                      <a:r>
                        <a:rPr lang="et-EE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Tasanduskoefitsient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90%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90%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u="none" strike="noStrike">
                          <a:solidFill>
                            <a:srgbClr val="4472C4"/>
                          </a:solidFill>
                          <a:effectLst/>
                        </a:rPr>
                        <a:t>90%</a:t>
                      </a:r>
                      <a:endParaRPr lang="et-EE" sz="2000" b="0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u="none" strike="noStrike">
                          <a:solidFill>
                            <a:srgbClr val="4472C4"/>
                          </a:solidFill>
                          <a:effectLst/>
                        </a:rPr>
                        <a:t>90%</a:t>
                      </a:r>
                      <a:endParaRPr lang="et-EE" sz="2000" b="0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u="none" strike="noStrike">
                          <a:solidFill>
                            <a:srgbClr val="4472C4"/>
                          </a:solidFill>
                          <a:effectLst/>
                        </a:rPr>
                        <a:t>90%</a:t>
                      </a:r>
                      <a:endParaRPr lang="et-EE" sz="2000" b="0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63107453"/>
                  </a:ext>
                </a:extLst>
              </a:tr>
              <a:tr h="380614">
                <a:tc>
                  <a:txBody>
                    <a:bodyPr/>
                    <a:lstStyle/>
                    <a:p>
                      <a:pPr algn="l" fontAlgn="b"/>
                      <a:r>
                        <a:rPr lang="et-EE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Elanike kahanemise leevendamine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20%</a:t>
                      </a:r>
                      <a:endParaRPr lang="et-E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u="none" strike="noStrike">
                          <a:solidFill>
                            <a:srgbClr val="4472C4"/>
                          </a:solidFill>
                          <a:effectLst/>
                        </a:rPr>
                        <a:t>20%</a:t>
                      </a:r>
                      <a:endParaRPr lang="et-EE" sz="2000" b="0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u="none" strike="noStrike">
                          <a:solidFill>
                            <a:srgbClr val="4472C4"/>
                          </a:solidFill>
                          <a:effectLst/>
                        </a:rPr>
                        <a:t>20%</a:t>
                      </a:r>
                      <a:endParaRPr lang="et-EE" sz="2000" b="0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u="none" strike="noStrike">
                          <a:solidFill>
                            <a:srgbClr val="4472C4"/>
                          </a:solidFill>
                          <a:effectLst/>
                        </a:rPr>
                        <a:t>20%</a:t>
                      </a:r>
                      <a:endParaRPr lang="et-EE" sz="2000" b="0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77775224"/>
                  </a:ext>
                </a:extLst>
              </a:tr>
              <a:tr h="380614">
                <a:tc>
                  <a:txBody>
                    <a:bodyPr/>
                    <a:lstStyle/>
                    <a:p>
                      <a:pPr algn="l" fontAlgn="b"/>
                      <a:r>
                        <a:rPr lang="et-EE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JITM KOV osa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u="none" strike="noStrike">
                          <a:solidFill>
                            <a:srgbClr val="4472C4"/>
                          </a:solidFill>
                          <a:effectLst/>
                        </a:rPr>
                        <a:t>2%</a:t>
                      </a:r>
                      <a:endParaRPr lang="et-EE" sz="2000" b="0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u="none" strike="noStrike" dirty="0">
                          <a:solidFill>
                            <a:srgbClr val="4472C4"/>
                          </a:solidFill>
                          <a:effectLst/>
                        </a:rPr>
                        <a:t>3%</a:t>
                      </a:r>
                      <a:endParaRPr lang="et-EE" sz="20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u="none" strike="noStrike">
                          <a:solidFill>
                            <a:srgbClr val="4472C4"/>
                          </a:solidFill>
                          <a:effectLst/>
                        </a:rPr>
                        <a:t>5%</a:t>
                      </a:r>
                      <a:endParaRPr lang="et-EE" sz="2000" b="0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98966819"/>
                  </a:ext>
                </a:extLst>
              </a:tr>
              <a:tr h="380614">
                <a:tc>
                  <a:txBody>
                    <a:bodyPr/>
                    <a:lstStyle/>
                    <a:p>
                      <a:pPr algn="l" fontAlgn="b"/>
                      <a:r>
                        <a:rPr lang="et-EE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KOV FITM pensionitulu määr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2,50%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u="none" strike="noStrike">
                          <a:solidFill>
                            <a:srgbClr val="4472C4"/>
                          </a:solidFill>
                          <a:effectLst/>
                        </a:rPr>
                        <a:t>5,00%</a:t>
                      </a:r>
                      <a:endParaRPr lang="et-EE" sz="2000" b="0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u="none" strike="noStrike">
                          <a:solidFill>
                            <a:srgbClr val="4472C4"/>
                          </a:solidFill>
                          <a:effectLst/>
                        </a:rPr>
                        <a:t>7,50%</a:t>
                      </a:r>
                      <a:endParaRPr lang="et-EE" sz="2000" b="0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u="none" strike="noStrike" dirty="0">
                          <a:solidFill>
                            <a:srgbClr val="4472C4"/>
                          </a:solidFill>
                          <a:effectLst/>
                        </a:rPr>
                        <a:t>10,05%</a:t>
                      </a:r>
                      <a:endParaRPr lang="et-EE" sz="20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57858555"/>
                  </a:ext>
                </a:extLst>
              </a:tr>
              <a:tr h="380614"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KOV FITM muu tulu määr</a:t>
                      </a:r>
                      <a:endParaRPr lang="fi-FI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11,96%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11,89%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u="none" strike="noStrike">
                          <a:solidFill>
                            <a:srgbClr val="4472C4"/>
                          </a:solidFill>
                          <a:effectLst/>
                        </a:rPr>
                        <a:t>11,31%</a:t>
                      </a:r>
                      <a:endParaRPr lang="et-EE" sz="2000" b="0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u="none" strike="noStrike">
                          <a:solidFill>
                            <a:srgbClr val="4472C4"/>
                          </a:solidFill>
                          <a:effectLst/>
                        </a:rPr>
                        <a:t>10,72%</a:t>
                      </a:r>
                      <a:endParaRPr lang="et-EE" sz="2000" b="0" i="0" u="none" strike="noStrike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u="none" strike="noStrike" dirty="0">
                          <a:solidFill>
                            <a:srgbClr val="4472C4"/>
                          </a:solidFill>
                          <a:effectLst/>
                        </a:rPr>
                        <a:t>10,05%</a:t>
                      </a:r>
                      <a:endParaRPr lang="et-EE" sz="20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7106039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7F2BBE8-1F56-40CA-A297-1BBB495F6596}"/>
              </a:ext>
            </a:extLst>
          </p:cNvPr>
          <p:cNvSpPr txBox="1"/>
          <p:nvPr/>
        </p:nvSpPr>
        <p:spPr>
          <a:xfrm>
            <a:off x="638792" y="1404045"/>
            <a:ext cx="7317361" cy="9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Ühtlustatakse füüsilise isiku tulumaksu määrasid pensionitulult ja muult tulult, osa laekumist hakkaks tulema läbi juriidilise isiku tulumaksu. Viimasega paralleelselt tõstetakse </a:t>
            </a:r>
            <a:r>
              <a:rPr lang="et-EE" dirty="0" err="1"/>
              <a:t>tagamaalisuse</a:t>
            </a:r>
            <a:r>
              <a:rPr lang="et-EE" dirty="0"/>
              <a:t> koefitsiendi rakendamise määra.</a:t>
            </a:r>
          </a:p>
        </p:txBody>
      </p:sp>
    </p:spTree>
    <p:extLst>
      <p:ext uri="{BB962C8B-B14F-4D97-AF65-F5344CB8AC3E}">
        <p14:creationId xmlns:p14="http://schemas.microsoft.com/office/powerpoint/2010/main" val="3403165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AC25D-8E89-A89D-2B6F-76F25A039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7" y="540000"/>
            <a:ext cx="7920000" cy="576013"/>
          </a:xfrm>
        </p:spPr>
        <p:txBody>
          <a:bodyPr/>
          <a:lstStyle/>
          <a:p>
            <a:r>
              <a:rPr lang="et-EE" dirty="0">
                <a:solidFill>
                  <a:schemeClr val="accent3"/>
                </a:solidFill>
              </a:rPr>
              <a:t>Tulude muutus (võrreldes SQ)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643B519-C09D-D8EC-ECB4-49238A50DA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098998"/>
              </p:ext>
            </p:extLst>
          </p:nvPr>
        </p:nvGraphicFramePr>
        <p:xfrm>
          <a:off x="582083" y="1620000"/>
          <a:ext cx="7202177" cy="2953482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909574">
                  <a:extLst>
                    <a:ext uri="{9D8B030D-6E8A-4147-A177-3AD203B41FA5}">
                      <a16:colId xmlns:a16="http://schemas.microsoft.com/office/drawing/2014/main" val="293939093"/>
                    </a:ext>
                  </a:extLst>
                </a:gridCol>
                <a:gridCol w="652463">
                  <a:extLst>
                    <a:ext uri="{9D8B030D-6E8A-4147-A177-3AD203B41FA5}">
                      <a16:colId xmlns:a16="http://schemas.microsoft.com/office/drawing/2014/main" val="2727229073"/>
                    </a:ext>
                  </a:extLst>
                </a:gridCol>
                <a:gridCol w="910035">
                  <a:extLst>
                    <a:ext uri="{9D8B030D-6E8A-4147-A177-3AD203B41FA5}">
                      <a16:colId xmlns:a16="http://schemas.microsoft.com/office/drawing/2014/main" val="2627943026"/>
                    </a:ext>
                  </a:extLst>
                </a:gridCol>
                <a:gridCol w="910035">
                  <a:extLst>
                    <a:ext uri="{9D8B030D-6E8A-4147-A177-3AD203B41FA5}">
                      <a16:colId xmlns:a16="http://schemas.microsoft.com/office/drawing/2014/main" val="3226630995"/>
                    </a:ext>
                  </a:extLst>
                </a:gridCol>
                <a:gridCol w="910035">
                  <a:extLst>
                    <a:ext uri="{9D8B030D-6E8A-4147-A177-3AD203B41FA5}">
                      <a16:colId xmlns:a16="http://schemas.microsoft.com/office/drawing/2014/main" val="2998909674"/>
                    </a:ext>
                  </a:extLst>
                </a:gridCol>
                <a:gridCol w="910035">
                  <a:extLst>
                    <a:ext uri="{9D8B030D-6E8A-4147-A177-3AD203B41FA5}">
                      <a16:colId xmlns:a16="http://schemas.microsoft.com/office/drawing/2014/main" val="3641477264"/>
                    </a:ext>
                  </a:extLst>
                </a:gridCol>
              </a:tblGrid>
              <a:tr h="370327">
                <a:tc>
                  <a:txBody>
                    <a:bodyPr/>
                    <a:lstStyle/>
                    <a:p>
                      <a:pPr algn="l" fontAlgn="b"/>
                      <a:r>
                        <a:rPr lang="fi-FI" sz="2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KOV tulud muutus, </a:t>
                      </a:r>
                      <a:endParaRPr lang="et-EE" sz="2400" b="1" u="none" strike="noStrike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"/>
                      <a:r>
                        <a:rPr lang="fi-FI" sz="2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mln eurot</a:t>
                      </a:r>
                      <a:endParaRPr lang="fi-FI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2023</a:t>
                      </a:r>
                      <a:endParaRPr lang="et-E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2024</a:t>
                      </a:r>
                      <a:endParaRPr lang="et-E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2025</a:t>
                      </a:r>
                      <a:endParaRPr lang="et-E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2026</a:t>
                      </a:r>
                      <a:endParaRPr lang="et-E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2027</a:t>
                      </a:r>
                      <a:endParaRPr lang="et-E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77397114"/>
                  </a:ext>
                </a:extLst>
              </a:tr>
              <a:tr h="370327">
                <a:tc>
                  <a:txBody>
                    <a:bodyPr/>
                    <a:lstStyle/>
                    <a:p>
                      <a:pPr algn="l" fontAlgn="b"/>
                      <a:r>
                        <a:rPr lang="et-EE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FITM pensionitulu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16,7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99,9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195,2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304,9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15672106"/>
                  </a:ext>
                </a:extLst>
              </a:tr>
              <a:tr h="370327">
                <a:tc>
                  <a:txBody>
                    <a:bodyPr/>
                    <a:lstStyle/>
                    <a:p>
                      <a:pPr algn="l" fontAlgn="b"/>
                      <a:r>
                        <a:rPr lang="et-EE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FITM muu tulu</a:t>
                      </a:r>
                      <a:endParaRPr lang="et-E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0,0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-23,7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-120,4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-224,5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-351,0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15837667"/>
                  </a:ext>
                </a:extLst>
              </a:tr>
              <a:tr h="370327">
                <a:tc>
                  <a:txBody>
                    <a:bodyPr/>
                    <a:lstStyle/>
                    <a:p>
                      <a:pPr algn="l" fontAlgn="b"/>
                      <a:r>
                        <a:rPr lang="et-EE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JITM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t-E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16,3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26,4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44,8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96116225"/>
                  </a:ext>
                </a:extLst>
              </a:tr>
              <a:tr h="370327">
                <a:tc>
                  <a:txBody>
                    <a:bodyPr/>
                    <a:lstStyle/>
                    <a:p>
                      <a:pPr algn="l" fontAlgn="b"/>
                      <a:r>
                        <a:rPr lang="et-EE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Tasandusfond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0,0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8,3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1,0</a:t>
                      </a:r>
                      <a:endParaRPr lang="et-E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-0,4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-2,0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18213197"/>
                  </a:ext>
                </a:extLst>
              </a:tr>
              <a:tr h="370327">
                <a:tc>
                  <a:txBody>
                    <a:bodyPr/>
                    <a:lstStyle/>
                    <a:p>
                      <a:pPr algn="l" fontAlgn="b"/>
                      <a:r>
                        <a:rPr lang="et-EE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Reserv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4,0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4,0</a:t>
                      </a:r>
                      <a:endParaRPr lang="et-E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4,0</a:t>
                      </a:r>
                      <a:endParaRPr lang="et-E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12947114"/>
                  </a:ext>
                </a:extLst>
              </a:tr>
              <a:tr h="370327">
                <a:tc>
                  <a:txBody>
                    <a:bodyPr/>
                    <a:lstStyle/>
                    <a:p>
                      <a:pPr algn="l" fontAlgn="b"/>
                      <a:r>
                        <a:rPr lang="et-EE" sz="2000" b="1" u="none" strike="noStrike">
                          <a:solidFill>
                            <a:srgbClr val="000000"/>
                          </a:solidFill>
                          <a:effectLst/>
                        </a:rPr>
                        <a:t>KOKKU</a:t>
                      </a:r>
                      <a:endParaRPr lang="et-EE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1" u="none" strike="noStrike">
                          <a:solidFill>
                            <a:srgbClr val="000000"/>
                          </a:solidFill>
                          <a:effectLst/>
                        </a:rPr>
                        <a:t>0,0</a:t>
                      </a:r>
                      <a:endParaRPr lang="et-EE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1" u="none" strike="noStrike">
                          <a:solidFill>
                            <a:srgbClr val="000000"/>
                          </a:solidFill>
                          <a:effectLst/>
                        </a:rPr>
                        <a:t>1,3</a:t>
                      </a:r>
                      <a:endParaRPr lang="et-EE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1" u="none" strike="noStrike">
                          <a:solidFill>
                            <a:srgbClr val="000000"/>
                          </a:solidFill>
                          <a:effectLst/>
                        </a:rPr>
                        <a:t>0,7</a:t>
                      </a:r>
                      <a:endParaRPr lang="et-EE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1" u="none" strike="noStrike">
                          <a:solidFill>
                            <a:srgbClr val="000000"/>
                          </a:solidFill>
                          <a:effectLst/>
                        </a:rPr>
                        <a:t>0,7</a:t>
                      </a:r>
                      <a:endParaRPr lang="et-EE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0,7</a:t>
                      </a:r>
                      <a:endParaRPr lang="et-E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0396875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EF3E695-786A-428C-DF9A-7296AE005707}"/>
              </a:ext>
            </a:extLst>
          </p:cNvPr>
          <p:cNvSpPr txBox="1"/>
          <p:nvPr/>
        </p:nvSpPr>
        <p:spPr>
          <a:xfrm>
            <a:off x="582083" y="4788421"/>
            <a:ext cx="741682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Reserv – looduskaitsealadest tingitud maamaksu vähenemise kompenseerimine, </a:t>
            </a:r>
            <a:r>
              <a:rPr lang="et-EE" dirty="0" err="1"/>
              <a:t>haja</a:t>
            </a:r>
            <a:r>
              <a:rPr lang="et-EE" dirty="0"/>
              <a:t>-asustusprogrammi meetme mahu suurendamine</a:t>
            </a:r>
          </a:p>
        </p:txBody>
      </p:sp>
    </p:spTree>
    <p:extLst>
      <p:ext uri="{BB962C8B-B14F-4D97-AF65-F5344CB8AC3E}">
        <p14:creationId xmlns:p14="http://schemas.microsoft.com/office/powerpoint/2010/main" val="4244808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AC25D-8E89-A89D-2B6F-76F25A039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7" y="540000"/>
            <a:ext cx="7920000" cy="648021"/>
          </a:xfrm>
        </p:spPr>
        <p:txBody>
          <a:bodyPr/>
          <a:lstStyle/>
          <a:p>
            <a:r>
              <a:rPr lang="et-EE" dirty="0">
                <a:solidFill>
                  <a:schemeClr val="accent3"/>
                </a:solidFill>
              </a:rPr>
              <a:t>Muudatuse mõju (vs SQ) KOV grupiti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233052E-82D8-A3A0-574A-F15F169AD3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859889"/>
              </p:ext>
            </p:extLst>
          </p:nvPr>
        </p:nvGraphicFramePr>
        <p:xfrm>
          <a:off x="503237" y="1692077"/>
          <a:ext cx="7272808" cy="3185160"/>
        </p:xfrm>
        <a:graphic>
          <a:graphicData uri="http://schemas.openxmlformats.org/drawingml/2006/table">
            <a:tbl>
              <a:tblPr/>
              <a:tblGrid>
                <a:gridCol w="2360740">
                  <a:extLst>
                    <a:ext uri="{9D8B030D-6E8A-4147-A177-3AD203B41FA5}">
                      <a16:colId xmlns:a16="http://schemas.microsoft.com/office/drawing/2014/main" val="1009162490"/>
                    </a:ext>
                  </a:extLst>
                </a:gridCol>
                <a:gridCol w="636587">
                  <a:extLst>
                    <a:ext uri="{9D8B030D-6E8A-4147-A177-3AD203B41FA5}">
                      <a16:colId xmlns:a16="http://schemas.microsoft.com/office/drawing/2014/main" val="1733493522"/>
                    </a:ext>
                  </a:extLst>
                </a:gridCol>
                <a:gridCol w="636587">
                  <a:extLst>
                    <a:ext uri="{9D8B030D-6E8A-4147-A177-3AD203B41FA5}">
                      <a16:colId xmlns:a16="http://schemas.microsoft.com/office/drawing/2014/main" val="510624494"/>
                    </a:ext>
                  </a:extLst>
                </a:gridCol>
                <a:gridCol w="636587">
                  <a:extLst>
                    <a:ext uri="{9D8B030D-6E8A-4147-A177-3AD203B41FA5}">
                      <a16:colId xmlns:a16="http://schemas.microsoft.com/office/drawing/2014/main" val="2740786055"/>
                    </a:ext>
                  </a:extLst>
                </a:gridCol>
                <a:gridCol w="636587">
                  <a:extLst>
                    <a:ext uri="{9D8B030D-6E8A-4147-A177-3AD203B41FA5}">
                      <a16:colId xmlns:a16="http://schemas.microsoft.com/office/drawing/2014/main" val="772024112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1400939589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314145816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4126517121"/>
                    </a:ext>
                  </a:extLst>
                </a:gridCol>
                <a:gridCol w="651220">
                  <a:extLst>
                    <a:ext uri="{9D8B030D-6E8A-4147-A177-3AD203B41FA5}">
                      <a16:colId xmlns:a16="http://schemas.microsoft.com/office/drawing/2014/main" val="3688809542"/>
                    </a:ext>
                  </a:extLst>
                </a:gridCol>
              </a:tblGrid>
              <a:tr h="381000">
                <a:tc rowSpan="2">
                  <a:txBody>
                    <a:bodyPr/>
                    <a:lstStyle/>
                    <a:p>
                      <a:pPr algn="l" fontAlgn="b"/>
                      <a:r>
                        <a:rPr lang="et-E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t-E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vs SQ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t-E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vs 2023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4589235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18928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Tallinna linn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C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C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B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AF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E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5C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C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12517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Harjumaa tulukad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6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37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-4,5%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F7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-6,6%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E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9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64505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Muu Eesti tulukad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E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F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E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F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A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F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D3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59874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Keskused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B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C6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F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F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0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C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55999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Keskus tagamaaga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7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2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9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3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7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DAB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CC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94043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Osaliselt tagamaalised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9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7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B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CF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5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8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A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CC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8287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Tagamaalised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8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E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CE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0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CF9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51254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KOKKU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5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1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1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1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A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F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3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076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7345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AC25D-8E89-A89D-2B6F-76F25A039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337" y="179909"/>
            <a:ext cx="7920000" cy="576064"/>
          </a:xfrm>
        </p:spPr>
        <p:txBody>
          <a:bodyPr/>
          <a:lstStyle/>
          <a:p>
            <a:r>
              <a:rPr lang="et-EE" dirty="0">
                <a:solidFill>
                  <a:schemeClr val="accent3"/>
                </a:solidFill>
              </a:rPr>
              <a:t>Maamaks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3E679-6EEE-F782-1C64-D52ADEA65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305" y="827981"/>
            <a:ext cx="8280920" cy="5453757"/>
          </a:xfrm>
        </p:spPr>
        <p:txBody>
          <a:bodyPr/>
          <a:lstStyle/>
          <a:p>
            <a:pPr marL="342900" marR="0" lvl="0" indent="-34290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FontTx/>
              <a:buChar char="-"/>
              <a:tabLst/>
              <a:defRPr/>
            </a:pPr>
            <a:r>
              <a:rPr lang="et-E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Eesmärk on </a:t>
            </a:r>
            <a:r>
              <a:rPr lang="et-EE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KOVide</a:t>
            </a:r>
            <a:r>
              <a:rPr lang="et-E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maksuautonoomia suurendamine maamaksu suuruse üle otsustamisel.</a:t>
            </a:r>
          </a:p>
          <a:p>
            <a:pPr marL="342900" marR="0" lvl="0" indent="-34290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FontTx/>
              <a:buChar char="-"/>
              <a:tabLst/>
              <a:defRPr/>
            </a:pPr>
            <a:r>
              <a:rPr lang="et-E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Muu maa sihtotstarbe grupis maksimaalne määr tõuseb 1,0%-</a:t>
            </a:r>
            <a:r>
              <a:rPr lang="et-EE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</a:t>
            </a:r>
            <a:r>
              <a:rPr lang="et-E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1,5%-</a:t>
            </a:r>
            <a:r>
              <a:rPr lang="et-EE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lang="et-E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marR="0" lvl="0" indent="-34290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FontTx/>
              <a:buChar char="-"/>
              <a:tabLst/>
              <a:defRPr/>
            </a:pPr>
            <a:r>
              <a:rPr lang="et-E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Maamaksu aastase kasvu piirang saab olema 50%/20 EUR praeguse 10%/5 EUR asemel.</a:t>
            </a:r>
          </a:p>
          <a:p>
            <a:pPr marL="342900" marR="0" lvl="0" indent="-34290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FontTx/>
              <a:buChar char="-"/>
              <a:tabLst/>
              <a:defRPr/>
            </a:pPr>
            <a:r>
              <a:rPr lang="et-E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Pindalapõhine kodualune maksuvabastus asendatakse summapõhise maksuvabastusega, mille üle otsustab KOV.</a:t>
            </a:r>
          </a:p>
          <a:p>
            <a:pPr marL="342900" marR="0" lvl="0" indent="-34290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FontTx/>
              <a:buChar char="-"/>
              <a:tabLst/>
              <a:defRPr/>
            </a:pPr>
            <a:r>
              <a:rPr lang="et-E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Maksumäärade hiliseim kehtestamise tähtaeg nihkub 30. juunilt 30. septembrile.</a:t>
            </a:r>
          </a:p>
          <a:p>
            <a:pPr marL="342900" marR="0" lvl="0" indent="-34290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FontTx/>
              <a:buChar char="-"/>
              <a:tabLst/>
              <a:defRPr/>
            </a:pPr>
            <a:r>
              <a:rPr lang="et-E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Esimese makse (31.03) summa suurendamine 64-lt 100-le eurole.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lang="et-EE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309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AC25D-8E89-A89D-2B6F-76F25A039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337" y="179909"/>
            <a:ext cx="7920000" cy="576064"/>
          </a:xfrm>
        </p:spPr>
        <p:txBody>
          <a:bodyPr/>
          <a:lstStyle/>
          <a:p>
            <a:r>
              <a:rPr lang="et-EE" dirty="0">
                <a:solidFill>
                  <a:schemeClr val="accent3"/>
                </a:solidFill>
              </a:rPr>
              <a:t>Kohalikud maksud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3E679-6EEE-F782-1C64-D52ADEA65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9" y="827981"/>
            <a:ext cx="7920000" cy="5453757"/>
          </a:xfrm>
        </p:spPr>
        <p:txBody>
          <a:bodyPr/>
          <a:lstStyle/>
          <a:p>
            <a:pPr marL="342900" indent="-342900" ea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FontTx/>
              <a:buChar char="-"/>
              <a:defRPr/>
            </a:pPr>
            <a:r>
              <a:rPr lang="et-E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Sotsiaalse taristu arendustasu võtmise reeglid sätestatakse seaduses.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FontTx/>
              <a:buChar char="-"/>
              <a:defRPr/>
            </a:pPr>
            <a:r>
              <a:rPr lang="et-E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Tekitatakse </a:t>
            </a:r>
            <a:r>
              <a:rPr lang="et-EE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KOVidele</a:t>
            </a:r>
            <a:r>
              <a:rPr lang="et-E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õigus võtta nt turistimaksu või saartel sissesõidu tasu. Linnades ummikumaks.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FontTx/>
              <a:buChar char="-"/>
              <a:defRPr/>
            </a:pPr>
            <a:r>
              <a:rPr lang="et-E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Kliimaministeerium tegeleb </a:t>
            </a:r>
            <a:r>
              <a:rPr lang="et-EE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KOVidele</a:t>
            </a:r>
            <a:r>
              <a:rPr lang="et-E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jäätmetasu määramise võimalusega.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FontTx/>
              <a:buChar char="-"/>
              <a:defRPr/>
            </a:pPr>
            <a:r>
              <a:rPr lang="et-E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Tulevikus võiksid </a:t>
            </a:r>
            <a:r>
              <a:rPr lang="et-EE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KOVid</a:t>
            </a:r>
            <a:r>
              <a:rPr lang="et-E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saada otsustada keskkonnatasude suuruse üle.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lang="et-EE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076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2FD7A-2920-FBF3-DA4A-7D8913E51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565" y="179909"/>
            <a:ext cx="7920000" cy="540000"/>
          </a:xfrm>
        </p:spPr>
        <p:txBody>
          <a:bodyPr/>
          <a:lstStyle/>
          <a:p>
            <a:r>
              <a:rPr lang="et-EE" dirty="0">
                <a:solidFill>
                  <a:schemeClr val="accent3"/>
                </a:solidFill>
              </a:rPr>
              <a:t>Ajakava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097F5-A1FE-60FD-4CFD-1A370CA14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48" y="719909"/>
            <a:ext cx="7920000" cy="5112568"/>
          </a:xfrm>
        </p:spPr>
        <p:txBody>
          <a:bodyPr/>
          <a:lstStyle/>
          <a:p>
            <a:r>
              <a:rPr lang="et-EE" sz="2600" u="sng" dirty="0"/>
              <a:t>Ajakava (KOV tulubaas)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600" dirty="0"/>
              <a:t>jaanuaris valitsuskabinetis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600" dirty="0"/>
              <a:t>veebruaris eelnõu kooskõlastusring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600" dirty="0"/>
              <a:t>märts - juuni arutelu Riigikogus</a:t>
            </a:r>
          </a:p>
          <a:p>
            <a:r>
              <a:rPr lang="et-EE" sz="2600" u="sng" dirty="0"/>
              <a:t>Ajakava (maamaks)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600" dirty="0"/>
              <a:t>jaanuaris eelnõu kooskõlastusring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600" dirty="0"/>
              <a:t>veebruar - aprill arutelu Riigikogus</a:t>
            </a:r>
          </a:p>
          <a:p>
            <a:r>
              <a:rPr lang="et-EE" sz="2600" u="sng" dirty="0"/>
              <a:t>Ajakava (kohalikud maksud)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600" dirty="0"/>
              <a:t>jaanuaris arutelud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600" dirty="0"/>
              <a:t>veebruaris/märtsis VTK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sz="2600" dirty="0"/>
              <a:t>eelnõu kooskõlastusring pigem sügisel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t-EE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t-EE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t-EE" sz="2600" dirty="0"/>
          </a:p>
        </p:txBody>
      </p:sp>
    </p:spTree>
    <p:extLst>
      <p:ext uri="{BB962C8B-B14F-4D97-AF65-F5344CB8AC3E}">
        <p14:creationId xmlns:p14="http://schemas.microsoft.com/office/powerpoint/2010/main" val="494250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AC25D-8E89-A89D-2B6F-76F25A039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337" y="179909"/>
            <a:ext cx="7920000" cy="576064"/>
          </a:xfrm>
        </p:spPr>
        <p:txBody>
          <a:bodyPr/>
          <a:lstStyle/>
          <a:p>
            <a:r>
              <a:rPr lang="et-EE" dirty="0">
                <a:solidFill>
                  <a:schemeClr val="accent3"/>
                </a:solidFill>
              </a:rPr>
              <a:t>Päevakava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3E679-6EEE-F782-1C64-D52ADEA65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9" y="827981"/>
            <a:ext cx="7920000" cy="5453757"/>
          </a:xfrm>
        </p:spPr>
        <p:txBody>
          <a:bodyPr/>
          <a:lstStyle/>
          <a:p>
            <a:pPr marL="342900" marR="0" lvl="0" indent="-34290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FontTx/>
              <a:buChar char="-"/>
              <a:tabLst/>
              <a:defRPr/>
            </a:pPr>
            <a:r>
              <a:rPr lang="et-E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Muudatuste eesmärkide tutvustamine</a:t>
            </a:r>
          </a:p>
          <a:p>
            <a:pPr marR="0" lv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tabLst/>
              <a:defRPr/>
            </a:pPr>
            <a:r>
              <a:rPr lang="et-EE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Neeme Suur</a:t>
            </a:r>
          </a:p>
          <a:p>
            <a:pPr marL="342900" marR="0" lvl="0" indent="-34290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FontTx/>
              <a:buChar char="-"/>
              <a:tabLst/>
              <a:defRPr/>
            </a:pPr>
            <a:r>
              <a:rPr lang="et-E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Tulumaksu muudatused </a:t>
            </a:r>
          </a:p>
          <a:p>
            <a:pPr marR="0" lv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tabLst/>
              <a:defRPr/>
            </a:pPr>
            <a:r>
              <a:rPr lang="et-EE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Andrus Jõgi</a:t>
            </a:r>
          </a:p>
          <a:p>
            <a:pPr marL="342900" marR="0" lvl="0" indent="-34290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FontTx/>
              <a:buChar char="-"/>
              <a:tabLst/>
              <a:defRPr/>
            </a:pPr>
            <a:r>
              <a:rPr lang="et-E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Maamaks ja kohalikud maksud</a:t>
            </a:r>
          </a:p>
          <a:p>
            <a:pPr marR="0" lv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tabLst/>
              <a:defRPr/>
            </a:pPr>
            <a:r>
              <a:rPr lang="et-E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t-EE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Sulev Liivik</a:t>
            </a:r>
          </a:p>
          <a:p>
            <a:pPr marL="342900" marR="0" lvl="0" indent="-34290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FontTx/>
              <a:buChar char="-"/>
              <a:tabLst/>
              <a:defRPr/>
            </a:pPr>
            <a:r>
              <a:rPr lang="et-E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Muud teemad</a:t>
            </a:r>
            <a:endParaRPr lang="fi-F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lang="et-E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078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AC25D-8E89-A89D-2B6F-76F25A039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337" y="179909"/>
            <a:ext cx="7920000" cy="576064"/>
          </a:xfrm>
        </p:spPr>
        <p:txBody>
          <a:bodyPr/>
          <a:lstStyle/>
          <a:p>
            <a:r>
              <a:rPr lang="et-EE" dirty="0">
                <a:solidFill>
                  <a:schemeClr val="accent3"/>
                </a:solidFill>
              </a:rPr>
              <a:t>Eesmärk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3E679-6EEE-F782-1C64-D52ADEA65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9" y="827981"/>
            <a:ext cx="7920000" cy="5453757"/>
          </a:xfrm>
        </p:spPr>
        <p:txBody>
          <a:bodyPr/>
          <a:lstStyle/>
          <a:p>
            <a:r>
              <a:rPr lang="et-EE" sz="3200" b="1" dirty="0"/>
              <a:t>Tasakaalustame omavalitsuste tulubaasi, et vähendada </a:t>
            </a:r>
            <a:r>
              <a:rPr lang="et-EE" sz="3200" b="1" dirty="0" err="1"/>
              <a:t>valglinnastumise</a:t>
            </a:r>
            <a:r>
              <a:rPr lang="et-EE" sz="3200" b="1" dirty="0"/>
              <a:t> ja regionaalse mahajäämuse negatiivseid mõjusid, arvestades mh rahvastiku jaotust ja töökohtade paiknemist.</a:t>
            </a:r>
          </a:p>
          <a:p>
            <a:pPr algn="l"/>
            <a:endParaRPr lang="et-EE" sz="3200" b="1" dirty="0"/>
          </a:p>
          <a:p>
            <a:r>
              <a:rPr lang="et-EE" sz="3200" b="1" dirty="0"/>
              <a:t>Suurendame kohalike omavalitsuste finantsautonoomiat. Võimaldame kohalikele omavalitsustele suuremat paindlikkust kohalike maksude kehtestamisel.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lang="et-E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820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AC25D-8E89-A89D-2B6F-76F25A039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337" y="179909"/>
            <a:ext cx="7920000" cy="576064"/>
          </a:xfrm>
        </p:spPr>
        <p:txBody>
          <a:bodyPr/>
          <a:lstStyle/>
          <a:p>
            <a:r>
              <a:rPr lang="et-EE" dirty="0">
                <a:solidFill>
                  <a:schemeClr val="accent3"/>
                </a:solidFill>
              </a:rPr>
              <a:t>Tööealise rahvastiku muutus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18948B-195E-0FBC-B6B3-D0D8F50C6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73217"/>
            <a:ext cx="8892256" cy="598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310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AC25D-8E89-A89D-2B6F-76F25A039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337" y="179909"/>
            <a:ext cx="7920000" cy="576064"/>
          </a:xfrm>
        </p:spPr>
        <p:txBody>
          <a:bodyPr/>
          <a:lstStyle/>
          <a:p>
            <a:r>
              <a:rPr lang="et-EE" dirty="0">
                <a:solidFill>
                  <a:schemeClr val="accent3"/>
                </a:solidFill>
              </a:rPr>
              <a:t>Regionaalne SKP vs EL keskmine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58C6A7-4540-4C25-8057-C7A49065B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37" y="796652"/>
            <a:ext cx="7920000" cy="571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859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AC25D-8E89-A89D-2B6F-76F25A039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337" y="179909"/>
            <a:ext cx="7920000" cy="576064"/>
          </a:xfrm>
        </p:spPr>
        <p:txBody>
          <a:bodyPr/>
          <a:lstStyle/>
          <a:p>
            <a:r>
              <a:rPr lang="et-EE" dirty="0">
                <a:solidFill>
                  <a:schemeClr val="accent3"/>
                </a:solidFill>
              </a:rPr>
              <a:t>Maakonna SKP vs Eesti keskmine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696654-0E84-FD31-D96D-4811FD443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313" y="918857"/>
            <a:ext cx="8280040" cy="552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847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AC25D-8E89-A89D-2B6F-76F25A039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337" y="179909"/>
            <a:ext cx="7920000" cy="576064"/>
          </a:xfrm>
        </p:spPr>
        <p:txBody>
          <a:bodyPr/>
          <a:lstStyle/>
          <a:p>
            <a:r>
              <a:rPr lang="et-EE" dirty="0">
                <a:solidFill>
                  <a:schemeClr val="accent3"/>
                </a:solidFill>
              </a:rPr>
              <a:t>Keskmine palga erinevus maakonniti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42B684-AD65-8ACA-B4BD-456D7C99E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313" y="796578"/>
            <a:ext cx="8352928" cy="579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99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AC25D-8E89-A89D-2B6F-76F25A039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337" y="179909"/>
            <a:ext cx="7920000" cy="576064"/>
          </a:xfrm>
        </p:spPr>
        <p:txBody>
          <a:bodyPr/>
          <a:lstStyle/>
          <a:p>
            <a:r>
              <a:rPr lang="et-EE" dirty="0">
                <a:solidFill>
                  <a:schemeClr val="accent3"/>
                </a:solidFill>
              </a:rPr>
              <a:t>Suhtelise vaesuse määr maakonniti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25774E-135C-3F75-C175-1BF3A05FB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296" y="782442"/>
            <a:ext cx="1324853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t-EE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A2E8D917-4CCF-C391-5434-584284E86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97" y="782443"/>
            <a:ext cx="8424936" cy="5802806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635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AC25D-8E89-A89D-2B6F-76F25A039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337" y="179909"/>
            <a:ext cx="7920000" cy="576064"/>
          </a:xfrm>
        </p:spPr>
        <p:txBody>
          <a:bodyPr/>
          <a:lstStyle/>
          <a:p>
            <a:r>
              <a:rPr lang="et-EE" dirty="0">
                <a:solidFill>
                  <a:schemeClr val="accent3"/>
                </a:solidFill>
              </a:rPr>
              <a:t>Tulukuse erinevused </a:t>
            </a:r>
            <a:r>
              <a:rPr lang="et-EE" dirty="0" err="1">
                <a:solidFill>
                  <a:schemeClr val="accent3"/>
                </a:solidFill>
              </a:rPr>
              <a:t>KOViti</a:t>
            </a:r>
            <a:r>
              <a:rPr lang="et-EE" dirty="0">
                <a:solidFill>
                  <a:schemeClr val="accent3"/>
                </a:solidFill>
              </a:rPr>
              <a:t> 2023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25774E-135C-3F75-C175-1BF3A05FB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296" y="782442"/>
            <a:ext cx="1324853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t-E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AD68F0-72FE-CC89-7348-E3BEF13BF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296" y="844078"/>
            <a:ext cx="8496945" cy="552851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7768640"/>
      </p:ext>
    </p:extLst>
  </p:cSld>
  <p:clrMapOvr>
    <a:masterClrMapping/>
  </p:clrMapOvr>
</p:sld>
</file>

<file path=ppt/theme/theme1.xml><?xml version="1.0" encoding="utf-8"?>
<a:theme xmlns:a="http://schemas.openxmlformats.org/drawingml/2006/main" name="slaidipõhi-eu2017-MeM-tavaformaat-a">
  <a:themeElements>
    <a:clrScheme name="Valitsusstiil">
      <a:dk1>
        <a:sysClr val="windowText" lastClr="000000"/>
      </a:dk1>
      <a:lt1>
        <a:sysClr val="window" lastClr="FFFFFF"/>
      </a:lt1>
      <a:dk2>
        <a:srgbClr val="006EB5"/>
      </a:dk2>
      <a:lt2>
        <a:srgbClr val="E7E6E6"/>
      </a:lt2>
      <a:accent1>
        <a:srgbClr val="006EB5"/>
      </a:accent1>
      <a:accent2>
        <a:srgbClr val="F0A321"/>
      </a:accent2>
      <a:accent3>
        <a:srgbClr val="003087"/>
      </a:accent3>
      <a:accent4>
        <a:srgbClr val="90C8E8"/>
      </a:accent4>
      <a:accent5>
        <a:srgbClr val="E76000"/>
      </a:accent5>
      <a:accent6>
        <a:srgbClr val="B9D9EB"/>
      </a:accent6>
      <a:hlink>
        <a:srgbClr val="006EB5"/>
      </a:hlink>
      <a:folHlink>
        <a:srgbClr val="003087"/>
      </a:folHlink>
    </a:clrScheme>
    <a:fontScheme name="Valitsusstiil">
      <a:majorFont>
        <a:latin typeface="Roboto Condensed"/>
        <a:ea typeface=""/>
        <a:cs typeface=""/>
      </a:majorFont>
      <a:minorFont>
        <a:latin typeface="Roboto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Roboto Condensed" panose="02000000000000000000" pitchFamily="2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Roboto Condensed" panose="02000000000000000000" pitchFamily="2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laidipõhi-ReM-tavaformaat.potx" id="{BF3D7B85-6FE7-4A4A-BB5C-52F385A8FF07}" vid="{A9074AF0-E73A-43FD-81BE-C20FB4EE6A1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1C41AF56AA9894C83C802B453BAED16" ma:contentTypeVersion="0" ma:contentTypeDescription="Loo uus dokument" ma:contentTypeScope="" ma:versionID="5172bda6cf6190e08c964dbc3cf217c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5284b4047f4cf5347f2f816b293bbf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utüüp"/>
        <xsd:element ref="dc:title" minOccurs="0" maxOccurs="1" ma:index="4" ma:displayName="Pealkiri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7D8E23-D2C8-41FE-9CBE-3AFAB9189E0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0B90DD3-36B6-410A-BAE0-A2A37AA4CC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7EC010-A39C-4104-A4B7-D8F20AC727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slaidipõhi-ReM-tavaformaat</Template>
  <TotalTime>1233</TotalTime>
  <Words>635</Words>
  <Application>Microsoft Office PowerPoint</Application>
  <PresentationFormat>Custom</PresentationFormat>
  <Paragraphs>212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Roboto Condensed</vt:lpstr>
      <vt:lpstr>Roboto Condensed Light</vt:lpstr>
      <vt:lpstr>Tahoma</vt:lpstr>
      <vt:lpstr>Times New Roman</vt:lpstr>
      <vt:lpstr>slaidipõhi-eu2017-MeM-tavaformaat-a</vt:lpstr>
      <vt:lpstr>KOV rahastamise muudatused</vt:lpstr>
      <vt:lpstr>Päevakava</vt:lpstr>
      <vt:lpstr>Eesmärk</vt:lpstr>
      <vt:lpstr>Tööealise rahvastiku muutus</vt:lpstr>
      <vt:lpstr>Regionaalne SKP vs EL keskmine</vt:lpstr>
      <vt:lpstr>Maakonna SKP vs Eesti keskmine</vt:lpstr>
      <vt:lpstr>Keskmine palga erinevus maakonniti</vt:lpstr>
      <vt:lpstr>Suhtelise vaesuse määr maakonniti</vt:lpstr>
      <vt:lpstr>Tulukuse erinevused KOViti 2023</vt:lpstr>
      <vt:lpstr>Tulumaksu ja tasandusfondi muudatused</vt:lpstr>
      <vt:lpstr>Tulude muutus (võrreldes SQ)</vt:lpstr>
      <vt:lpstr>Muudatuse mõju (vs SQ) KOV grupiti</vt:lpstr>
      <vt:lpstr>Maamaks</vt:lpstr>
      <vt:lpstr>Kohalikud maksud</vt:lpstr>
      <vt:lpstr>Ajakava</vt:lpstr>
    </vt:vector>
  </TitlesOfParts>
  <Company>Maaeluministeerium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Andrus Jõgi</dc:creator>
  <cp:lastModifiedBy>Sulev Liivik</cp:lastModifiedBy>
  <cp:revision>75</cp:revision>
  <dcterms:created xsi:type="dcterms:W3CDTF">2023-08-14T05:46:50Z</dcterms:created>
  <dcterms:modified xsi:type="dcterms:W3CDTF">2024-01-05T08:37:24Z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0x010100C1C41AF56AA9894C83C802B453BAED16</vt:lpwstr>
  </property>
</Properties>
</file>