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8"/>
  </p:notesMasterIdLst>
  <p:handoutMasterIdLst>
    <p:handoutMasterId r:id="rId39"/>
  </p:handoutMasterIdLst>
  <p:sldIdLst>
    <p:sldId id="305" r:id="rId2"/>
    <p:sldId id="332" r:id="rId3"/>
    <p:sldId id="333" r:id="rId4"/>
    <p:sldId id="328" r:id="rId5"/>
    <p:sldId id="306" r:id="rId6"/>
    <p:sldId id="329" r:id="rId7"/>
    <p:sldId id="337" r:id="rId8"/>
    <p:sldId id="307" r:id="rId9"/>
    <p:sldId id="308" r:id="rId10"/>
    <p:sldId id="339" r:id="rId11"/>
    <p:sldId id="338" r:id="rId12"/>
    <p:sldId id="330" r:id="rId13"/>
    <p:sldId id="336" r:id="rId14"/>
    <p:sldId id="331" r:id="rId15"/>
    <p:sldId id="320" r:id="rId16"/>
    <p:sldId id="321" r:id="rId17"/>
    <p:sldId id="322" r:id="rId18"/>
    <p:sldId id="323" r:id="rId19"/>
    <p:sldId id="325" r:id="rId20"/>
    <p:sldId id="319" r:id="rId21"/>
    <p:sldId id="318" r:id="rId22"/>
    <p:sldId id="317" r:id="rId23"/>
    <p:sldId id="315" r:id="rId24"/>
    <p:sldId id="335" r:id="rId25"/>
    <p:sldId id="327" r:id="rId26"/>
    <p:sldId id="334" r:id="rId27"/>
    <p:sldId id="314" r:id="rId28"/>
    <p:sldId id="313" r:id="rId29"/>
    <p:sldId id="311" r:id="rId30"/>
    <p:sldId id="312" r:id="rId31"/>
    <p:sldId id="326" r:id="rId32"/>
    <p:sldId id="340" r:id="rId33"/>
    <p:sldId id="316" r:id="rId34"/>
    <p:sldId id="341" r:id="rId35"/>
    <p:sldId id="310" r:id="rId36"/>
    <p:sldId id="309" r:id="rId37"/>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Untitled Section" id="{EE36AF8D-5BEB-E041-9101-0495C1E2400F}">
          <p14:sldIdLst>
            <p14:sldId id="305"/>
            <p14:sldId id="332"/>
            <p14:sldId id="333"/>
            <p14:sldId id="328"/>
            <p14:sldId id="306"/>
            <p14:sldId id="329"/>
            <p14:sldId id="337"/>
            <p14:sldId id="307"/>
            <p14:sldId id="308"/>
            <p14:sldId id="339"/>
            <p14:sldId id="338"/>
            <p14:sldId id="330"/>
            <p14:sldId id="336"/>
            <p14:sldId id="331"/>
            <p14:sldId id="320"/>
            <p14:sldId id="321"/>
            <p14:sldId id="322"/>
            <p14:sldId id="323"/>
            <p14:sldId id="325"/>
            <p14:sldId id="319"/>
            <p14:sldId id="318"/>
            <p14:sldId id="317"/>
            <p14:sldId id="315"/>
            <p14:sldId id="335"/>
            <p14:sldId id="327"/>
            <p14:sldId id="334"/>
            <p14:sldId id="314"/>
            <p14:sldId id="313"/>
            <p14:sldId id="311"/>
            <p14:sldId id="312"/>
            <p14:sldId id="326"/>
            <p14:sldId id="340"/>
            <p14:sldId id="316"/>
            <p14:sldId id="341"/>
            <p14:sldId id="310"/>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B60"/>
    <a:srgbClr val="4FBFD3"/>
    <a:srgbClr val="E4067E"/>
    <a:srgbClr val="4F4C4E"/>
    <a:srgbClr val="808285"/>
    <a:srgbClr val="96004F"/>
    <a:srgbClr val="4D4D4F"/>
    <a:srgbClr val="C9C9C9"/>
    <a:srgbClr val="D385A9"/>
    <a:srgbClr val="C25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55D75-366E-4326-B203-A282958AE220}" v="331" dt="2024-06-11T09:43:5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8" autoAdjust="0"/>
    <p:restoredTop sz="78928" autoAdjust="0"/>
  </p:normalViewPr>
  <p:slideViewPr>
    <p:cSldViewPr snapToGrid="0" snapToObjects="1" showGuides="1">
      <p:cViewPr varScale="1">
        <p:scale>
          <a:sx n="83" d="100"/>
          <a:sy n="83" d="100"/>
        </p:scale>
        <p:origin x="1182" y="108"/>
      </p:cViewPr>
      <p:guideLst/>
    </p:cSldViewPr>
  </p:slideViewPr>
  <p:notesTextViewPr>
    <p:cViewPr>
      <p:scale>
        <a:sx n="1" d="1"/>
        <a:sy n="1" d="1"/>
      </p:scale>
      <p:origin x="0" y="0"/>
    </p:cViewPr>
  </p:notesTextViewPr>
  <p:sorterViewPr>
    <p:cViewPr varScale="1">
      <p:scale>
        <a:sx n="1" d="1"/>
        <a:sy n="1" d="1"/>
      </p:scale>
      <p:origin x="0" y="-6540"/>
    </p:cViewPr>
  </p:sorterViewPr>
  <p:notesViewPr>
    <p:cSldViewPr snapToGrid="0" snapToObjects="1">
      <p:cViewPr varScale="1">
        <p:scale>
          <a:sx n="108" d="100"/>
          <a:sy n="108" d="100"/>
        </p:scale>
        <p:origin x="31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E7AB1-5A39-4CFA-B6F2-FEEF437491C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C74065C-1452-46BA-ACF7-956CED06BEF4}">
      <dgm:prSet phldrT="[Text]"/>
      <dgm:spPr/>
      <dgm:t>
        <a:bodyPr/>
        <a:lstStyle/>
        <a:p>
          <a:r>
            <a:rPr lang="et-EE" dirty="0"/>
            <a:t>Ametiseisund</a:t>
          </a:r>
          <a:endParaRPr lang="en-US" dirty="0"/>
        </a:p>
      </dgm:t>
    </dgm:pt>
    <dgm:pt modelId="{A303C27C-A296-4E16-9231-8DD6FEFD8D65}" type="parTrans" cxnId="{503C36E2-D8E5-4A20-A621-0458AA5F212D}">
      <dgm:prSet/>
      <dgm:spPr/>
      <dgm:t>
        <a:bodyPr/>
        <a:lstStyle/>
        <a:p>
          <a:endParaRPr lang="en-US"/>
        </a:p>
      </dgm:t>
    </dgm:pt>
    <dgm:pt modelId="{08F435E4-F8B3-41BC-8016-FCC0B7CEB15B}" type="sibTrans" cxnId="{503C36E2-D8E5-4A20-A621-0458AA5F212D}">
      <dgm:prSet/>
      <dgm:spPr/>
      <dgm:t>
        <a:bodyPr/>
        <a:lstStyle/>
        <a:p>
          <a:endParaRPr lang="en-US"/>
        </a:p>
      </dgm:t>
    </dgm:pt>
    <dgm:pt modelId="{111D8DE7-32C7-4F3A-AFB7-42C384D86FC4}">
      <dgm:prSet phldrT="[Text]"/>
      <dgm:spPr>
        <a:solidFill>
          <a:srgbClr val="92D050">
            <a:alpha val="50000"/>
          </a:srgbClr>
        </a:solidFill>
      </dgm:spPr>
      <dgm:t>
        <a:bodyPr/>
        <a:lstStyle/>
        <a:p>
          <a:r>
            <a:rPr lang="et-EE" dirty="0"/>
            <a:t>Töötaja avalikus teenistuses</a:t>
          </a:r>
          <a:endParaRPr lang="en-US" dirty="0"/>
        </a:p>
      </dgm:t>
    </dgm:pt>
    <dgm:pt modelId="{2BF49EF0-6254-4F6D-9C5A-E6128FA7C76B}" type="parTrans" cxnId="{F98F4552-18B6-40E6-BE32-4B98F3671E4C}">
      <dgm:prSet/>
      <dgm:spPr/>
      <dgm:t>
        <a:bodyPr/>
        <a:lstStyle/>
        <a:p>
          <a:endParaRPr lang="en-US"/>
        </a:p>
      </dgm:t>
    </dgm:pt>
    <dgm:pt modelId="{146FEB94-3E12-42D0-B3CB-9C89D5983706}" type="sibTrans" cxnId="{F98F4552-18B6-40E6-BE32-4B98F3671E4C}">
      <dgm:prSet/>
      <dgm:spPr/>
      <dgm:t>
        <a:bodyPr/>
        <a:lstStyle/>
        <a:p>
          <a:endParaRPr lang="en-US"/>
        </a:p>
      </dgm:t>
    </dgm:pt>
    <dgm:pt modelId="{570FD87F-07F9-4157-9D02-270ECF8C5626}">
      <dgm:prSet phldrT="[Text]"/>
      <dgm:spPr>
        <a:solidFill>
          <a:srgbClr val="92D050">
            <a:alpha val="50000"/>
          </a:srgbClr>
        </a:solidFill>
      </dgm:spPr>
      <dgm:t>
        <a:bodyPr/>
        <a:lstStyle/>
        <a:p>
          <a:r>
            <a:rPr lang="et-EE" dirty="0"/>
            <a:t>Ametiisikud väljaspool avalikku teenistust</a:t>
          </a:r>
          <a:endParaRPr lang="en-US" dirty="0"/>
        </a:p>
      </dgm:t>
    </dgm:pt>
    <dgm:pt modelId="{FC958196-747B-4653-B1C0-A128E628E05D}" type="parTrans" cxnId="{A5265B65-A45A-4E65-8736-A9615BD3023C}">
      <dgm:prSet/>
      <dgm:spPr/>
      <dgm:t>
        <a:bodyPr/>
        <a:lstStyle/>
        <a:p>
          <a:endParaRPr lang="en-US"/>
        </a:p>
      </dgm:t>
    </dgm:pt>
    <dgm:pt modelId="{34660064-0E4D-47BD-90ED-5DEB11B3BB89}" type="sibTrans" cxnId="{A5265B65-A45A-4E65-8736-A9615BD3023C}">
      <dgm:prSet/>
      <dgm:spPr/>
      <dgm:t>
        <a:bodyPr/>
        <a:lstStyle/>
        <a:p>
          <a:endParaRPr lang="en-US"/>
        </a:p>
      </dgm:t>
    </dgm:pt>
    <dgm:pt modelId="{2AC60E93-64BE-4C06-A3A6-3A9A368EBF4F}">
      <dgm:prSet phldrT="[Text]" custT="1"/>
      <dgm:spPr>
        <a:solidFill>
          <a:srgbClr val="92D050">
            <a:alpha val="50000"/>
          </a:srgbClr>
        </a:solidFill>
      </dgm:spPr>
      <dgm:t>
        <a:bodyPr/>
        <a:lstStyle/>
        <a:p>
          <a:r>
            <a:rPr lang="et-EE" sz="2400" dirty="0"/>
            <a:t>Ametnik</a:t>
          </a:r>
          <a:endParaRPr lang="en-US" sz="2400" dirty="0"/>
        </a:p>
      </dgm:t>
    </dgm:pt>
    <dgm:pt modelId="{F0053F55-1CAD-4FF5-8F96-4BDED00C45F8}" type="parTrans" cxnId="{B467B58B-679B-4AB6-82D2-A56BE1EB6D91}">
      <dgm:prSet/>
      <dgm:spPr/>
      <dgm:t>
        <a:bodyPr/>
        <a:lstStyle/>
        <a:p>
          <a:endParaRPr lang="en-US"/>
        </a:p>
      </dgm:t>
    </dgm:pt>
    <dgm:pt modelId="{E047CC60-D5C1-483A-B637-D660C87C8894}" type="sibTrans" cxnId="{B467B58B-679B-4AB6-82D2-A56BE1EB6D91}">
      <dgm:prSet/>
      <dgm:spPr/>
      <dgm:t>
        <a:bodyPr/>
        <a:lstStyle/>
        <a:p>
          <a:endParaRPr lang="en-US"/>
        </a:p>
      </dgm:t>
    </dgm:pt>
    <dgm:pt modelId="{C5FAAD77-DE83-452E-97D0-5C019EF9DAAB}" type="pres">
      <dgm:prSet presAssocID="{66DE7AB1-5A39-4CFA-B6F2-FEEF437491C1}" presName="composite" presStyleCnt="0">
        <dgm:presLayoutVars>
          <dgm:chMax val="1"/>
          <dgm:dir/>
          <dgm:resizeHandles val="exact"/>
        </dgm:presLayoutVars>
      </dgm:prSet>
      <dgm:spPr/>
    </dgm:pt>
    <dgm:pt modelId="{2C1D0968-3307-46A7-A1DD-90F9D4E09EC6}" type="pres">
      <dgm:prSet presAssocID="{66DE7AB1-5A39-4CFA-B6F2-FEEF437491C1}" presName="radial" presStyleCnt="0">
        <dgm:presLayoutVars>
          <dgm:animLvl val="ctr"/>
        </dgm:presLayoutVars>
      </dgm:prSet>
      <dgm:spPr/>
    </dgm:pt>
    <dgm:pt modelId="{1FA6C4E0-7BC2-498D-9AB0-F6EEF11F57FF}" type="pres">
      <dgm:prSet presAssocID="{2C74065C-1452-46BA-ACF7-956CED06BEF4}" presName="centerShape" presStyleLbl="vennNode1" presStyleIdx="0" presStyleCnt="4" custScaleX="118404" custScaleY="118315" custLinFactNeighborX="-1650" custLinFactNeighborY="-48116"/>
      <dgm:spPr/>
    </dgm:pt>
    <dgm:pt modelId="{A3E56353-C726-4F29-9AE4-F3C893327F1C}" type="pres">
      <dgm:prSet presAssocID="{111D8DE7-32C7-4F3A-AFB7-42C384D86FC4}" presName="node" presStyleLbl="vennNode1" presStyleIdx="1" presStyleCnt="4" custScaleX="169622" custScaleY="165331" custRadScaleRad="140271" custRadScaleInc="-88664">
        <dgm:presLayoutVars>
          <dgm:bulletEnabled val="1"/>
        </dgm:presLayoutVars>
      </dgm:prSet>
      <dgm:spPr/>
    </dgm:pt>
    <dgm:pt modelId="{4FB84402-87DF-4C69-8CCE-CC244AA1E833}" type="pres">
      <dgm:prSet presAssocID="{570FD87F-07F9-4157-9D02-270ECF8C5626}" presName="node" presStyleLbl="vennNode1" presStyleIdx="2" presStyleCnt="4" custScaleX="162050" custScaleY="159689" custRadScaleRad="165194" custRadScaleInc="-26679">
        <dgm:presLayoutVars>
          <dgm:bulletEnabled val="1"/>
        </dgm:presLayoutVars>
      </dgm:prSet>
      <dgm:spPr/>
    </dgm:pt>
    <dgm:pt modelId="{C0314FB1-8A5F-4B78-993E-1BD726697251}" type="pres">
      <dgm:prSet presAssocID="{2AC60E93-64BE-4C06-A3A6-3A9A368EBF4F}" presName="node" presStyleLbl="vennNode1" presStyleIdx="3" presStyleCnt="4" custScaleX="144910" custScaleY="149491" custRadScaleRad="188665" custRadScaleInc="49705">
        <dgm:presLayoutVars>
          <dgm:bulletEnabled val="1"/>
        </dgm:presLayoutVars>
      </dgm:prSet>
      <dgm:spPr/>
    </dgm:pt>
  </dgm:ptLst>
  <dgm:cxnLst>
    <dgm:cxn modelId="{B4B58308-1953-4450-88BD-134C51CF0A1F}" type="presOf" srcId="{2C74065C-1452-46BA-ACF7-956CED06BEF4}" destId="{1FA6C4E0-7BC2-498D-9AB0-F6EEF11F57FF}" srcOrd="0" destOrd="0" presId="urn:microsoft.com/office/officeart/2005/8/layout/radial3"/>
    <dgm:cxn modelId="{8C2C2630-A9CE-4C6D-A5D5-3BDEE31F959B}" type="presOf" srcId="{2AC60E93-64BE-4C06-A3A6-3A9A368EBF4F}" destId="{C0314FB1-8A5F-4B78-993E-1BD726697251}" srcOrd="0" destOrd="0" presId="urn:microsoft.com/office/officeart/2005/8/layout/radial3"/>
    <dgm:cxn modelId="{4B54B03D-57A4-486D-B655-BB7CA631945B}" type="presOf" srcId="{111D8DE7-32C7-4F3A-AFB7-42C384D86FC4}" destId="{A3E56353-C726-4F29-9AE4-F3C893327F1C}" srcOrd="0" destOrd="0" presId="urn:microsoft.com/office/officeart/2005/8/layout/radial3"/>
    <dgm:cxn modelId="{A5265B65-A45A-4E65-8736-A9615BD3023C}" srcId="{2C74065C-1452-46BA-ACF7-956CED06BEF4}" destId="{570FD87F-07F9-4157-9D02-270ECF8C5626}" srcOrd="1" destOrd="0" parTransId="{FC958196-747B-4653-B1C0-A128E628E05D}" sibTransId="{34660064-0E4D-47BD-90ED-5DEB11B3BB89}"/>
    <dgm:cxn modelId="{1DF9E351-02C2-49DC-A72A-832B80884FCC}" type="presOf" srcId="{66DE7AB1-5A39-4CFA-B6F2-FEEF437491C1}" destId="{C5FAAD77-DE83-452E-97D0-5C019EF9DAAB}" srcOrd="0" destOrd="0" presId="urn:microsoft.com/office/officeart/2005/8/layout/radial3"/>
    <dgm:cxn modelId="{F98F4552-18B6-40E6-BE32-4B98F3671E4C}" srcId="{2C74065C-1452-46BA-ACF7-956CED06BEF4}" destId="{111D8DE7-32C7-4F3A-AFB7-42C384D86FC4}" srcOrd="0" destOrd="0" parTransId="{2BF49EF0-6254-4F6D-9C5A-E6128FA7C76B}" sibTransId="{146FEB94-3E12-42D0-B3CB-9C89D5983706}"/>
    <dgm:cxn modelId="{B467B58B-679B-4AB6-82D2-A56BE1EB6D91}" srcId="{2C74065C-1452-46BA-ACF7-956CED06BEF4}" destId="{2AC60E93-64BE-4C06-A3A6-3A9A368EBF4F}" srcOrd="2" destOrd="0" parTransId="{F0053F55-1CAD-4FF5-8F96-4BDED00C45F8}" sibTransId="{E047CC60-D5C1-483A-B637-D660C87C8894}"/>
    <dgm:cxn modelId="{C872AEA8-71FA-4D3B-9FDD-6D069140E79E}" type="presOf" srcId="{570FD87F-07F9-4157-9D02-270ECF8C5626}" destId="{4FB84402-87DF-4C69-8CCE-CC244AA1E833}" srcOrd="0" destOrd="0" presId="urn:microsoft.com/office/officeart/2005/8/layout/radial3"/>
    <dgm:cxn modelId="{503C36E2-D8E5-4A20-A621-0458AA5F212D}" srcId="{66DE7AB1-5A39-4CFA-B6F2-FEEF437491C1}" destId="{2C74065C-1452-46BA-ACF7-956CED06BEF4}" srcOrd="0" destOrd="0" parTransId="{A303C27C-A296-4E16-9231-8DD6FEFD8D65}" sibTransId="{08F435E4-F8B3-41BC-8016-FCC0B7CEB15B}"/>
    <dgm:cxn modelId="{FB58FC94-4A59-4B7C-921D-65AF5CF1C043}" type="presParOf" srcId="{C5FAAD77-DE83-452E-97D0-5C019EF9DAAB}" destId="{2C1D0968-3307-46A7-A1DD-90F9D4E09EC6}" srcOrd="0" destOrd="0" presId="urn:microsoft.com/office/officeart/2005/8/layout/radial3"/>
    <dgm:cxn modelId="{F5D06403-660D-4685-8280-0BDCC2F1068E}" type="presParOf" srcId="{2C1D0968-3307-46A7-A1DD-90F9D4E09EC6}" destId="{1FA6C4E0-7BC2-498D-9AB0-F6EEF11F57FF}" srcOrd="0" destOrd="0" presId="urn:microsoft.com/office/officeart/2005/8/layout/radial3"/>
    <dgm:cxn modelId="{7EC2C741-3E25-45A2-A80E-E699767B1D83}" type="presParOf" srcId="{2C1D0968-3307-46A7-A1DD-90F9D4E09EC6}" destId="{A3E56353-C726-4F29-9AE4-F3C893327F1C}" srcOrd="1" destOrd="0" presId="urn:microsoft.com/office/officeart/2005/8/layout/radial3"/>
    <dgm:cxn modelId="{08A1FA82-DA99-41FB-8926-72D307D62E5F}" type="presParOf" srcId="{2C1D0968-3307-46A7-A1DD-90F9D4E09EC6}" destId="{4FB84402-87DF-4C69-8CCE-CC244AA1E833}" srcOrd="2" destOrd="0" presId="urn:microsoft.com/office/officeart/2005/8/layout/radial3"/>
    <dgm:cxn modelId="{D715A8DE-4346-4D79-9FD7-B4E405E2A0E5}" type="presParOf" srcId="{2C1D0968-3307-46A7-A1DD-90F9D4E09EC6}" destId="{C0314FB1-8A5F-4B78-993E-1BD726697251}"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38160-BA44-4291-8ED3-8273C63744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t-EE"/>
        </a:p>
      </dgm:t>
    </dgm:pt>
    <dgm:pt modelId="{8197E88A-E893-4408-97A4-FC7A95316D7D}">
      <dgm:prSet phldrT="[Text]"/>
      <dgm:spPr/>
      <dgm:t>
        <a:bodyPr/>
        <a:lstStyle/>
        <a:p>
          <a:r>
            <a:rPr lang="et-EE" dirty="0"/>
            <a:t>Altkäemaks</a:t>
          </a:r>
        </a:p>
      </dgm:t>
    </dgm:pt>
    <dgm:pt modelId="{12634734-0076-42D4-AAE4-12BF8B1734E5}" type="parTrans" cxnId="{50E1DEFE-8E92-4DB2-A20A-A64A7330572C}">
      <dgm:prSet/>
      <dgm:spPr/>
      <dgm:t>
        <a:bodyPr/>
        <a:lstStyle/>
        <a:p>
          <a:endParaRPr lang="et-EE"/>
        </a:p>
      </dgm:t>
    </dgm:pt>
    <dgm:pt modelId="{AB7CEF25-1974-4101-82EF-55D97A5942C2}" type="sibTrans" cxnId="{50E1DEFE-8E92-4DB2-A20A-A64A7330572C}">
      <dgm:prSet/>
      <dgm:spPr/>
      <dgm:t>
        <a:bodyPr/>
        <a:lstStyle/>
        <a:p>
          <a:endParaRPr lang="et-EE"/>
        </a:p>
      </dgm:t>
    </dgm:pt>
    <dgm:pt modelId="{C05DF5C9-8329-46BC-8C32-FE8556A4143C}">
      <dgm:prSet phldrT="[Text]"/>
      <dgm:spPr/>
      <dgm:t>
        <a:bodyPr/>
        <a:lstStyle/>
        <a:p>
          <a:r>
            <a:rPr lang="et-EE" dirty="0"/>
            <a:t>Ametnik võtab trahvi ärahoidmiseks, asjaajamise kiirendamiseks vms. vastu kingituse või vastuteene</a:t>
          </a:r>
        </a:p>
      </dgm:t>
    </dgm:pt>
    <dgm:pt modelId="{8D846E3D-1A40-4DF7-8612-D41580E1E051}" type="parTrans" cxnId="{5D59294E-1A65-4B2A-A3ED-C29B73D3D071}">
      <dgm:prSet/>
      <dgm:spPr/>
      <dgm:t>
        <a:bodyPr/>
        <a:lstStyle/>
        <a:p>
          <a:endParaRPr lang="et-EE"/>
        </a:p>
      </dgm:t>
    </dgm:pt>
    <dgm:pt modelId="{D282E56B-8A39-438C-80BD-D42B693ADDB0}" type="sibTrans" cxnId="{5D59294E-1A65-4B2A-A3ED-C29B73D3D071}">
      <dgm:prSet/>
      <dgm:spPr/>
      <dgm:t>
        <a:bodyPr/>
        <a:lstStyle/>
        <a:p>
          <a:endParaRPr lang="et-EE"/>
        </a:p>
      </dgm:t>
    </dgm:pt>
    <dgm:pt modelId="{8592FCD2-A6C0-4316-8DD3-FC821FE405DB}">
      <dgm:prSet phldrT="[Text]"/>
      <dgm:spPr/>
      <dgm:t>
        <a:bodyPr/>
        <a:lstStyle/>
        <a:p>
          <a:r>
            <a:rPr lang="et-EE" dirty="0"/>
            <a:t>Ametiseisundi kuritarvitamine</a:t>
          </a:r>
        </a:p>
      </dgm:t>
    </dgm:pt>
    <dgm:pt modelId="{A69E5C5C-1D96-4DF4-9604-73CC91984129}" type="parTrans" cxnId="{487B1EB1-B2E8-4917-A3B4-783F84EE03FF}">
      <dgm:prSet/>
      <dgm:spPr/>
      <dgm:t>
        <a:bodyPr/>
        <a:lstStyle/>
        <a:p>
          <a:endParaRPr lang="et-EE"/>
        </a:p>
      </dgm:t>
    </dgm:pt>
    <dgm:pt modelId="{D2D595B4-B52F-449B-95F6-A1C06B9F563F}" type="sibTrans" cxnId="{487B1EB1-B2E8-4917-A3B4-783F84EE03FF}">
      <dgm:prSet/>
      <dgm:spPr/>
      <dgm:t>
        <a:bodyPr/>
        <a:lstStyle/>
        <a:p>
          <a:endParaRPr lang="et-EE"/>
        </a:p>
      </dgm:t>
    </dgm:pt>
    <dgm:pt modelId="{37AEC51D-7520-4977-A44B-158FD75BF6CE}">
      <dgm:prSet phldrT="[Text]"/>
      <dgm:spPr/>
      <dgm:t>
        <a:bodyPr/>
        <a:lstStyle/>
        <a:p>
          <a:r>
            <a:rPr lang="et-EE" dirty="0"/>
            <a:t>Vallavanem annab hankekomisjoni juhile käsu eelistada ettevõtet, mille omanik on varasemalt vallavanema erakonnale annetusi teinud.</a:t>
          </a:r>
        </a:p>
      </dgm:t>
    </dgm:pt>
    <dgm:pt modelId="{B44890E5-79E1-4849-8195-C9E169388B6A}" type="parTrans" cxnId="{DBE07997-74EE-4C19-9754-650B6342DB01}">
      <dgm:prSet/>
      <dgm:spPr/>
      <dgm:t>
        <a:bodyPr/>
        <a:lstStyle/>
        <a:p>
          <a:endParaRPr lang="et-EE"/>
        </a:p>
      </dgm:t>
    </dgm:pt>
    <dgm:pt modelId="{57E22EC6-D4E5-41F0-8B5A-68C2BF0E34BC}" type="sibTrans" cxnId="{DBE07997-74EE-4C19-9754-650B6342DB01}">
      <dgm:prSet/>
      <dgm:spPr/>
      <dgm:t>
        <a:bodyPr/>
        <a:lstStyle/>
        <a:p>
          <a:endParaRPr lang="et-EE"/>
        </a:p>
      </dgm:t>
    </dgm:pt>
    <dgm:pt modelId="{320F064A-C7A9-4BE4-B5D4-92208E998AF9}">
      <dgm:prSet phldrT="[Text]"/>
      <dgm:spPr/>
      <dgm:t>
        <a:bodyPr/>
        <a:lstStyle/>
        <a:p>
          <a:r>
            <a:rPr lang="et-EE" dirty="0"/>
            <a:t>Onupojapoliitika</a:t>
          </a:r>
        </a:p>
      </dgm:t>
    </dgm:pt>
    <dgm:pt modelId="{CC8BFB65-3C1B-4719-A44C-05F6B2E82619}" type="parTrans" cxnId="{38098C59-4096-486C-B19A-99364F24297F}">
      <dgm:prSet/>
      <dgm:spPr/>
      <dgm:t>
        <a:bodyPr/>
        <a:lstStyle/>
        <a:p>
          <a:endParaRPr lang="et-EE"/>
        </a:p>
      </dgm:t>
    </dgm:pt>
    <dgm:pt modelId="{0D66B410-6AC1-4B24-9C75-6BDC456CD36A}" type="sibTrans" cxnId="{38098C59-4096-486C-B19A-99364F24297F}">
      <dgm:prSet/>
      <dgm:spPr/>
      <dgm:t>
        <a:bodyPr/>
        <a:lstStyle/>
        <a:p>
          <a:endParaRPr lang="et-EE"/>
        </a:p>
      </dgm:t>
    </dgm:pt>
    <dgm:pt modelId="{86B5ADA4-8CDD-4B5C-B21B-FD1A0AB7AB88}">
      <dgm:prSet phldrT="[Text]"/>
      <dgm:spPr/>
      <dgm:t>
        <a:bodyPr/>
        <a:lstStyle/>
        <a:p>
          <a:r>
            <a:rPr lang="et-EE" dirty="0"/>
            <a:t>Ametnik on teostanud järelevalvet ettevõtte üle ning peale ametist lahkumist asub samas ettevõttes tööle. </a:t>
          </a:r>
        </a:p>
      </dgm:t>
    </dgm:pt>
    <dgm:pt modelId="{715E7FE4-C117-4829-805F-AAF2E36B9BC5}" type="parTrans" cxnId="{603A2C89-5F8F-4615-8A0A-DE813EF54CA7}">
      <dgm:prSet/>
      <dgm:spPr/>
      <dgm:t>
        <a:bodyPr/>
        <a:lstStyle/>
        <a:p>
          <a:endParaRPr lang="et-EE"/>
        </a:p>
      </dgm:t>
    </dgm:pt>
    <dgm:pt modelId="{C3E6EFBE-01FB-4909-8E86-A83AA65CCBA8}" type="sibTrans" cxnId="{603A2C89-5F8F-4615-8A0A-DE813EF54CA7}">
      <dgm:prSet/>
      <dgm:spPr/>
      <dgm:t>
        <a:bodyPr/>
        <a:lstStyle/>
        <a:p>
          <a:endParaRPr lang="et-EE"/>
        </a:p>
      </dgm:t>
    </dgm:pt>
    <dgm:pt modelId="{E34639C7-7C00-4C8D-A1B8-6097CD1A8B6C}">
      <dgm:prSet phldrT="[Text]"/>
      <dgm:spPr/>
      <dgm:t>
        <a:bodyPr/>
        <a:lstStyle/>
        <a:p>
          <a:r>
            <a:rPr lang="et-EE" dirty="0"/>
            <a:t>Mõjuvõimuga kauplemine</a:t>
          </a:r>
        </a:p>
      </dgm:t>
    </dgm:pt>
    <dgm:pt modelId="{2C2976CA-9F6B-4BA4-86DF-8288574841C1}" type="parTrans" cxnId="{BF9D7EB2-D094-445B-BD22-5BA393375E96}">
      <dgm:prSet/>
      <dgm:spPr/>
      <dgm:t>
        <a:bodyPr/>
        <a:lstStyle/>
        <a:p>
          <a:endParaRPr lang="et-EE"/>
        </a:p>
      </dgm:t>
    </dgm:pt>
    <dgm:pt modelId="{D5EFF963-0F8E-41A1-9AFB-42AD18E1969B}" type="sibTrans" cxnId="{BF9D7EB2-D094-445B-BD22-5BA393375E96}">
      <dgm:prSet/>
      <dgm:spPr/>
      <dgm:t>
        <a:bodyPr/>
        <a:lstStyle/>
        <a:p>
          <a:endParaRPr lang="et-EE"/>
        </a:p>
      </dgm:t>
    </dgm:pt>
    <dgm:pt modelId="{668C194E-EFE5-460A-83A3-DB82AF1C846F}">
      <dgm:prSet phldrT="[Text]"/>
      <dgm:spPr/>
      <dgm:t>
        <a:bodyPr/>
        <a:lstStyle/>
        <a:p>
          <a:r>
            <a:rPr lang="et-EE" dirty="0"/>
            <a:t>Päästeameti ametniku ülesandeks on nõustada ja kontrollida ettevõtete vastavust tuleohutusnõuetele. Vajalike nõuete kohta põhjaliku teabe saamiseks peavad ettevõtjad osalema ametniku poolt korraldatud tasulistel koolitustel.  </a:t>
          </a:r>
        </a:p>
      </dgm:t>
    </dgm:pt>
    <dgm:pt modelId="{B85FF9B8-D6D3-466D-B1DA-23476332907A}" type="parTrans" cxnId="{8B7BA765-E509-4F91-9C13-FC354A42DD3B}">
      <dgm:prSet/>
      <dgm:spPr/>
      <dgm:t>
        <a:bodyPr/>
        <a:lstStyle/>
        <a:p>
          <a:endParaRPr lang="et-EE"/>
        </a:p>
      </dgm:t>
    </dgm:pt>
    <dgm:pt modelId="{45288713-743E-409E-8409-F219CFBFBC54}" type="sibTrans" cxnId="{8B7BA765-E509-4F91-9C13-FC354A42DD3B}">
      <dgm:prSet/>
      <dgm:spPr/>
      <dgm:t>
        <a:bodyPr/>
        <a:lstStyle/>
        <a:p>
          <a:endParaRPr lang="et-EE"/>
        </a:p>
      </dgm:t>
    </dgm:pt>
    <dgm:pt modelId="{905E4BD0-5DB8-4D4F-8E33-D7E147627C0E}">
      <dgm:prSet phldrT="[Text]"/>
      <dgm:spPr/>
      <dgm:t>
        <a:bodyPr/>
        <a:lstStyle/>
        <a:p>
          <a:r>
            <a:rPr lang="et-EE" dirty="0"/>
            <a:t>Oskus- ja </a:t>
          </a:r>
          <a:r>
            <a:rPr lang="et-EE" dirty="0" err="1"/>
            <a:t>siseteabega</a:t>
          </a:r>
          <a:r>
            <a:rPr lang="et-EE" dirty="0"/>
            <a:t> kauplemine</a:t>
          </a:r>
        </a:p>
      </dgm:t>
    </dgm:pt>
    <dgm:pt modelId="{20F84457-8AAD-4812-945A-D0B1CD42E0A9}" type="parTrans" cxnId="{07FA3F50-2B10-417A-9EB8-BC7E46F17F00}">
      <dgm:prSet/>
      <dgm:spPr/>
      <dgm:t>
        <a:bodyPr/>
        <a:lstStyle/>
        <a:p>
          <a:endParaRPr lang="et-EE"/>
        </a:p>
      </dgm:t>
    </dgm:pt>
    <dgm:pt modelId="{CBB97E47-CA74-4234-9969-C550CDB57830}" type="sibTrans" cxnId="{07FA3F50-2B10-417A-9EB8-BC7E46F17F00}">
      <dgm:prSet/>
      <dgm:spPr/>
      <dgm:t>
        <a:bodyPr/>
        <a:lstStyle/>
        <a:p>
          <a:endParaRPr lang="et-EE"/>
        </a:p>
      </dgm:t>
    </dgm:pt>
    <dgm:pt modelId="{1809DED7-8E2E-45AC-B958-0B274CA40684}">
      <dgm:prSet phldrT="[Text]"/>
      <dgm:spPr/>
      <dgm:t>
        <a:bodyPr/>
        <a:lstStyle/>
        <a:p>
          <a:r>
            <a:rPr lang="et-EE" dirty="0"/>
            <a:t>Ettevõte annab ministri nõunikule sularaha, et see veenaks ministrit otsustama konkreetse ettevõtlussektori toetuste suurendamise kasuks.</a:t>
          </a:r>
        </a:p>
      </dgm:t>
    </dgm:pt>
    <dgm:pt modelId="{3422C445-E926-4CAE-AF3A-01F95575FA71}" type="parTrans" cxnId="{F4AECB5A-9A2A-418F-B6D9-23DD62305EAB}">
      <dgm:prSet/>
      <dgm:spPr/>
      <dgm:t>
        <a:bodyPr/>
        <a:lstStyle/>
        <a:p>
          <a:endParaRPr lang="et-EE"/>
        </a:p>
      </dgm:t>
    </dgm:pt>
    <dgm:pt modelId="{24D10CC6-7CB5-468E-8C34-60420D055DA9}" type="sibTrans" cxnId="{F4AECB5A-9A2A-418F-B6D9-23DD62305EAB}">
      <dgm:prSet/>
      <dgm:spPr/>
      <dgm:t>
        <a:bodyPr/>
        <a:lstStyle/>
        <a:p>
          <a:endParaRPr lang="et-EE"/>
        </a:p>
      </dgm:t>
    </dgm:pt>
    <dgm:pt modelId="{9F456CB6-63B3-446B-9312-98AB6CF6C6CB}">
      <dgm:prSet phldrT="[Text]"/>
      <dgm:spPr/>
      <dgm:t>
        <a:bodyPr/>
        <a:lstStyle/>
        <a:p>
          <a:r>
            <a:rPr lang="et-EE" dirty="0" err="1"/>
            <a:t>Pöördukse</a:t>
          </a:r>
          <a:r>
            <a:rPr lang="et-EE" dirty="0"/>
            <a:t> probleem</a:t>
          </a:r>
        </a:p>
      </dgm:t>
    </dgm:pt>
    <dgm:pt modelId="{ACCC5207-07C9-475C-969B-04BAE10036A2}" type="parTrans" cxnId="{18430D18-6075-4417-9B8E-6FE572934E19}">
      <dgm:prSet/>
      <dgm:spPr/>
      <dgm:t>
        <a:bodyPr/>
        <a:lstStyle/>
        <a:p>
          <a:endParaRPr lang="et-EE"/>
        </a:p>
      </dgm:t>
    </dgm:pt>
    <dgm:pt modelId="{FE2B0E52-46AC-4886-B56C-52ABF4F6E52A}" type="sibTrans" cxnId="{18430D18-6075-4417-9B8E-6FE572934E19}">
      <dgm:prSet/>
      <dgm:spPr/>
      <dgm:t>
        <a:bodyPr/>
        <a:lstStyle/>
        <a:p>
          <a:endParaRPr lang="et-EE"/>
        </a:p>
      </dgm:t>
    </dgm:pt>
    <dgm:pt modelId="{072939A6-F48D-47D6-8D7B-F65649120181}">
      <dgm:prSet phldrT="[Text]"/>
      <dgm:spPr/>
      <dgm:t>
        <a:bodyPr/>
        <a:lstStyle/>
        <a:p>
          <a:endParaRPr lang="et-EE" dirty="0"/>
        </a:p>
      </dgm:t>
    </dgm:pt>
    <dgm:pt modelId="{CD2C72BF-4ADB-4663-BC34-8AF5551E19A1}" type="parTrans" cxnId="{BCC04464-42E4-4AD5-B4F8-3BED8E768EAD}">
      <dgm:prSet/>
      <dgm:spPr/>
      <dgm:t>
        <a:bodyPr/>
        <a:lstStyle/>
        <a:p>
          <a:endParaRPr lang="et-EE"/>
        </a:p>
      </dgm:t>
    </dgm:pt>
    <dgm:pt modelId="{774138FD-8E9A-47AB-8A2A-F527FBFD8948}" type="sibTrans" cxnId="{BCC04464-42E4-4AD5-B4F8-3BED8E768EAD}">
      <dgm:prSet/>
      <dgm:spPr/>
      <dgm:t>
        <a:bodyPr/>
        <a:lstStyle/>
        <a:p>
          <a:endParaRPr lang="et-EE"/>
        </a:p>
      </dgm:t>
    </dgm:pt>
    <dgm:pt modelId="{B911F5B4-CF66-4990-9CF4-27609B23817A}">
      <dgm:prSet phldrT="[Text]"/>
      <dgm:spPr/>
      <dgm:t>
        <a:bodyPr/>
        <a:lstStyle/>
        <a:p>
          <a:r>
            <a:rPr lang="et-EE" dirty="0"/>
            <a:t>Linnavalitsuse osakonnajuhataja võtab enda alluvusse tööle oma abikaasa sõbra.</a:t>
          </a:r>
        </a:p>
      </dgm:t>
    </dgm:pt>
    <dgm:pt modelId="{AC697B40-8F39-47F3-B625-90D5DDE1AF9B}" type="parTrans" cxnId="{93C666E8-FC04-43F8-BA84-51F37DADC93B}">
      <dgm:prSet/>
      <dgm:spPr/>
      <dgm:t>
        <a:bodyPr/>
        <a:lstStyle/>
        <a:p>
          <a:endParaRPr lang="et-EE"/>
        </a:p>
      </dgm:t>
    </dgm:pt>
    <dgm:pt modelId="{4097A0F3-90D6-45A8-A977-33E3E42C7A83}" type="sibTrans" cxnId="{93C666E8-FC04-43F8-BA84-51F37DADC93B}">
      <dgm:prSet/>
      <dgm:spPr/>
      <dgm:t>
        <a:bodyPr/>
        <a:lstStyle/>
        <a:p>
          <a:endParaRPr lang="et-EE"/>
        </a:p>
      </dgm:t>
    </dgm:pt>
    <dgm:pt modelId="{51C978DD-701D-465E-A5AE-127F0D97BBE1}" type="pres">
      <dgm:prSet presAssocID="{84F38160-BA44-4291-8ED3-8273C637444F}" presName="Name0" presStyleCnt="0">
        <dgm:presLayoutVars>
          <dgm:dir/>
          <dgm:animLvl val="lvl"/>
          <dgm:resizeHandles val="exact"/>
        </dgm:presLayoutVars>
      </dgm:prSet>
      <dgm:spPr/>
    </dgm:pt>
    <dgm:pt modelId="{054C36B8-EA0A-4055-A346-A93BF5077E0D}" type="pres">
      <dgm:prSet presAssocID="{8197E88A-E893-4408-97A4-FC7A95316D7D}" presName="linNode" presStyleCnt="0"/>
      <dgm:spPr/>
    </dgm:pt>
    <dgm:pt modelId="{67E863E6-6564-42E3-9BAC-0D7C7E189508}" type="pres">
      <dgm:prSet presAssocID="{8197E88A-E893-4408-97A4-FC7A95316D7D}" presName="parentText" presStyleLbl="node1" presStyleIdx="0" presStyleCnt="6" custScaleX="76639">
        <dgm:presLayoutVars>
          <dgm:chMax val="1"/>
          <dgm:bulletEnabled val="1"/>
        </dgm:presLayoutVars>
      </dgm:prSet>
      <dgm:spPr/>
    </dgm:pt>
    <dgm:pt modelId="{B7D33740-AD70-4B11-BD2B-070B3EE05E39}" type="pres">
      <dgm:prSet presAssocID="{8197E88A-E893-4408-97A4-FC7A95316D7D}" presName="descendantText" presStyleLbl="alignAccFollowNode1" presStyleIdx="0" presStyleCnt="6" custScaleX="113251">
        <dgm:presLayoutVars>
          <dgm:bulletEnabled val="1"/>
        </dgm:presLayoutVars>
      </dgm:prSet>
      <dgm:spPr/>
    </dgm:pt>
    <dgm:pt modelId="{1778CF89-00AA-4D3F-A6E6-257604FB3928}" type="pres">
      <dgm:prSet presAssocID="{AB7CEF25-1974-4101-82EF-55D97A5942C2}" presName="sp" presStyleCnt="0"/>
      <dgm:spPr/>
    </dgm:pt>
    <dgm:pt modelId="{19020104-3740-4449-8BC8-4CF32FA099ED}" type="pres">
      <dgm:prSet presAssocID="{8592FCD2-A6C0-4316-8DD3-FC821FE405DB}" presName="linNode" presStyleCnt="0"/>
      <dgm:spPr/>
    </dgm:pt>
    <dgm:pt modelId="{72964CF6-82DB-462F-9562-583C11C80E99}" type="pres">
      <dgm:prSet presAssocID="{8592FCD2-A6C0-4316-8DD3-FC821FE405DB}" presName="parentText" presStyleLbl="node1" presStyleIdx="1" presStyleCnt="6" custScaleX="76639">
        <dgm:presLayoutVars>
          <dgm:chMax val="1"/>
          <dgm:bulletEnabled val="1"/>
        </dgm:presLayoutVars>
      </dgm:prSet>
      <dgm:spPr/>
    </dgm:pt>
    <dgm:pt modelId="{1EE1A162-14F2-434E-A1F5-2A9FB05D8855}" type="pres">
      <dgm:prSet presAssocID="{8592FCD2-A6C0-4316-8DD3-FC821FE405DB}" presName="descendantText" presStyleLbl="alignAccFollowNode1" presStyleIdx="1" presStyleCnt="6" custScaleX="113251">
        <dgm:presLayoutVars>
          <dgm:bulletEnabled val="1"/>
        </dgm:presLayoutVars>
      </dgm:prSet>
      <dgm:spPr/>
    </dgm:pt>
    <dgm:pt modelId="{BE20C659-AA69-4224-AC8F-E1C5306E0823}" type="pres">
      <dgm:prSet presAssocID="{D2D595B4-B52F-449B-95F6-A1C06B9F563F}" presName="sp" presStyleCnt="0"/>
      <dgm:spPr/>
    </dgm:pt>
    <dgm:pt modelId="{8FE46004-0C95-46B6-955A-D5ECC800C91D}" type="pres">
      <dgm:prSet presAssocID="{E34639C7-7C00-4C8D-A1B8-6097CD1A8B6C}" presName="linNode" presStyleCnt="0"/>
      <dgm:spPr/>
    </dgm:pt>
    <dgm:pt modelId="{04C74FDC-B9EE-4455-A7D5-D3AC867C6532}" type="pres">
      <dgm:prSet presAssocID="{E34639C7-7C00-4C8D-A1B8-6097CD1A8B6C}" presName="parentText" presStyleLbl="node1" presStyleIdx="2" presStyleCnt="6" custScaleX="76639">
        <dgm:presLayoutVars>
          <dgm:chMax val="1"/>
          <dgm:bulletEnabled val="1"/>
        </dgm:presLayoutVars>
      </dgm:prSet>
      <dgm:spPr/>
    </dgm:pt>
    <dgm:pt modelId="{3FB57DC4-E3D5-410E-BD75-0D25B8B2C9CD}" type="pres">
      <dgm:prSet presAssocID="{E34639C7-7C00-4C8D-A1B8-6097CD1A8B6C}" presName="descendantText" presStyleLbl="alignAccFollowNode1" presStyleIdx="2" presStyleCnt="6" custScaleX="113251">
        <dgm:presLayoutVars>
          <dgm:bulletEnabled val="1"/>
        </dgm:presLayoutVars>
      </dgm:prSet>
      <dgm:spPr/>
    </dgm:pt>
    <dgm:pt modelId="{8ABEA0E5-FDE6-4235-B056-ACFB5F4B9C63}" type="pres">
      <dgm:prSet presAssocID="{D5EFF963-0F8E-41A1-9AFB-42AD18E1969B}" presName="sp" presStyleCnt="0"/>
      <dgm:spPr/>
    </dgm:pt>
    <dgm:pt modelId="{AB882400-E03C-4E8B-BF75-B0E1CF9ABB28}" type="pres">
      <dgm:prSet presAssocID="{905E4BD0-5DB8-4D4F-8E33-D7E147627C0E}" presName="linNode" presStyleCnt="0"/>
      <dgm:spPr/>
    </dgm:pt>
    <dgm:pt modelId="{67CE1B50-7947-4D56-A100-07F3212A57F0}" type="pres">
      <dgm:prSet presAssocID="{905E4BD0-5DB8-4D4F-8E33-D7E147627C0E}" presName="parentText" presStyleLbl="node1" presStyleIdx="3" presStyleCnt="6" custScaleX="76639">
        <dgm:presLayoutVars>
          <dgm:chMax val="1"/>
          <dgm:bulletEnabled val="1"/>
        </dgm:presLayoutVars>
      </dgm:prSet>
      <dgm:spPr/>
    </dgm:pt>
    <dgm:pt modelId="{7C79CE59-1EE7-4D4B-B6B2-3DC3C4B01A07}" type="pres">
      <dgm:prSet presAssocID="{905E4BD0-5DB8-4D4F-8E33-D7E147627C0E}" presName="descendantText" presStyleLbl="alignAccFollowNode1" presStyleIdx="3" presStyleCnt="6" custScaleX="113251">
        <dgm:presLayoutVars>
          <dgm:bulletEnabled val="1"/>
        </dgm:presLayoutVars>
      </dgm:prSet>
      <dgm:spPr/>
    </dgm:pt>
    <dgm:pt modelId="{8D44D0AE-F03C-4F5A-BF92-FF8F42EC3384}" type="pres">
      <dgm:prSet presAssocID="{CBB97E47-CA74-4234-9969-C550CDB57830}" presName="sp" presStyleCnt="0"/>
      <dgm:spPr/>
    </dgm:pt>
    <dgm:pt modelId="{F1E99868-E209-425A-BF20-9C941CCBF2BD}" type="pres">
      <dgm:prSet presAssocID="{320F064A-C7A9-4BE4-B5D4-92208E998AF9}" presName="linNode" presStyleCnt="0"/>
      <dgm:spPr/>
    </dgm:pt>
    <dgm:pt modelId="{AC8D210E-CB71-49FD-A899-E9140D1BC662}" type="pres">
      <dgm:prSet presAssocID="{320F064A-C7A9-4BE4-B5D4-92208E998AF9}" presName="parentText" presStyleLbl="node1" presStyleIdx="4" presStyleCnt="6" custScaleX="76639">
        <dgm:presLayoutVars>
          <dgm:chMax val="1"/>
          <dgm:bulletEnabled val="1"/>
        </dgm:presLayoutVars>
      </dgm:prSet>
      <dgm:spPr/>
    </dgm:pt>
    <dgm:pt modelId="{0CFB693D-6912-43EC-8E24-77F358B43640}" type="pres">
      <dgm:prSet presAssocID="{320F064A-C7A9-4BE4-B5D4-92208E998AF9}" presName="descendantText" presStyleLbl="alignAccFollowNode1" presStyleIdx="4" presStyleCnt="6" custScaleX="113251">
        <dgm:presLayoutVars>
          <dgm:bulletEnabled val="1"/>
        </dgm:presLayoutVars>
      </dgm:prSet>
      <dgm:spPr/>
    </dgm:pt>
    <dgm:pt modelId="{9B4AACE7-55F8-4BD5-88BE-B256511436C0}" type="pres">
      <dgm:prSet presAssocID="{0D66B410-6AC1-4B24-9C75-6BDC456CD36A}" presName="sp" presStyleCnt="0"/>
      <dgm:spPr/>
    </dgm:pt>
    <dgm:pt modelId="{E71AD25A-D695-45F2-B795-15A66AE2DF05}" type="pres">
      <dgm:prSet presAssocID="{9F456CB6-63B3-446B-9312-98AB6CF6C6CB}" presName="linNode" presStyleCnt="0"/>
      <dgm:spPr/>
    </dgm:pt>
    <dgm:pt modelId="{BE3C8CEA-FAC7-4716-9F00-429E176D583B}" type="pres">
      <dgm:prSet presAssocID="{9F456CB6-63B3-446B-9312-98AB6CF6C6CB}" presName="parentText" presStyleLbl="node1" presStyleIdx="5" presStyleCnt="6" custScaleX="76639">
        <dgm:presLayoutVars>
          <dgm:chMax val="1"/>
          <dgm:bulletEnabled val="1"/>
        </dgm:presLayoutVars>
      </dgm:prSet>
      <dgm:spPr/>
    </dgm:pt>
    <dgm:pt modelId="{0BFABCE3-989B-4902-B4FE-2E632487AF67}" type="pres">
      <dgm:prSet presAssocID="{9F456CB6-63B3-446B-9312-98AB6CF6C6CB}" presName="descendantText" presStyleLbl="alignAccFollowNode1" presStyleIdx="5" presStyleCnt="6" custScaleX="113251">
        <dgm:presLayoutVars>
          <dgm:bulletEnabled val="1"/>
        </dgm:presLayoutVars>
      </dgm:prSet>
      <dgm:spPr/>
    </dgm:pt>
  </dgm:ptLst>
  <dgm:cxnLst>
    <dgm:cxn modelId="{18430D18-6075-4417-9B8E-6FE572934E19}" srcId="{84F38160-BA44-4291-8ED3-8273C637444F}" destId="{9F456CB6-63B3-446B-9312-98AB6CF6C6CB}" srcOrd="5" destOrd="0" parTransId="{ACCC5207-07C9-475C-969B-04BAE10036A2}" sibTransId="{FE2B0E52-46AC-4886-B56C-52ABF4F6E52A}"/>
    <dgm:cxn modelId="{A6DDC31B-3F8E-49A6-A910-DEA138BE4408}" type="presOf" srcId="{84F38160-BA44-4291-8ED3-8273C637444F}" destId="{51C978DD-701D-465E-A5AE-127F0D97BBE1}" srcOrd="0" destOrd="0" presId="urn:microsoft.com/office/officeart/2005/8/layout/vList5"/>
    <dgm:cxn modelId="{944D5428-96FC-4273-BCF0-47F6825FEB90}" type="presOf" srcId="{320F064A-C7A9-4BE4-B5D4-92208E998AF9}" destId="{AC8D210E-CB71-49FD-A899-E9140D1BC662}" srcOrd="0" destOrd="0" presId="urn:microsoft.com/office/officeart/2005/8/layout/vList5"/>
    <dgm:cxn modelId="{1690622E-99CB-4312-A640-EEDBB6A03387}" type="presOf" srcId="{C05DF5C9-8329-46BC-8C32-FE8556A4143C}" destId="{B7D33740-AD70-4B11-BD2B-070B3EE05E39}" srcOrd="0" destOrd="0" presId="urn:microsoft.com/office/officeart/2005/8/layout/vList5"/>
    <dgm:cxn modelId="{BCC04464-42E4-4AD5-B4F8-3BED8E768EAD}" srcId="{9F456CB6-63B3-446B-9312-98AB6CF6C6CB}" destId="{072939A6-F48D-47D6-8D7B-F65649120181}" srcOrd="0" destOrd="0" parTransId="{CD2C72BF-4ADB-4663-BC34-8AF5551E19A1}" sibTransId="{774138FD-8E9A-47AB-8A2A-F527FBFD8948}"/>
    <dgm:cxn modelId="{8B7BA765-E509-4F91-9C13-FC354A42DD3B}" srcId="{905E4BD0-5DB8-4D4F-8E33-D7E147627C0E}" destId="{668C194E-EFE5-460A-83A3-DB82AF1C846F}" srcOrd="0" destOrd="0" parTransId="{B85FF9B8-D6D3-466D-B1DA-23476332907A}" sibTransId="{45288713-743E-409E-8409-F219CFBFBC54}"/>
    <dgm:cxn modelId="{00D5D34A-300D-4540-9E97-7A46B2F4427D}" type="presOf" srcId="{1809DED7-8E2E-45AC-B958-0B274CA40684}" destId="{3FB57DC4-E3D5-410E-BD75-0D25B8B2C9CD}" srcOrd="0" destOrd="0" presId="urn:microsoft.com/office/officeart/2005/8/layout/vList5"/>
    <dgm:cxn modelId="{5D59294E-1A65-4B2A-A3ED-C29B73D3D071}" srcId="{8197E88A-E893-4408-97A4-FC7A95316D7D}" destId="{C05DF5C9-8329-46BC-8C32-FE8556A4143C}" srcOrd="0" destOrd="0" parTransId="{8D846E3D-1A40-4DF7-8612-D41580E1E051}" sibTransId="{D282E56B-8A39-438C-80BD-D42B693ADDB0}"/>
    <dgm:cxn modelId="{07FA3F50-2B10-417A-9EB8-BC7E46F17F00}" srcId="{84F38160-BA44-4291-8ED3-8273C637444F}" destId="{905E4BD0-5DB8-4D4F-8E33-D7E147627C0E}" srcOrd="3" destOrd="0" parTransId="{20F84457-8AAD-4812-945A-D0B1CD42E0A9}" sibTransId="{CBB97E47-CA74-4234-9969-C550CDB57830}"/>
    <dgm:cxn modelId="{D3C17D79-7A4E-4248-BFEC-E5ECB37CD8E8}" type="presOf" srcId="{9F456CB6-63B3-446B-9312-98AB6CF6C6CB}" destId="{BE3C8CEA-FAC7-4716-9F00-429E176D583B}" srcOrd="0" destOrd="0" presId="urn:microsoft.com/office/officeart/2005/8/layout/vList5"/>
    <dgm:cxn modelId="{38098C59-4096-486C-B19A-99364F24297F}" srcId="{84F38160-BA44-4291-8ED3-8273C637444F}" destId="{320F064A-C7A9-4BE4-B5D4-92208E998AF9}" srcOrd="4" destOrd="0" parTransId="{CC8BFB65-3C1B-4719-A44C-05F6B2E82619}" sibTransId="{0D66B410-6AC1-4B24-9C75-6BDC456CD36A}"/>
    <dgm:cxn modelId="{F4AECB5A-9A2A-418F-B6D9-23DD62305EAB}" srcId="{E34639C7-7C00-4C8D-A1B8-6097CD1A8B6C}" destId="{1809DED7-8E2E-45AC-B958-0B274CA40684}" srcOrd="0" destOrd="0" parTransId="{3422C445-E926-4CAE-AF3A-01F95575FA71}" sibTransId="{24D10CC6-7CB5-468E-8C34-60420D055DA9}"/>
    <dgm:cxn modelId="{603A2C89-5F8F-4615-8A0A-DE813EF54CA7}" srcId="{9F456CB6-63B3-446B-9312-98AB6CF6C6CB}" destId="{86B5ADA4-8CDD-4B5C-B21B-FD1A0AB7AB88}" srcOrd="1" destOrd="0" parTransId="{715E7FE4-C117-4829-805F-AAF2E36B9BC5}" sibTransId="{C3E6EFBE-01FB-4909-8E86-A83AA65CCBA8}"/>
    <dgm:cxn modelId="{C17F9D90-D40B-4BF0-810C-946059220587}" type="presOf" srcId="{072939A6-F48D-47D6-8D7B-F65649120181}" destId="{0BFABCE3-989B-4902-B4FE-2E632487AF67}" srcOrd="0" destOrd="0" presId="urn:microsoft.com/office/officeart/2005/8/layout/vList5"/>
    <dgm:cxn modelId="{FB4E3995-945C-4728-9775-E837CE3D4ECB}" type="presOf" srcId="{86B5ADA4-8CDD-4B5C-B21B-FD1A0AB7AB88}" destId="{0BFABCE3-989B-4902-B4FE-2E632487AF67}" srcOrd="0" destOrd="1" presId="urn:microsoft.com/office/officeart/2005/8/layout/vList5"/>
    <dgm:cxn modelId="{DBE07997-74EE-4C19-9754-650B6342DB01}" srcId="{8592FCD2-A6C0-4316-8DD3-FC821FE405DB}" destId="{37AEC51D-7520-4977-A44B-158FD75BF6CE}" srcOrd="0" destOrd="0" parTransId="{B44890E5-79E1-4849-8195-C9E169388B6A}" sibTransId="{57E22EC6-D4E5-41F0-8B5A-68C2BF0E34BC}"/>
    <dgm:cxn modelId="{10C639A7-9668-41E8-A348-B180548097CA}" type="presOf" srcId="{E34639C7-7C00-4C8D-A1B8-6097CD1A8B6C}" destId="{04C74FDC-B9EE-4455-A7D5-D3AC867C6532}" srcOrd="0" destOrd="0" presId="urn:microsoft.com/office/officeart/2005/8/layout/vList5"/>
    <dgm:cxn modelId="{487B1EB1-B2E8-4917-A3B4-783F84EE03FF}" srcId="{84F38160-BA44-4291-8ED3-8273C637444F}" destId="{8592FCD2-A6C0-4316-8DD3-FC821FE405DB}" srcOrd="1" destOrd="0" parTransId="{A69E5C5C-1D96-4DF4-9604-73CC91984129}" sibTransId="{D2D595B4-B52F-449B-95F6-A1C06B9F563F}"/>
    <dgm:cxn modelId="{BF9D7EB2-D094-445B-BD22-5BA393375E96}" srcId="{84F38160-BA44-4291-8ED3-8273C637444F}" destId="{E34639C7-7C00-4C8D-A1B8-6097CD1A8B6C}" srcOrd="2" destOrd="0" parTransId="{2C2976CA-9F6B-4BA4-86DF-8288574841C1}" sibTransId="{D5EFF963-0F8E-41A1-9AFB-42AD18E1969B}"/>
    <dgm:cxn modelId="{F6D2B6BF-3A88-4DD4-8425-1A235E71C42F}" type="presOf" srcId="{905E4BD0-5DB8-4D4F-8E33-D7E147627C0E}" destId="{67CE1B50-7947-4D56-A100-07F3212A57F0}" srcOrd="0" destOrd="0" presId="urn:microsoft.com/office/officeart/2005/8/layout/vList5"/>
    <dgm:cxn modelId="{80809DC9-D5E2-4144-8078-9EFC2EB6196E}" type="presOf" srcId="{B911F5B4-CF66-4990-9CF4-27609B23817A}" destId="{0CFB693D-6912-43EC-8E24-77F358B43640}" srcOrd="0" destOrd="0" presId="urn:microsoft.com/office/officeart/2005/8/layout/vList5"/>
    <dgm:cxn modelId="{76DE87E0-5171-4CF4-9316-DEB2563715A1}" type="presOf" srcId="{8197E88A-E893-4408-97A4-FC7A95316D7D}" destId="{67E863E6-6564-42E3-9BAC-0D7C7E189508}" srcOrd="0" destOrd="0" presId="urn:microsoft.com/office/officeart/2005/8/layout/vList5"/>
    <dgm:cxn modelId="{A15EDFE4-8ED9-4659-9409-D250B601BA97}" type="presOf" srcId="{37AEC51D-7520-4977-A44B-158FD75BF6CE}" destId="{1EE1A162-14F2-434E-A1F5-2A9FB05D8855}" srcOrd="0" destOrd="0" presId="urn:microsoft.com/office/officeart/2005/8/layout/vList5"/>
    <dgm:cxn modelId="{93C666E8-FC04-43F8-BA84-51F37DADC93B}" srcId="{320F064A-C7A9-4BE4-B5D4-92208E998AF9}" destId="{B911F5B4-CF66-4990-9CF4-27609B23817A}" srcOrd="0" destOrd="0" parTransId="{AC697B40-8F39-47F3-B625-90D5DDE1AF9B}" sibTransId="{4097A0F3-90D6-45A8-A977-33E3E42C7A83}"/>
    <dgm:cxn modelId="{CFD180ED-1BF8-45E1-857C-2F59F9927BEE}" type="presOf" srcId="{668C194E-EFE5-460A-83A3-DB82AF1C846F}" destId="{7C79CE59-1EE7-4D4B-B6B2-3DC3C4B01A07}" srcOrd="0" destOrd="0" presId="urn:microsoft.com/office/officeart/2005/8/layout/vList5"/>
    <dgm:cxn modelId="{6742D0F2-ACF1-4820-B30D-A3BD2356D9CF}" type="presOf" srcId="{8592FCD2-A6C0-4316-8DD3-FC821FE405DB}" destId="{72964CF6-82DB-462F-9562-583C11C80E99}" srcOrd="0" destOrd="0" presId="urn:microsoft.com/office/officeart/2005/8/layout/vList5"/>
    <dgm:cxn modelId="{50E1DEFE-8E92-4DB2-A20A-A64A7330572C}" srcId="{84F38160-BA44-4291-8ED3-8273C637444F}" destId="{8197E88A-E893-4408-97A4-FC7A95316D7D}" srcOrd="0" destOrd="0" parTransId="{12634734-0076-42D4-AAE4-12BF8B1734E5}" sibTransId="{AB7CEF25-1974-4101-82EF-55D97A5942C2}"/>
    <dgm:cxn modelId="{CDB7EF6F-4298-4FA3-8E91-D74ABBF0DF90}" type="presParOf" srcId="{51C978DD-701D-465E-A5AE-127F0D97BBE1}" destId="{054C36B8-EA0A-4055-A346-A93BF5077E0D}" srcOrd="0" destOrd="0" presId="urn:microsoft.com/office/officeart/2005/8/layout/vList5"/>
    <dgm:cxn modelId="{3A8E612C-60A4-4587-938B-759CB68E2FCD}" type="presParOf" srcId="{054C36B8-EA0A-4055-A346-A93BF5077E0D}" destId="{67E863E6-6564-42E3-9BAC-0D7C7E189508}" srcOrd="0" destOrd="0" presId="urn:microsoft.com/office/officeart/2005/8/layout/vList5"/>
    <dgm:cxn modelId="{ECE75BC6-F157-4DE0-829E-3A11DC6D71FF}" type="presParOf" srcId="{054C36B8-EA0A-4055-A346-A93BF5077E0D}" destId="{B7D33740-AD70-4B11-BD2B-070B3EE05E39}" srcOrd="1" destOrd="0" presId="urn:microsoft.com/office/officeart/2005/8/layout/vList5"/>
    <dgm:cxn modelId="{252A3982-40BA-412A-A724-6DCCEB26C039}" type="presParOf" srcId="{51C978DD-701D-465E-A5AE-127F0D97BBE1}" destId="{1778CF89-00AA-4D3F-A6E6-257604FB3928}" srcOrd="1" destOrd="0" presId="urn:microsoft.com/office/officeart/2005/8/layout/vList5"/>
    <dgm:cxn modelId="{3F76C4E7-BC37-4C5C-B7AF-67F05D6126A9}" type="presParOf" srcId="{51C978DD-701D-465E-A5AE-127F0D97BBE1}" destId="{19020104-3740-4449-8BC8-4CF32FA099ED}" srcOrd="2" destOrd="0" presId="urn:microsoft.com/office/officeart/2005/8/layout/vList5"/>
    <dgm:cxn modelId="{4D8629FA-52DC-47A0-98DF-67BB6B00110E}" type="presParOf" srcId="{19020104-3740-4449-8BC8-4CF32FA099ED}" destId="{72964CF6-82DB-462F-9562-583C11C80E99}" srcOrd="0" destOrd="0" presId="urn:microsoft.com/office/officeart/2005/8/layout/vList5"/>
    <dgm:cxn modelId="{B616E2F3-C657-4560-BB69-613D0DD156FC}" type="presParOf" srcId="{19020104-3740-4449-8BC8-4CF32FA099ED}" destId="{1EE1A162-14F2-434E-A1F5-2A9FB05D8855}" srcOrd="1" destOrd="0" presId="urn:microsoft.com/office/officeart/2005/8/layout/vList5"/>
    <dgm:cxn modelId="{8E915F17-6B09-4B54-A063-1E4E2E432ECC}" type="presParOf" srcId="{51C978DD-701D-465E-A5AE-127F0D97BBE1}" destId="{BE20C659-AA69-4224-AC8F-E1C5306E0823}" srcOrd="3" destOrd="0" presId="urn:microsoft.com/office/officeart/2005/8/layout/vList5"/>
    <dgm:cxn modelId="{F5D0DDD7-DEF6-469D-95AE-6455A171523C}" type="presParOf" srcId="{51C978DD-701D-465E-A5AE-127F0D97BBE1}" destId="{8FE46004-0C95-46B6-955A-D5ECC800C91D}" srcOrd="4" destOrd="0" presId="urn:microsoft.com/office/officeart/2005/8/layout/vList5"/>
    <dgm:cxn modelId="{135F5222-D576-4E4B-A61B-981F761CDB0F}" type="presParOf" srcId="{8FE46004-0C95-46B6-955A-D5ECC800C91D}" destId="{04C74FDC-B9EE-4455-A7D5-D3AC867C6532}" srcOrd="0" destOrd="0" presId="urn:microsoft.com/office/officeart/2005/8/layout/vList5"/>
    <dgm:cxn modelId="{F1A3011E-9539-4E4C-9215-A2CC89E364D7}" type="presParOf" srcId="{8FE46004-0C95-46B6-955A-D5ECC800C91D}" destId="{3FB57DC4-E3D5-410E-BD75-0D25B8B2C9CD}" srcOrd="1" destOrd="0" presId="urn:microsoft.com/office/officeart/2005/8/layout/vList5"/>
    <dgm:cxn modelId="{8F28E177-DC50-4FCC-BAE1-A24DA154B3B7}" type="presParOf" srcId="{51C978DD-701D-465E-A5AE-127F0D97BBE1}" destId="{8ABEA0E5-FDE6-4235-B056-ACFB5F4B9C63}" srcOrd="5" destOrd="0" presId="urn:microsoft.com/office/officeart/2005/8/layout/vList5"/>
    <dgm:cxn modelId="{2C8A92DC-5497-44F7-952F-211A0986A790}" type="presParOf" srcId="{51C978DD-701D-465E-A5AE-127F0D97BBE1}" destId="{AB882400-E03C-4E8B-BF75-B0E1CF9ABB28}" srcOrd="6" destOrd="0" presId="urn:microsoft.com/office/officeart/2005/8/layout/vList5"/>
    <dgm:cxn modelId="{19D1817D-2A6D-4DFD-8239-F41DD2089210}" type="presParOf" srcId="{AB882400-E03C-4E8B-BF75-B0E1CF9ABB28}" destId="{67CE1B50-7947-4D56-A100-07F3212A57F0}" srcOrd="0" destOrd="0" presId="urn:microsoft.com/office/officeart/2005/8/layout/vList5"/>
    <dgm:cxn modelId="{5C8FD1C6-36F7-4A1F-96D4-A748215186F6}" type="presParOf" srcId="{AB882400-E03C-4E8B-BF75-B0E1CF9ABB28}" destId="{7C79CE59-1EE7-4D4B-B6B2-3DC3C4B01A07}" srcOrd="1" destOrd="0" presId="urn:microsoft.com/office/officeart/2005/8/layout/vList5"/>
    <dgm:cxn modelId="{F16DD4BA-D091-49E1-B0DC-542F761E3845}" type="presParOf" srcId="{51C978DD-701D-465E-A5AE-127F0D97BBE1}" destId="{8D44D0AE-F03C-4F5A-BF92-FF8F42EC3384}" srcOrd="7" destOrd="0" presId="urn:microsoft.com/office/officeart/2005/8/layout/vList5"/>
    <dgm:cxn modelId="{A466427A-18B7-43E2-9B1B-94E0DE75D79E}" type="presParOf" srcId="{51C978DD-701D-465E-A5AE-127F0D97BBE1}" destId="{F1E99868-E209-425A-BF20-9C941CCBF2BD}" srcOrd="8" destOrd="0" presId="urn:microsoft.com/office/officeart/2005/8/layout/vList5"/>
    <dgm:cxn modelId="{59964192-8C85-4A22-A1C0-7E78DE98E128}" type="presParOf" srcId="{F1E99868-E209-425A-BF20-9C941CCBF2BD}" destId="{AC8D210E-CB71-49FD-A899-E9140D1BC662}" srcOrd="0" destOrd="0" presId="urn:microsoft.com/office/officeart/2005/8/layout/vList5"/>
    <dgm:cxn modelId="{07B6C9C1-EAF8-481C-9D0C-FDB1F3BEE3CB}" type="presParOf" srcId="{F1E99868-E209-425A-BF20-9C941CCBF2BD}" destId="{0CFB693D-6912-43EC-8E24-77F358B43640}" srcOrd="1" destOrd="0" presId="urn:microsoft.com/office/officeart/2005/8/layout/vList5"/>
    <dgm:cxn modelId="{4027DE84-64E5-4764-91B8-ECB8C67C2B17}" type="presParOf" srcId="{51C978DD-701D-465E-A5AE-127F0D97BBE1}" destId="{9B4AACE7-55F8-4BD5-88BE-B256511436C0}" srcOrd="9" destOrd="0" presId="urn:microsoft.com/office/officeart/2005/8/layout/vList5"/>
    <dgm:cxn modelId="{E0094A6B-9D79-40DA-B751-79A54B3492D3}" type="presParOf" srcId="{51C978DD-701D-465E-A5AE-127F0D97BBE1}" destId="{E71AD25A-D695-45F2-B795-15A66AE2DF05}" srcOrd="10" destOrd="0" presId="urn:microsoft.com/office/officeart/2005/8/layout/vList5"/>
    <dgm:cxn modelId="{1083949C-A815-48C2-9BC0-F31A29FA6727}" type="presParOf" srcId="{E71AD25A-D695-45F2-B795-15A66AE2DF05}" destId="{BE3C8CEA-FAC7-4716-9F00-429E176D583B}" srcOrd="0" destOrd="0" presId="urn:microsoft.com/office/officeart/2005/8/layout/vList5"/>
    <dgm:cxn modelId="{0222EA9A-505C-4BAB-B295-64607C8D773E}" type="presParOf" srcId="{E71AD25A-D695-45F2-B795-15A66AE2DF05}" destId="{0BFABCE3-989B-4902-B4FE-2E632487AF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6C4E0-7BC2-498D-9AB0-F6EEF11F57FF}">
      <dsp:nvSpPr>
        <dsp:cNvPr id="0" name=""/>
        <dsp:cNvSpPr/>
      </dsp:nvSpPr>
      <dsp:spPr>
        <a:xfrm>
          <a:off x="2349668" y="0"/>
          <a:ext cx="3291759" cy="32892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t-EE" sz="2600" kern="1200" dirty="0"/>
            <a:t>Ametiseisund</a:t>
          </a:r>
          <a:endParaRPr lang="en-US" sz="2600" kern="1200" dirty="0"/>
        </a:p>
      </dsp:txBody>
      <dsp:txXfrm>
        <a:off x="2831735" y="481704"/>
        <a:ext cx="2327625" cy="2325876"/>
      </dsp:txXfrm>
    </dsp:sp>
    <dsp:sp modelId="{A3E56353-C726-4F29-9AE4-F3C893327F1C}">
      <dsp:nvSpPr>
        <dsp:cNvPr id="0" name=""/>
        <dsp:cNvSpPr/>
      </dsp:nvSpPr>
      <dsp:spPr>
        <a:xfrm>
          <a:off x="442392" y="2227772"/>
          <a:ext cx="2357837" cy="2298190"/>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t-EE" sz="2000" kern="1200" dirty="0"/>
            <a:t>Töötaja avalikus teenistuses</a:t>
          </a:r>
          <a:endParaRPr lang="en-US" sz="2000" kern="1200" dirty="0"/>
        </a:p>
      </dsp:txBody>
      <dsp:txXfrm>
        <a:off x="787689" y="2564334"/>
        <a:ext cx="1667243" cy="1625066"/>
      </dsp:txXfrm>
    </dsp:sp>
    <dsp:sp modelId="{4FB84402-87DF-4C69-8CCE-CC244AA1E833}">
      <dsp:nvSpPr>
        <dsp:cNvPr id="0" name=""/>
        <dsp:cNvSpPr/>
      </dsp:nvSpPr>
      <dsp:spPr>
        <a:xfrm>
          <a:off x="5914994" y="1519839"/>
          <a:ext cx="2252582" cy="2219763"/>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t-EE" sz="2000" kern="1200" dirty="0"/>
            <a:t>Ametiisikud väljaspool avalikku teenistust</a:t>
          </a:r>
          <a:endParaRPr lang="en-US" sz="2000" kern="1200" dirty="0"/>
        </a:p>
      </dsp:txBody>
      <dsp:txXfrm>
        <a:off x="6244877" y="1844916"/>
        <a:ext cx="1592816" cy="1569609"/>
      </dsp:txXfrm>
    </dsp:sp>
    <dsp:sp modelId="{C0314FB1-8A5F-4B78-993E-1BD726697251}">
      <dsp:nvSpPr>
        <dsp:cNvPr id="0" name=""/>
        <dsp:cNvSpPr/>
      </dsp:nvSpPr>
      <dsp:spPr>
        <a:xfrm>
          <a:off x="82343" y="7845"/>
          <a:ext cx="2014327" cy="2078005"/>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t-EE" sz="2400" kern="1200" dirty="0"/>
            <a:t>Ametnik</a:t>
          </a:r>
          <a:endParaRPr lang="en-US" sz="2400" kern="1200" dirty="0"/>
        </a:p>
      </dsp:txBody>
      <dsp:txXfrm>
        <a:off x="377334" y="312162"/>
        <a:ext cx="1424345" cy="146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740-AD70-4B11-BD2B-070B3EE05E39}">
      <dsp:nvSpPr>
        <dsp:cNvPr id="0" name=""/>
        <dsp:cNvSpPr/>
      </dsp:nvSpPr>
      <dsp:spPr>
        <a:xfrm rot="5400000">
          <a:off x="5944783" y="-3152719"/>
          <a:ext cx="645956" cy="71156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t-EE" sz="1200" kern="1200" dirty="0"/>
            <a:t>Ametnik võtab trahvi ärahoidmiseks, asjaajamise kiirendamiseks vms. vastu kingituse või vastuteene</a:t>
          </a:r>
        </a:p>
      </dsp:txBody>
      <dsp:txXfrm rot="-5400000">
        <a:off x="2709933" y="113664"/>
        <a:ext cx="7084125" cy="582890"/>
      </dsp:txXfrm>
    </dsp:sp>
    <dsp:sp modelId="{67E863E6-6564-42E3-9BAC-0D7C7E189508}">
      <dsp:nvSpPr>
        <dsp:cNvPr id="0" name=""/>
        <dsp:cNvSpPr/>
      </dsp:nvSpPr>
      <dsp:spPr>
        <a:xfrm>
          <a:off x="1328" y="1386"/>
          <a:ext cx="2708603" cy="80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t-EE" sz="1700" kern="1200" dirty="0"/>
            <a:t>Altkäemaks</a:t>
          </a:r>
        </a:p>
      </dsp:txBody>
      <dsp:txXfrm>
        <a:off x="40744" y="40802"/>
        <a:ext cx="2629771" cy="728613"/>
      </dsp:txXfrm>
    </dsp:sp>
    <dsp:sp modelId="{1EE1A162-14F2-434E-A1F5-2A9FB05D8855}">
      <dsp:nvSpPr>
        <dsp:cNvPr id="0" name=""/>
        <dsp:cNvSpPr/>
      </dsp:nvSpPr>
      <dsp:spPr>
        <a:xfrm rot="5400000">
          <a:off x="5944783" y="-2304901"/>
          <a:ext cx="645956" cy="71156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t-EE" sz="1200" kern="1200" dirty="0"/>
            <a:t>Vallavanem annab hankekomisjoni juhile käsu eelistada ettevõtet, mille omanik on varasemalt vallavanema erakonnale annetusi teinud.</a:t>
          </a:r>
        </a:p>
      </dsp:txBody>
      <dsp:txXfrm rot="-5400000">
        <a:off x="2709933" y="961482"/>
        <a:ext cx="7084125" cy="582890"/>
      </dsp:txXfrm>
    </dsp:sp>
    <dsp:sp modelId="{72964CF6-82DB-462F-9562-583C11C80E99}">
      <dsp:nvSpPr>
        <dsp:cNvPr id="0" name=""/>
        <dsp:cNvSpPr/>
      </dsp:nvSpPr>
      <dsp:spPr>
        <a:xfrm>
          <a:off x="1328" y="849204"/>
          <a:ext cx="2708603" cy="80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t-EE" sz="1700" kern="1200" dirty="0"/>
            <a:t>Ametiseisundi kuritarvitamine</a:t>
          </a:r>
        </a:p>
      </dsp:txBody>
      <dsp:txXfrm>
        <a:off x="40744" y="888620"/>
        <a:ext cx="2629771" cy="728613"/>
      </dsp:txXfrm>
    </dsp:sp>
    <dsp:sp modelId="{3FB57DC4-E3D5-410E-BD75-0D25B8B2C9CD}">
      <dsp:nvSpPr>
        <dsp:cNvPr id="0" name=""/>
        <dsp:cNvSpPr/>
      </dsp:nvSpPr>
      <dsp:spPr>
        <a:xfrm rot="5400000">
          <a:off x="5944783" y="-1457083"/>
          <a:ext cx="645956" cy="71156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t-EE" sz="1200" kern="1200" dirty="0"/>
            <a:t>Ettevõte annab ministri nõunikule sularaha, et see veenaks ministrit otsustama konkreetse ettevõtlussektori toetuste suurendamise kasuks.</a:t>
          </a:r>
        </a:p>
      </dsp:txBody>
      <dsp:txXfrm rot="-5400000">
        <a:off x="2709933" y="1809300"/>
        <a:ext cx="7084125" cy="582890"/>
      </dsp:txXfrm>
    </dsp:sp>
    <dsp:sp modelId="{04C74FDC-B9EE-4455-A7D5-D3AC867C6532}">
      <dsp:nvSpPr>
        <dsp:cNvPr id="0" name=""/>
        <dsp:cNvSpPr/>
      </dsp:nvSpPr>
      <dsp:spPr>
        <a:xfrm>
          <a:off x="1328" y="1697022"/>
          <a:ext cx="2708603" cy="80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t-EE" sz="1700" kern="1200" dirty="0"/>
            <a:t>Mõjuvõimuga kauplemine</a:t>
          </a:r>
        </a:p>
      </dsp:txBody>
      <dsp:txXfrm>
        <a:off x="40744" y="1736438"/>
        <a:ext cx="2629771" cy="728613"/>
      </dsp:txXfrm>
    </dsp:sp>
    <dsp:sp modelId="{7C79CE59-1EE7-4D4B-B6B2-3DC3C4B01A07}">
      <dsp:nvSpPr>
        <dsp:cNvPr id="0" name=""/>
        <dsp:cNvSpPr/>
      </dsp:nvSpPr>
      <dsp:spPr>
        <a:xfrm rot="5400000">
          <a:off x="5944783" y="-609265"/>
          <a:ext cx="645956" cy="71156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t-EE" sz="1200" kern="1200" dirty="0"/>
            <a:t>Päästeameti ametniku ülesandeks on nõustada ja kontrollida ettevõtete vastavust tuleohutusnõuetele. Vajalike nõuete kohta põhjaliku teabe saamiseks peavad ettevõtjad osalema ametniku poolt korraldatud tasulistel koolitustel.  </a:t>
          </a:r>
        </a:p>
      </dsp:txBody>
      <dsp:txXfrm rot="-5400000">
        <a:off x="2709933" y="2657118"/>
        <a:ext cx="7084125" cy="582890"/>
      </dsp:txXfrm>
    </dsp:sp>
    <dsp:sp modelId="{67CE1B50-7947-4D56-A100-07F3212A57F0}">
      <dsp:nvSpPr>
        <dsp:cNvPr id="0" name=""/>
        <dsp:cNvSpPr/>
      </dsp:nvSpPr>
      <dsp:spPr>
        <a:xfrm>
          <a:off x="1328" y="2544840"/>
          <a:ext cx="2708603" cy="80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t-EE" sz="1700" kern="1200" dirty="0"/>
            <a:t>Oskus- ja </a:t>
          </a:r>
          <a:r>
            <a:rPr lang="et-EE" sz="1700" kern="1200" dirty="0" err="1"/>
            <a:t>siseteabega</a:t>
          </a:r>
          <a:r>
            <a:rPr lang="et-EE" sz="1700" kern="1200" dirty="0"/>
            <a:t> kauplemine</a:t>
          </a:r>
        </a:p>
      </dsp:txBody>
      <dsp:txXfrm>
        <a:off x="40744" y="2584256"/>
        <a:ext cx="2629771" cy="728613"/>
      </dsp:txXfrm>
    </dsp:sp>
    <dsp:sp modelId="{0CFB693D-6912-43EC-8E24-77F358B43640}">
      <dsp:nvSpPr>
        <dsp:cNvPr id="0" name=""/>
        <dsp:cNvSpPr/>
      </dsp:nvSpPr>
      <dsp:spPr>
        <a:xfrm rot="5400000">
          <a:off x="5944783" y="238551"/>
          <a:ext cx="645956" cy="71156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t-EE" sz="1200" kern="1200" dirty="0"/>
            <a:t>Linnavalitsuse osakonnajuhataja võtab enda alluvusse tööle oma abikaasa sõbra.</a:t>
          </a:r>
        </a:p>
      </dsp:txBody>
      <dsp:txXfrm rot="-5400000">
        <a:off x="2709933" y="3504935"/>
        <a:ext cx="7084125" cy="582890"/>
      </dsp:txXfrm>
    </dsp:sp>
    <dsp:sp modelId="{AC8D210E-CB71-49FD-A899-E9140D1BC662}">
      <dsp:nvSpPr>
        <dsp:cNvPr id="0" name=""/>
        <dsp:cNvSpPr/>
      </dsp:nvSpPr>
      <dsp:spPr>
        <a:xfrm>
          <a:off x="1328" y="3392658"/>
          <a:ext cx="2708603" cy="80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t-EE" sz="1700" kern="1200" dirty="0"/>
            <a:t>Onupojapoliitika</a:t>
          </a:r>
        </a:p>
      </dsp:txBody>
      <dsp:txXfrm>
        <a:off x="40744" y="3432074"/>
        <a:ext cx="2629771" cy="728613"/>
      </dsp:txXfrm>
    </dsp:sp>
    <dsp:sp modelId="{0BFABCE3-989B-4902-B4FE-2E632487AF67}">
      <dsp:nvSpPr>
        <dsp:cNvPr id="0" name=""/>
        <dsp:cNvSpPr/>
      </dsp:nvSpPr>
      <dsp:spPr>
        <a:xfrm rot="5400000">
          <a:off x="5944783" y="1086369"/>
          <a:ext cx="645956" cy="71156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endParaRPr lang="et-EE" sz="1200" kern="1200" dirty="0"/>
        </a:p>
        <a:p>
          <a:pPr marL="114300" lvl="1" indent="-114300" algn="l" defTabSz="533400">
            <a:lnSpc>
              <a:spcPct val="90000"/>
            </a:lnSpc>
            <a:spcBef>
              <a:spcPct val="0"/>
            </a:spcBef>
            <a:spcAft>
              <a:spcPct val="15000"/>
            </a:spcAft>
            <a:buChar char="•"/>
          </a:pPr>
          <a:r>
            <a:rPr lang="et-EE" sz="1200" kern="1200" dirty="0"/>
            <a:t>Ametnik on teostanud järelevalvet ettevõtte üle ning peale ametist lahkumist asub samas ettevõttes tööle. </a:t>
          </a:r>
        </a:p>
      </dsp:txBody>
      <dsp:txXfrm rot="-5400000">
        <a:off x="2709933" y="4352753"/>
        <a:ext cx="7084125" cy="582890"/>
      </dsp:txXfrm>
    </dsp:sp>
    <dsp:sp modelId="{BE3C8CEA-FAC7-4716-9F00-429E176D583B}">
      <dsp:nvSpPr>
        <dsp:cNvPr id="0" name=""/>
        <dsp:cNvSpPr/>
      </dsp:nvSpPr>
      <dsp:spPr>
        <a:xfrm>
          <a:off x="1328" y="4240476"/>
          <a:ext cx="2708603" cy="80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t-EE" sz="1700" kern="1200" dirty="0" err="1"/>
            <a:t>Pöördukse</a:t>
          </a:r>
          <a:r>
            <a:rPr lang="et-EE" sz="1700" kern="1200" dirty="0"/>
            <a:t> probleem</a:t>
          </a:r>
        </a:p>
      </dsp:txBody>
      <dsp:txXfrm>
        <a:off x="40744" y="4279892"/>
        <a:ext cx="2629771" cy="72861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F37233B-0833-EF40-A4A4-4DDA2CCDF12B}" type="datetimeFigureOut">
              <a:rPr lang="en-US" smtClean="0"/>
              <a:t>6/11/2024</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978668B-42F9-8648-A8AF-436CB12C454F}" type="slidenum">
              <a:rPr lang="en-US" smtClean="0"/>
              <a:t>‹#›</a:t>
            </a:fld>
            <a:endParaRPr lang="en-US"/>
          </a:p>
        </p:txBody>
      </p:sp>
    </p:spTree>
    <p:extLst>
      <p:ext uri="{BB962C8B-B14F-4D97-AF65-F5344CB8AC3E}">
        <p14:creationId xmlns:p14="http://schemas.microsoft.com/office/powerpoint/2010/main" val="1402076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5CFB8B-B9EB-4E3F-B143-7BE1A009C8C1}" type="datetimeFigureOut">
              <a:rPr lang="en-US"/>
              <a:pPr>
                <a:defRPr/>
              </a:pPr>
              <a:t>6/11/2024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Seotud isikute määratluse probleem: võimaldab liigset tõlgendamist &gt; kitsendatakse mõistet, toimingupiirangu erandi lisamine, </a:t>
            </a:r>
          </a:p>
          <a:p>
            <a:pPr algn="just">
              <a:lnSpc>
                <a:spcPct val="107000"/>
              </a:lnSpc>
              <a:spcAft>
                <a:spcPts val="800"/>
              </a:spcAft>
            </a:pPr>
            <a:r>
              <a:rPr lang="et-EE" sz="1800" dirty="0">
                <a:effectLst/>
                <a:latin typeface="Times New Roman" panose="02020603050405020304" pitchFamily="18" charset="0"/>
                <a:ea typeface="Times New Roman" panose="02020603050405020304" pitchFamily="18" charset="0"/>
                <a:cs typeface="Roboto" panose="02000000000000000000" pitchFamily="2" charset="0"/>
              </a:rPr>
              <a:t>isik, keda seob </a:t>
            </a:r>
            <a:r>
              <a:rPr lang="et-EE" sz="1800" b="1" dirty="0">
                <a:effectLst/>
                <a:latin typeface="Times New Roman" panose="02020603050405020304" pitchFamily="18" charset="0"/>
                <a:ea typeface="Times New Roman" panose="02020603050405020304" pitchFamily="18" charset="0"/>
                <a:cs typeface="Roboto" panose="02000000000000000000" pitchFamily="2" charset="0"/>
              </a:rPr>
              <a:t>ametiisikuga ühine majapidamine või ametiisikuga lähi- või sõltuvussuhtes olev isik</a:t>
            </a:r>
            <a:r>
              <a:rPr lang="et-EE" sz="1800" dirty="0">
                <a:effectLst/>
                <a:latin typeface="Times New Roman" panose="02020603050405020304" pitchFamily="18" charset="0"/>
                <a:ea typeface="Times New Roman" panose="02020603050405020304" pitchFamily="18" charset="0"/>
                <a:cs typeface="Roboto" panose="02000000000000000000" pitchFamily="2" charset="0"/>
              </a:rPr>
              <a:t>.“;</a:t>
            </a:r>
            <a:endParaRPr lang="et-EE" sz="1800" dirty="0">
              <a:effectLst/>
              <a:latin typeface="Roboto" panose="02000000000000000000" pitchFamily="2" charset="0"/>
              <a:ea typeface="Times New Roman" panose="02020603050405020304" pitchFamily="18" charset="0"/>
              <a:cs typeface="Roboto" panose="02000000000000000000" pitchFamily="2" charset="0"/>
            </a:endParaRPr>
          </a:p>
          <a:p>
            <a:pPr algn="just">
              <a:lnSpc>
                <a:spcPct val="107000"/>
              </a:lnSpc>
              <a:spcAft>
                <a:spcPts val="800"/>
              </a:spcAft>
            </a:pPr>
            <a:r>
              <a:rPr lang="et-EE" sz="1800" dirty="0">
                <a:effectLst/>
                <a:latin typeface="Times New Roman" panose="02020603050405020304" pitchFamily="18" charset="0"/>
                <a:ea typeface="Calibri" panose="020F0502020204030204" pitchFamily="34" charset="0"/>
                <a:cs typeface="Roboto" panose="02000000000000000000" pitchFamily="2" charset="0"/>
              </a:rPr>
              <a:t> </a:t>
            </a:r>
            <a:endParaRPr lang="et-EE" sz="1800" dirty="0">
              <a:effectLst/>
              <a:latin typeface="Roboto" panose="02000000000000000000" pitchFamily="2" charset="0"/>
              <a:ea typeface="Times New Roman" panose="02020603050405020304" pitchFamily="18" charset="0"/>
              <a:cs typeface="Roboto" panose="02000000000000000000" pitchFamily="2" charset="0"/>
            </a:endParaRPr>
          </a:p>
          <a:p>
            <a:pPr algn="just">
              <a:lnSpc>
                <a:spcPct val="107000"/>
              </a:lnSpc>
              <a:spcAft>
                <a:spcPts val="800"/>
              </a:spcAft>
            </a:pPr>
            <a:r>
              <a:rPr lang="et-EE" sz="1800" b="1" dirty="0">
                <a:effectLst/>
                <a:latin typeface="Times New Roman" panose="02020603050405020304" pitchFamily="18" charset="0"/>
                <a:ea typeface="Times New Roman" panose="02020603050405020304" pitchFamily="18" charset="0"/>
                <a:cs typeface="Roboto" panose="02000000000000000000" pitchFamily="2" charset="0"/>
              </a:rPr>
              <a:t>4)</a:t>
            </a:r>
            <a:r>
              <a:rPr lang="et-EE" sz="1800" dirty="0">
                <a:effectLst/>
                <a:latin typeface="Times New Roman" panose="02020603050405020304" pitchFamily="18" charset="0"/>
                <a:ea typeface="Times New Roman" panose="02020603050405020304" pitchFamily="18" charset="0"/>
                <a:cs typeface="Roboto" panose="02000000000000000000" pitchFamily="2" charset="0"/>
              </a:rPr>
              <a:t> paragrahvi 7 lõiget 1 täiendatakse punktiga 5 järgmises sõnastuses:</a:t>
            </a:r>
            <a:endParaRPr lang="et-EE" sz="1800" dirty="0">
              <a:effectLst/>
              <a:latin typeface="Roboto" panose="02000000000000000000" pitchFamily="2" charset="0"/>
              <a:ea typeface="Times New Roman" panose="02020603050405020304" pitchFamily="18" charset="0"/>
              <a:cs typeface="Roboto" panose="02000000000000000000" pitchFamily="2" charset="0"/>
            </a:endParaRPr>
          </a:p>
          <a:p>
            <a:pPr algn="just">
              <a:spcAft>
                <a:spcPts val="800"/>
              </a:spcAft>
            </a:pP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t-EE" sz="1800" dirty="0">
                <a:solidFill>
                  <a:srgbClr val="20202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5) juriidiline isik, mille tegelik kasusaaja rahapesu ja terrorismi rahastamise tõkestamise seaduse § 9 tähenduses on ametiisik või temaga seotud isik;</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07000"/>
              </a:lnSpc>
              <a:spcAft>
                <a:spcPts val="300"/>
              </a:spcAft>
            </a:pPr>
            <a:r>
              <a:rPr lang="et-EE" sz="1800" b="1" dirty="0">
                <a:effectLst/>
                <a:latin typeface="Times New Roman" panose="02020603050405020304" pitchFamily="18" charset="0"/>
                <a:ea typeface="Times New Roman" panose="02020603050405020304" pitchFamily="18" charset="0"/>
                <a:cs typeface="Roboto" panose="02000000000000000000" pitchFamily="2" charset="0"/>
              </a:rPr>
              <a:t>5)</a:t>
            </a:r>
            <a:r>
              <a:rPr lang="et-EE" sz="1800" dirty="0">
                <a:effectLst/>
                <a:latin typeface="Times New Roman" panose="02020603050405020304" pitchFamily="18" charset="0"/>
                <a:ea typeface="Times New Roman" panose="02020603050405020304" pitchFamily="18" charset="0"/>
                <a:cs typeface="Roboto" panose="02000000000000000000" pitchFamily="2" charset="0"/>
              </a:rPr>
              <a:t> paragrahvi 7 lõike 2 esimene lause muudetakse ja sõnastatakse järgmiselt:</a:t>
            </a:r>
            <a:endParaRPr lang="et-EE" sz="1800" dirty="0">
              <a:effectLst/>
              <a:latin typeface="Roboto" panose="02000000000000000000" pitchFamily="2" charset="0"/>
              <a:ea typeface="Times New Roman" panose="02020603050405020304" pitchFamily="18" charset="0"/>
              <a:cs typeface="Roboto" panose="02000000000000000000" pitchFamily="2" charset="0"/>
            </a:endParaRPr>
          </a:p>
          <a:p>
            <a:pPr algn="just">
              <a:lnSpc>
                <a:spcPct val="107000"/>
              </a:lnSpc>
              <a:spcAft>
                <a:spcPts val="300"/>
              </a:spcAft>
            </a:pPr>
            <a:r>
              <a:rPr lang="et-EE" sz="1800" dirty="0">
                <a:effectLst/>
                <a:latin typeface="Times New Roman" panose="02020603050405020304" pitchFamily="18" charset="0"/>
                <a:ea typeface="Times New Roman" panose="02020603050405020304" pitchFamily="18" charset="0"/>
                <a:cs typeface="Roboto" panose="02000000000000000000" pitchFamily="2" charset="0"/>
              </a:rPr>
              <a:t>„</a:t>
            </a:r>
            <a:r>
              <a:rPr lang="et-EE" sz="1800" b="1" dirty="0">
                <a:solidFill>
                  <a:srgbClr val="202020"/>
                </a:solidFill>
                <a:effectLst/>
                <a:latin typeface="Times New Roman" panose="02020603050405020304" pitchFamily="18" charset="0"/>
                <a:ea typeface="Times New Roman" panose="02020603050405020304" pitchFamily="18" charset="0"/>
                <a:cs typeface="Roboto" panose="02000000000000000000" pitchFamily="2" charset="0"/>
              </a:rPr>
              <a:t>Juriidilist isikut ei loeta seotud isikuks juhul, kui ametiisiku ja juriidilise isiku seos tuleneb eranditult ametiisiku </a:t>
            </a:r>
            <a:r>
              <a:rPr lang="et-EE" sz="1800" b="1" dirty="0">
                <a:effectLst/>
                <a:latin typeface="Times New Roman" panose="02020603050405020304" pitchFamily="18" charset="0"/>
                <a:ea typeface="Times New Roman" panose="02020603050405020304" pitchFamily="18" charset="0"/>
                <a:cs typeface="Roboto" panose="02000000000000000000" pitchFamily="2" charset="0"/>
              </a:rPr>
              <a:t>ametikohustusest, välja arvatud juhul, kui ametiisik otsustab iseenda soodustuste üle</a:t>
            </a:r>
            <a:r>
              <a:rPr lang="et-EE" sz="1800" dirty="0">
                <a:effectLst/>
                <a:latin typeface="Times New Roman" panose="02020603050405020304" pitchFamily="18" charset="0"/>
                <a:ea typeface="Times New Roman" panose="02020603050405020304" pitchFamily="18" charset="0"/>
                <a:cs typeface="Roboto" panose="02000000000000000000" pitchFamily="2" charset="0"/>
              </a:rPr>
              <a:t>.“;</a:t>
            </a:r>
            <a:endParaRPr lang="et-EE" sz="1800" dirty="0">
              <a:effectLst/>
              <a:latin typeface="Roboto" panose="02000000000000000000" pitchFamily="2" charset="0"/>
              <a:ea typeface="Times New Roman" panose="02020603050405020304" pitchFamily="18" charset="0"/>
              <a:cs typeface="Roboto" panose="02000000000000000000" pitchFamily="2" charset="0"/>
            </a:endParaRP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23</a:t>
            </a:fld>
            <a:endParaRPr lang="en-US" altLang="et-EE"/>
          </a:p>
        </p:txBody>
      </p:sp>
    </p:spTree>
    <p:extLst>
      <p:ext uri="{BB962C8B-B14F-4D97-AF65-F5344CB8AC3E}">
        <p14:creationId xmlns:p14="http://schemas.microsoft.com/office/powerpoint/2010/main" val="167178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t-EE" sz="1800" dirty="0">
                <a:effectLst/>
                <a:latin typeface="Aptos" panose="020B0004020202020204" pitchFamily="34" charset="0"/>
                <a:ea typeface="Times New Roman" panose="02020603050405020304" pitchFamily="18" charset="0"/>
                <a:cs typeface="Aptos" panose="020B0004020202020204" pitchFamily="34" charset="0"/>
              </a:rPr>
              <a:t>Seisukoht anti juhtumi kohta, kus vallavalitsuse õigusnõunik osutas </a:t>
            </a:r>
            <a:r>
              <a:rPr lang="et-EE" sz="1800" dirty="0" err="1">
                <a:effectLst/>
                <a:latin typeface="Aptos" panose="020B0004020202020204" pitchFamily="34" charset="0"/>
                <a:ea typeface="Times New Roman" panose="02020603050405020304" pitchFamily="18" charset="0"/>
                <a:cs typeface="Aptos" panose="020B0004020202020204" pitchFamily="34" charset="0"/>
              </a:rPr>
              <a:t>kõrvaltegevusena</a:t>
            </a:r>
            <a:r>
              <a:rPr lang="et-EE" sz="1800" dirty="0">
                <a:effectLst/>
                <a:latin typeface="Aptos" panose="020B0004020202020204" pitchFamily="34" charset="0"/>
                <a:ea typeface="Times New Roman" panose="02020603050405020304" pitchFamily="18" charset="0"/>
                <a:cs typeface="Aptos" panose="020B0004020202020204" pitchFamily="34" charset="0"/>
              </a:rPr>
              <a:t> juriidilise nõustamise teenust enda </a:t>
            </a:r>
            <a:r>
              <a:rPr lang="et-EE" sz="1800" dirty="0" err="1">
                <a:effectLst/>
                <a:latin typeface="Aptos" panose="020B0004020202020204" pitchFamily="34" charset="0"/>
                <a:ea typeface="Times New Roman" panose="02020603050405020304" pitchFamily="18" charset="0"/>
                <a:cs typeface="Aptos" panose="020B0004020202020204" pitchFamily="34" charset="0"/>
              </a:rPr>
              <a:t>õigusbüroo</a:t>
            </a:r>
            <a:r>
              <a:rPr lang="et-EE" sz="1800" dirty="0">
                <a:effectLst/>
                <a:latin typeface="Aptos" panose="020B0004020202020204" pitchFamily="34" charset="0"/>
                <a:ea typeface="Times New Roman" panose="02020603050405020304" pitchFamily="18" charset="0"/>
                <a:cs typeface="Aptos" panose="020B0004020202020204" pitchFamily="34" charset="0"/>
              </a:rPr>
              <a:t> kaudu. Õigusbüroo vahendusel esindas ta kostjat kaasomanike vahel toimunud tsiviilkohtuvaidluses valla territooriumil asuva kinnistu kasutamise üle. Eetikanõukogu hinnangul toob selline olukord kaasa </a:t>
            </a:r>
            <a:r>
              <a:rPr lang="et-EE" sz="1800" dirty="0" err="1">
                <a:effectLst/>
                <a:latin typeface="Aptos" panose="020B0004020202020204" pitchFamily="34" charset="0"/>
                <a:ea typeface="Times New Roman" panose="02020603050405020304" pitchFamily="18" charset="0"/>
                <a:cs typeface="Aptos" panose="020B0004020202020204" pitchFamily="34" charset="0"/>
              </a:rPr>
              <a:t>kõrvaltegevuse</a:t>
            </a:r>
            <a:r>
              <a:rPr lang="et-EE" sz="1800" dirty="0">
                <a:effectLst/>
                <a:latin typeface="Aptos" panose="020B0004020202020204" pitchFamily="34" charset="0"/>
                <a:ea typeface="Times New Roman" panose="02020603050405020304" pitchFamily="18" charset="0"/>
                <a:cs typeface="Aptos" panose="020B0004020202020204" pitchFamily="34" charset="0"/>
              </a:rPr>
              <a:t> ja avaliku rolli vastandumise ning on vastuolus avaliku teenistuse eetika põhimõtetega. Peamisteks kaalumise kohtadeks olid </a:t>
            </a:r>
            <a:r>
              <a:rPr lang="et-EE" sz="1800" dirty="0" err="1">
                <a:effectLst/>
                <a:latin typeface="Aptos" panose="020B0004020202020204" pitchFamily="34" charset="0"/>
                <a:ea typeface="Times New Roman" panose="02020603050405020304" pitchFamily="18" charset="0"/>
                <a:cs typeface="Aptos" panose="020B0004020202020204" pitchFamily="34" charset="0"/>
              </a:rPr>
              <a:t>kõrvaltegevuse</a:t>
            </a:r>
            <a:r>
              <a:rPr lang="et-EE" sz="1800" dirty="0">
                <a:effectLst/>
                <a:latin typeface="Aptos" panose="020B0004020202020204" pitchFamily="34" charset="0"/>
                <a:ea typeface="Times New Roman" panose="02020603050405020304" pitchFamily="18" charset="0"/>
                <a:cs typeface="Aptos" panose="020B0004020202020204" pitchFamily="34" charset="0"/>
              </a:rPr>
              <a:t> kooskõla valla tegevuse eesmärkidega, </a:t>
            </a:r>
            <a:r>
              <a:rPr lang="et-EE" sz="1800" dirty="0" err="1">
                <a:effectLst/>
                <a:latin typeface="Aptos" panose="020B0004020202020204" pitchFamily="34" charset="0"/>
                <a:ea typeface="Times New Roman" panose="02020603050405020304" pitchFamily="18" charset="0"/>
                <a:cs typeface="Aptos" panose="020B0004020202020204" pitchFamily="34" charset="0"/>
              </a:rPr>
              <a:t>kõrvaltegevuse</a:t>
            </a:r>
            <a:r>
              <a:rPr lang="et-EE" sz="1800" dirty="0">
                <a:effectLst/>
                <a:latin typeface="Aptos" panose="020B0004020202020204" pitchFamily="34" charset="0"/>
                <a:ea typeface="Times New Roman" panose="02020603050405020304" pitchFamily="18" charset="0"/>
                <a:cs typeface="Aptos" panose="020B0004020202020204" pitchFamily="34" charset="0"/>
              </a:rPr>
              <a:t> ja ametnikutöö rollikonflikti olemasolu ning </a:t>
            </a:r>
            <a:r>
              <a:rPr lang="et-EE" sz="1800" dirty="0" err="1">
                <a:effectLst/>
                <a:latin typeface="Aptos" panose="020B0004020202020204" pitchFamily="34" charset="0"/>
                <a:ea typeface="Times New Roman" panose="02020603050405020304" pitchFamily="18" charset="0"/>
                <a:cs typeface="Aptos" panose="020B0004020202020204" pitchFamily="34" charset="0"/>
              </a:rPr>
              <a:t>kõrvaltegevuse</a:t>
            </a:r>
            <a:r>
              <a:rPr lang="et-EE" sz="1800" dirty="0">
                <a:effectLst/>
                <a:latin typeface="Aptos" panose="020B0004020202020204" pitchFamily="34" charset="0"/>
                <a:ea typeface="Times New Roman" panose="02020603050405020304" pitchFamily="18" charset="0"/>
                <a:cs typeface="Aptos" panose="020B0004020202020204" pitchFamily="34" charset="0"/>
              </a:rPr>
              <a:t> mõju ametiasutuse mainele.</a:t>
            </a:r>
            <a:endParaRPr lang="et-EE"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t-EE" sz="1800" dirty="0">
                <a:effectLst/>
                <a:latin typeface="Aptos" panose="020B0004020202020204" pitchFamily="34" charset="0"/>
                <a:ea typeface="Times New Roman" panose="02020603050405020304" pitchFamily="18" charset="0"/>
                <a:cs typeface="Aptos" panose="020B0004020202020204" pitchFamily="34" charset="0"/>
              </a:rPr>
              <a:t>Seisukoht anti juhtumi kohta, kus eetikanõukogule esitati päring, kas kaitseväe tegevväelane, kes reklaamib eraisikuna toidukaupade müügiga tegelevat internetikaubamaja, eksib ametnikueetika vastu. Juhtumi põhjal tehtud soovitused on laiendatavad ametnike osalemisele toodete ja teenuste reklaamis üldisemalt. Seisukohas toodud soovituste kohaselt tekib ametnikueetika põhimõtetega vastuolu siis, kui reklaamitava ettevõtte tegevusvaldkond on otseselt seostatav ametniku tööandjaga või tema ametialase pädevusega – näiteks kui tegevväelane reklaamib matka- või militaarvahendite müügiga tegelevat ettevõtet. Sellistes reklaamides osalemine on kindlasti taunitav nii eraisikuna kui ka ametnikuna. Eetikanõukogu soovitab asutustel läbi arutada ja kokku leppida, missugusel juhul riivatakse reklaamis osalemisega asutuse mainet ja ametiväärikust ning välja töötada protseduurireeglid, kuidas kahtluse korral reklaamis osalemise sobivuse kohta nõu küsida. Asutuse maine on kollektiivne sümboolne vara, mille vähendamise riski tuleb hinnata ka eraisikuna tegutsedes. Juhul, kui asutuses pole teemat arutatud, soovitab eetikanõukogu enne reklaamis või kampaaniates osalemist nõu pidada oma tööandjaga.</a:t>
            </a:r>
            <a:endParaRPr lang="et-EE" sz="1800" dirty="0">
              <a:effectLst/>
              <a:latin typeface="Aptos" panose="020B0004020202020204" pitchFamily="34" charset="0"/>
              <a:ea typeface="Aptos" panose="020B0004020202020204" pitchFamily="34" charset="0"/>
              <a:cs typeface="Aptos" panose="020B0004020202020204" pitchFamily="34" charset="0"/>
            </a:endParaRP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34</a:t>
            </a:fld>
            <a:endParaRPr lang="en-US" altLang="et-EE"/>
          </a:p>
        </p:txBody>
      </p:sp>
    </p:spTree>
    <p:extLst>
      <p:ext uri="{BB962C8B-B14F-4D97-AF65-F5344CB8AC3E}">
        <p14:creationId xmlns:p14="http://schemas.microsoft.com/office/powerpoint/2010/main" val="3423467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Presentatsiooni Pealkiri</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a:p>
            <a:pPr>
              <a:lnSpc>
                <a:spcPct val="100000"/>
              </a:lnSpc>
              <a:spcBef>
                <a:spcPts val="0"/>
              </a:spcBef>
            </a:pPr>
            <a:r>
              <a:rPr lang="en-US" sz="1800" dirty="0" err="1"/>
              <a:t>Tallinna</a:t>
            </a:r>
            <a:r>
              <a:rPr lang="en-US" sz="1800" dirty="0"/>
              <a:t> </a:t>
            </a:r>
            <a:r>
              <a:rPr lang="en-US" sz="1800" dirty="0" err="1"/>
              <a:t>Tehnikaülikool</a:t>
            </a:r>
            <a:endParaRPr lang="et-EE" sz="1800" dirty="0"/>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vajadusel kahel real</a:t>
            </a: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9775767" y="6208816"/>
            <a:ext cx="1916097" cy="365125"/>
          </a:xfrm>
        </p:spPr>
        <p:txBody>
          <a:bodyPr/>
          <a:lstStyle>
            <a:lvl1pPr>
              <a:defRPr sz="2200">
                <a:solidFill>
                  <a:schemeClr val="tx2"/>
                </a:solidFill>
                <a:latin typeface="+mn-lt"/>
              </a:defRPr>
            </a:lvl1pPr>
          </a:lstStyle>
          <a:p>
            <a:fld id="{753892C2-EB78-4D5A-B775-B61492AB87AF}" type="datetime1">
              <a:rPr lang="et-EE" smtClean="0"/>
              <a:t>11.06.2024</a:t>
            </a:fld>
            <a:endParaRPr lang="et-EE" dirty="0"/>
          </a:p>
        </p:txBody>
      </p:sp>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A05D808C-EB6E-4237-B6A9-C55697B908F2}"/>
              </a:ext>
            </a:extLst>
          </p:cNvPr>
          <p:cNvSpPr>
            <a:spLocks noGrp="1"/>
          </p:cNvSpPr>
          <p:nvPr>
            <p:ph type="dt" sz="half" idx="17"/>
          </p:nvPr>
        </p:nvSpPr>
        <p:spPr/>
        <p:txBody>
          <a:bodyPr/>
          <a:lstStyle/>
          <a:p>
            <a:fld id="{9C214ACF-ED28-4132-85EE-481B64D365D4}" type="datetime1">
              <a:rPr lang="et-EE" smtClean="0"/>
              <a:t>11.06.2024</a:t>
            </a:fld>
            <a:endParaRPr lang="et-EE"/>
          </a:p>
        </p:txBody>
      </p:sp>
      <p:sp>
        <p:nvSpPr>
          <p:cNvPr id="4" name="Footer Placeholder 3">
            <a:extLst>
              <a:ext uri="{FF2B5EF4-FFF2-40B4-BE49-F238E27FC236}">
                <a16:creationId xmlns:a16="http://schemas.microsoft.com/office/drawing/2014/main" id="{550A9A97-565C-4449-972D-37E8AE90C399}"/>
              </a:ext>
            </a:extLst>
          </p:cNvPr>
          <p:cNvSpPr>
            <a:spLocks noGrp="1"/>
          </p:cNvSpPr>
          <p:nvPr>
            <p:ph type="ftr" sz="quarter" idx="18"/>
          </p:nvPr>
        </p:nvSpPr>
        <p:spPr/>
        <p:txBody>
          <a:bodyPr/>
          <a:lstStyle/>
          <a:p>
            <a:endParaRPr lang="et-EE"/>
          </a:p>
        </p:txBody>
      </p:sp>
      <p:sp>
        <p:nvSpPr>
          <p:cNvPr id="7" name="Slide Number Placeholder 6">
            <a:extLst>
              <a:ext uri="{FF2B5EF4-FFF2-40B4-BE49-F238E27FC236}">
                <a16:creationId xmlns:a16="http://schemas.microsoft.com/office/drawing/2014/main" id="{798DBC4C-FEC7-4DD1-ABAE-E0A61EF0F343}"/>
              </a:ext>
            </a:extLst>
          </p:cNvPr>
          <p:cNvSpPr>
            <a:spLocks noGrp="1"/>
          </p:cNvSpPr>
          <p:nvPr>
            <p:ph type="sldNum" sz="quarter" idx="19"/>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37522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2"/>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32368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userDrawn="1"/>
        </p:nvPicPr>
        <p:blipFill>
          <a:blip r:embed="rId3"/>
          <a:stretch>
            <a:fillRect/>
          </a:stretch>
        </p:blipFill>
        <p:spPr>
          <a:xfrm>
            <a:off x="8693884"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spTree>
    <p:extLst>
      <p:ext uri="{BB962C8B-B14F-4D97-AF65-F5344CB8AC3E}">
        <p14:creationId xmlns:p14="http://schemas.microsoft.com/office/powerpoint/2010/main" val="20751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5"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004F412-7B96-4EAC-80FB-F4D3598A30EB}"/>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3" name="Footer Placeholder 2">
            <a:extLst>
              <a:ext uri="{FF2B5EF4-FFF2-40B4-BE49-F238E27FC236}">
                <a16:creationId xmlns:a16="http://schemas.microsoft.com/office/drawing/2014/main" id="{C52FD485-E3A4-4232-8505-A567664A4400}"/>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7001D668-8F0A-458E-9F82-30DCE7F4658F}"/>
              </a:ext>
            </a:extLst>
          </p:cNvPr>
          <p:cNvSpPr>
            <a:spLocks noGrp="1"/>
          </p:cNvSpPr>
          <p:nvPr>
            <p:ph type="sldNum" sz="quarter" idx="17"/>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2611767682"/>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3498" y="3244275"/>
            <a:ext cx="8790444" cy="2530883"/>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16" name="Text Placeholder 15"/>
          <p:cNvSpPr>
            <a:spLocks noGrp="1"/>
          </p:cNvSpPr>
          <p:nvPr>
            <p:ph type="body" sz="quarter" idx="16"/>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371600" indent="0">
              <a:buFont typeface="Verdana" panose="020B0604030504040204" pitchFamily="34" charset="0"/>
              <a:buNone/>
              <a:defRPr/>
            </a:lvl4pPr>
          </a:lstStyle>
          <a:p>
            <a:pPr lvl="0"/>
            <a:r>
              <a:rPr lang="et-EE" dirty="0"/>
              <a:t>Redigeeri juhtslaidi tekstilaade</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a:t>Redigeeri juhtslaidi tekstilaade</a:t>
            </a:r>
          </a:p>
        </p:txBody>
      </p:sp>
      <p:sp>
        <p:nvSpPr>
          <p:cNvPr id="6"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8" name="Straight Connector 7"/>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041931F-AAD8-4E00-94BA-12A43BC364D1}"/>
              </a:ext>
            </a:extLst>
          </p:cNvPr>
          <p:cNvSpPr>
            <a:spLocks noGrp="1"/>
          </p:cNvSpPr>
          <p:nvPr>
            <p:ph type="dt" sz="half" idx="19"/>
          </p:nvPr>
        </p:nvSpPr>
        <p:spPr/>
        <p:txBody>
          <a:bodyPr/>
          <a:lstStyle/>
          <a:p>
            <a:fld id="{8782FFF3-E8C9-4D45-BBE6-2D87CBC7DEF6}" type="datetime1">
              <a:rPr lang="et-EE" smtClean="0"/>
              <a:t>11.06.2024</a:t>
            </a:fld>
            <a:endParaRPr lang="et-EE"/>
          </a:p>
        </p:txBody>
      </p:sp>
      <p:sp>
        <p:nvSpPr>
          <p:cNvPr id="3" name="Footer Placeholder 2">
            <a:extLst>
              <a:ext uri="{FF2B5EF4-FFF2-40B4-BE49-F238E27FC236}">
                <a16:creationId xmlns:a16="http://schemas.microsoft.com/office/drawing/2014/main" id="{1492F2FD-0CEB-43AF-9AE2-D1FC30D275F6}"/>
              </a:ext>
            </a:extLst>
          </p:cNvPr>
          <p:cNvSpPr>
            <a:spLocks noGrp="1"/>
          </p:cNvSpPr>
          <p:nvPr>
            <p:ph type="ftr" sz="quarter" idx="20"/>
          </p:nvPr>
        </p:nvSpPr>
        <p:spPr/>
        <p:txBody>
          <a:bodyPr/>
          <a:lstStyle/>
          <a:p>
            <a:endParaRPr lang="et-EE"/>
          </a:p>
        </p:txBody>
      </p:sp>
      <p:sp>
        <p:nvSpPr>
          <p:cNvPr id="4" name="Slide Number Placeholder 3">
            <a:extLst>
              <a:ext uri="{FF2B5EF4-FFF2-40B4-BE49-F238E27FC236}">
                <a16:creationId xmlns:a16="http://schemas.microsoft.com/office/drawing/2014/main" id="{AEDDDC7F-4270-4FA0-B7EC-3B0CDE702122}"/>
              </a:ext>
            </a:extLst>
          </p:cNvPr>
          <p:cNvSpPr>
            <a:spLocks noGrp="1"/>
          </p:cNvSpPr>
          <p:nvPr>
            <p:ph type="sldNum" sz="quarter" idx="21"/>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4102421693"/>
      </p:ext>
    </p:extLst>
  </p:cSld>
  <p:clrMapOvr>
    <a:masterClrMapping/>
  </p:clrMapOvr>
  <p:extLst>
    <p:ext uri="{DCECCB84-F9BA-43D5-87BE-67443E8EF086}">
      <p15:sldGuideLst xmlns:p15="http://schemas.microsoft.com/office/powerpoint/2012/main">
        <p15:guide id="2" orient="horz" pos="1026" userDrawn="1">
          <p15:clr>
            <a:srgbClr val="FBAE40"/>
          </p15:clr>
        </p15:guide>
        <p15:guide id="3" orient="horz" pos="3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CACFD41-5699-4800-92D6-7CDC5E9F2E24}"/>
              </a:ext>
            </a:extLst>
          </p:cNvPr>
          <p:cNvSpPr>
            <a:spLocks noGrp="1"/>
          </p:cNvSpPr>
          <p:nvPr>
            <p:ph type="dt" sz="half" idx="17"/>
          </p:nvPr>
        </p:nvSpPr>
        <p:spPr/>
        <p:txBody>
          <a:bodyPr/>
          <a:lstStyle/>
          <a:p>
            <a:fld id="{2B074906-6E83-4DB1-9FDA-BAD3305AD871}" type="datetime1">
              <a:rPr lang="et-EE" smtClean="0"/>
              <a:t>11.06.2024</a:t>
            </a:fld>
            <a:endParaRPr lang="et-EE"/>
          </a:p>
        </p:txBody>
      </p:sp>
      <p:sp>
        <p:nvSpPr>
          <p:cNvPr id="4" name="Footer Placeholder 3">
            <a:extLst>
              <a:ext uri="{FF2B5EF4-FFF2-40B4-BE49-F238E27FC236}">
                <a16:creationId xmlns:a16="http://schemas.microsoft.com/office/drawing/2014/main" id="{ED87B90A-D1BF-436C-8022-53BB3210E26D}"/>
              </a:ext>
            </a:extLst>
          </p:cNvPr>
          <p:cNvSpPr>
            <a:spLocks noGrp="1"/>
          </p:cNvSpPr>
          <p:nvPr>
            <p:ph type="ftr" sz="quarter" idx="18"/>
          </p:nvPr>
        </p:nvSpPr>
        <p:spPr/>
        <p:txBody>
          <a:bodyPr/>
          <a:lstStyle/>
          <a:p>
            <a:endParaRPr lang="et-EE"/>
          </a:p>
        </p:txBody>
      </p:sp>
      <p:sp>
        <p:nvSpPr>
          <p:cNvPr id="7" name="Slide Number Placeholder 6">
            <a:extLst>
              <a:ext uri="{FF2B5EF4-FFF2-40B4-BE49-F238E27FC236}">
                <a16:creationId xmlns:a16="http://schemas.microsoft.com/office/drawing/2014/main" id="{D6BA1B9A-57C5-4F0E-A559-E5CAE932950C}"/>
              </a:ext>
            </a:extLst>
          </p:cNvPr>
          <p:cNvSpPr>
            <a:spLocks noGrp="1"/>
          </p:cNvSpPr>
          <p:nvPr>
            <p:ph type="sldNum" sz="quarter" idx="19"/>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2335592993"/>
      </p:ext>
    </p:extLst>
  </p:cSld>
  <p:clrMapOvr>
    <a:masterClrMapping/>
  </p:clrMapOvr>
  <p:extLst>
    <p:ext uri="{DCECCB84-F9BA-43D5-87BE-67443E8EF086}">
      <p15:sldGuideLst xmlns:p15="http://schemas.microsoft.com/office/powerpoint/2012/main">
        <p15:guide id="2" orient="horz" pos="3997" userDrawn="1">
          <p15:clr>
            <a:srgbClr val="FBAE40"/>
          </p15:clr>
        </p15:guide>
        <p15:guide id="3"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Diagrammi lisamiseks klõpsake ikooni</a:t>
            </a:r>
            <a:endParaRPr lang="en-US" noProof="0" dirty="0"/>
          </a:p>
        </p:txBody>
      </p:sp>
      <p:sp>
        <p:nvSpPr>
          <p:cNvPr id="17"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990069D-360A-42CC-8650-CD2B90C22614}"/>
              </a:ext>
            </a:extLst>
          </p:cNvPr>
          <p:cNvSpPr>
            <a:spLocks noGrp="1"/>
          </p:cNvSpPr>
          <p:nvPr>
            <p:ph type="dt" sz="half" idx="17"/>
          </p:nvPr>
        </p:nvSpPr>
        <p:spPr/>
        <p:txBody>
          <a:bodyPr/>
          <a:lstStyle/>
          <a:p>
            <a:fld id="{6D010882-6718-4EB8-80D6-BAF1AD425E2F}" type="datetime1">
              <a:rPr lang="et-EE" smtClean="0"/>
              <a:t>11.06.2024</a:t>
            </a:fld>
            <a:endParaRPr lang="et-EE"/>
          </a:p>
        </p:txBody>
      </p:sp>
      <p:sp>
        <p:nvSpPr>
          <p:cNvPr id="3" name="Footer Placeholder 2">
            <a:extLst>
              <a:ext uri="{FF2B5EF4-FFF2-40B4-BE49-F238E27FC236}">
                <a16:creationId xmlns:a16="http://schemas.microsoft.com/office/drawing/2014/main" id="{502454E2-C684-4408-B1E2-7A3A7F16F9D7}"/>
              </a:ext>
            </a:extLst>
          </p:cNvPr>
          <p:cNvSpPr>
            <a:spLocks noGrp="1"/>
          </p:cNvSpPr>
          <p:nvPr>
            <p:ph type="ftr" sz="quarter" idx="18"/>
          </p:nvPr>
        </p:nvSpPr>
        <p:spPr/>
        <p:txBody>
          <a:bodyPr/>
          <a:lstStyle/>
          <a:p>
            <a:endParaRPr lang="et-EE"/>
          </a:p>
        </p:txBody>
      </p:sp>
      <p:sp>
        <p:nvSpPr>
          <p:cNvPr id="4" name="Slide Number Placeholder 3">
            <a:extLst>
              <a:ext uri="{FF2B5EF4-FFF2-40B4-BE49-F238E27FC236}">
                <a16:creationId xmlns:a16="http://schemas.microsoft.com/office/drawing/2014/main" id="{8FA3453C-24C5-41C5-B7AA-829894CAE8A7}"/>
              </a:ext>
            </a:extLst>
          </p:cNvPr>
          <p:cNvSpPr>
            <a:spLocks noGrp="1"/>
          </p:cNvSpPr>
          <p:nvPr>
            <p:ph type="sldNum" sz="quarter" idx="19"/>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1097222815"/>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
        <p:nvSpPr>
          <p:cNvPr id="2" name="Date Placeholder 1">
            <a:extLst>
              <a:ext uri="{FF2B5EF4-FFF2-40B4-BE49-F238E27FC236}">
                <a16:creationId xmlns:a16="http://schemas.microsoft.com/office/drawing/2014/main" id="{696087B5-7C75-4969-AAA7-909584AB43A4}"/>
              </a:ext>
            </a:extLst>
          </p:cNvPr>
          <p:cNvSpPr>
            <a:spLocks noGrp="1"/>
          </p:cNvSpPr>
          <p:nvPr>
            <p:ph type="dt" sz="half" idx="18"/>
          </p:nvPr>
        </p:nvSpPr>
        <p:spPr/>
        <p:txBody>
          <a:bodyPr/>
          <a:lstStyle/>
          <a:p>
            <a:fld id="{744980F1-5CA6-4E0E-A6F1-BBF08216DBD9}" type="datetime1">
              <a:rPr lang="et-EE" smtClean="0"/>
              <a:t>11.06.2024</a:t>
            </a:fld>
            <a:endParaRPr lang="et-EE"/>
          </a:p>
        </p:txBody>
      </p:sp>
      <p:sp>
        <p:nvSpPr>
          <p:cNvPr id="3" name="Footer Placeholder 2">
            <a:extLst>
              <a:ext uri="{FF2B5EF4-FFF2-40B4-BE49-F238E27FC236}">
                <a16:creationId xmlns:a16="http://schemas.microsoft.com/office/drawing/2014/main" id="{88F6E396-2383-46E2-8C97-14BF807105A8}"/>
              </a:ext>
            </a:extLst>
          </p:cNvPr>
          <p:cNvSpPr>
            <a:spLocks noGrp="1"/>
          </p:cNvSpPr>
          <p:nvPr>
            <p:ph type="ftr" sz="quarter" idx="19"/>
          </p:nvPr>
        </p:nvSpPr>
        <p:spPr/>
        <p:txBody>
          <a:bodyPr/>
          <a:lstStyle/>
          <a:p>
            <a:endParaRPr lang="et-EE"/>
          </a:p>
        </p:txBody>
      </p:sp>
      <p:sp>
        <p:nvSpPr>
          <p:cNvPr id="4" name="Slide Number Placeholder 3">
            <a:extLst>
              <a:ext uri="{FF2B5EF4-FFF2-40B4-BE49-F238E27FC236}">
                <a16:creationId xmlns:a16="http://schemas.microsoft.com/office/drawing/2014/main" id="{8A0A38CA-DF74-4C73-852C-ABF5B513778C}"/>
              </a:ext>
            </a:extLst>
          </p:cNvPr>
          <p:cNvSpPr>
            <a:spLocks noGrp="1"/>
          </p:cNvSpPr>
          <p:nvPr>
            <p:ph type="sldNum" sz="quarter" idx="20"/>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239501077"/>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89"/>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7"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9"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4FE7DAC-166A-4FBB-BE03-BA8D4CC8E9C4}"/>
              </a:ext>
            </a:extLst>
          </p:cNvPr>
          <p:cNvSpPr>
            <a:spLocks noGrp="1"/>
          </p:cNvSpPr>
          <p:nvPr>
            <p:ph type="dt" sz="half" idx="24"/>
          </p:nvPr>
        </p:nvSpPr>
        <p:spPr/>
        <p:txBody>
          <a:bodyPr/>
          <a:lstStyle/>
          <a:p>
            <a:fld id="{12EF872E-2BE0-4003-BEBA-78B6EEFBE339}" type="datetime1">
              <a:rPr lang="et-EE" smtClean="0"/>
              <a:t>11.06.2024</a:t>
            </a:fld>
            <a:endParaRPr lang="et-EE"/>
          </a:p>
        </p:txBody>
      </p:sp>
      <p:sp>
        <p:nvSpPr>
          <p:cNvPr id="4" name="Footer Placeholder 3">
            <a:extLst>
              <a:ext uri="{FF2B5EF4-FFF2-40B4-BE49-F238E27FC236}">
                <a16:creationId xmlns:a16="http://schemas.microsoft.com/office/drawing/2014/main" id="{EAD54610-AF7C-45A7-9583-B44D64B50148}"/>
              </a:ext>
            </a:extLst>
          </p:cNvPr>
          <p:cNvSpPr>
            <a:spLocks noGrp="1"/>
          </p:cNvSpPr>
          <p:nvPr>
            <p:ph type="ftr" sz="quarter" idx="25"/>
          </p:nvPr>
        </p:nvSpPr>
        <p:spPr/>
        <p:txBody>
          <a:bodyPr/>
          <a:lstStyle/>
          <a:p>
            <a:endParaRPr lang="et-EE"/>
          </a:p>
        </p:txBody>
      </p:sp>
      <p:sp>
        <p:nvSpPr>
          <p:cNvPr id="6" name="Slide Number Placeholder 5">
            <a:extLst>
              <a:ext uri="{FF2B5EF4-FFF2-40B4-BE49-F238E27FC236}">
                <a16:creationId xmlns:a16="http://schemas.microsoft.com/office/drawing/2014/main" id="{A87D74D9-0242-406A-ACCA-AD1AD7BB9451}"/>
              </a:ext>
            </a:extLst>
          </p:cNvPr>
          <p:cNvSpPr>
            <a:spLocks noGrp="1"/>
          </p:cNvSpPr>
          <p:nvPr>
            <p:ph type="sldNum" sz="quarter" idx="26"/>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31405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0" name="Picture Placeholder 19"/>
          <p:cNvSpPr>
            <a:spLocks noGrp="1"/>
          </p:cNvSpPr>
          <p:nvPr>
            <p:ph type="pic" sz="quarter" idx="19"/>
          </p:nvPr>
        </p:nvSpPr>
        <p:spPr>
          <a:xfrm>
            <a:off x="7511753" y="3459344"/>
            <a:ext cx="3624561" cy="23096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EFF35C7-EF3D-455E-866A-441F4248836E}"/>
              </a:ext>
            </a:extLst>
          </p:cNvPr>
          <p:cNvSpPr>
            <a:spLocks noGrp="1"/>
          </p:cNvSpPr>
          <p:nvPr>
            <p:ph type="dt" sz="half" idx="21"/>
          </p:nvPr>
        </p:nvSpPr>
        <p:spPr/>
        <p:txBody>
          <a:bodyPr/>
          <a:lstStyle/>
          <a:p>
            <a:fld id="{DD5AD732-CB03-4123-9A81-58B60B3124E4}" type="datetime1">
              <a:rPr lang="et-EE" smtClean="0"/>
              <a:t>11.06.2024</a:t>
            </a:fld>
            <a:endParaRPr lang="et-EE"/>
          </a:p>
        </p:txBody>
      </p:sp>
      <p:sp>
        <p:nvSpPr>
          <p:cNvPr id="3" name="Footer Placeholder 2">
            <a:extLst>
              <a:ext uri="{FF2B5EF4-FFF2-40B4-BE49-F238E27FC236}">
                <a16:creationId xmlns:a16="http://schemas.microsoft.com/office/drawing/2014/main" id="{360DC3C3-A9E6-47B2-B6A2-CF54F59A9A0A}"/>
              </a:ext>
            </a:extLst>
          </p:cNvPr>
          <p:cNvSpPr>
            <a:spLocks noGrp="1"/>
          </p:cNvSpPr>
          <p:nvPr>
            <p:ph type="ftr" sz="quarter" idx="22"/>
          </p:nvPr>
        </p:nvSpPr>
        <p:spPr/>
        <p:txBody>
          <a:bodyPr/>
          <a:lstStyle/>
          <a:p>
            <a:endParaRPr lang="et-EE"/>
          </a:p>
        </p:txBody>
      </p:sp>
      <p:sp>
        <p:nvSpPr>
          <p:cNvPr id="4" name="Slide Number Placeholder 3">
            <a:extLst>
              <a:ext uri="{FF2B5EF4-FFF2-40B4-BE49-F238E27FC236}">
                <a16:creationId xmlns:a16="http://schemas.microsoft.com/office/drawing/2014/main" id="{DDE424CD-5347-48B9-A57E-300BF3B04C21}"/>
              </a:ext>
            </a:extLst>
          </p:cNvPr>
          <p:cNvSpPr>
            <a:spLocks noGrp="1"/>
          </p:cNvSpPr>
          <p:nvPr>
            <p:ph type="sldNum" sz="quarter" idx="23"/>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18047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71700" y="1628776"/>
            <a:ext cx="8964613" cy="4140200"/>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5"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8FBA5ED-D7D9-46E0-A29F-41019FF2C0F5}"/>
              </a:ext>
            </a:extLst>
          </p:cNvPr>
          <p:cNvSpPr>
            <a:spLocks noGrp="1"/>
          </p:cNvSpPr>
          <p:nvPr>
            <p:ph type="dt" sz="half" idx="24"/>
          </p:nvPr>
        </p:nvSpPr>
        <p:spPr/>
        <p:txBody>
          <a:bodyPr/>
          <a:lstStyle/>
          <a:p>
            <a:fld id="{B2F900AE-92B6-438C-99AF-E6F16830E09D}" type="datetime1">
              <a:rPr lang="et-EE" smtClean="0"/>
              <a:t>11.06.2024</a:t>
            </a:fld>
            <a:endParaRPr lang="et-EE"/>
          </a:p>
        </p:txBody>
      </p:sp>
      <p:sp>
        <p:nvSpPr>
          <p:cNvPr id="3" name="Footer Placeholder 2">
            <a:extLst>
              <a:ext uri="{FF2B5EF4-FFF2-40B4-BE49-F238E27FC236}">
                <a16:creationId xmlns:a16="http://schemas.microsoft.com/office/drawing/2014/main" id="{C6139B8C-A05E-4EFB-A1A6-02F7B2DAAB2F}"/>
              </a:ext>
            </a:extLst>
          </p:cNvPr>
          <p:cNvSpPr>
            <a:spLocks noGrp="1"/>
          </p:cNvSpPr>
          <p:nvPr>
            <p:ph type="ftr" sz="quarter" idx="25"/>
          </p:nvPr>
        </p:nvSpPr>
        <p:spPr/>
        <p:txBody>
          <a:bodyPr/>
          <a:lstStyle/>
          <a:p>
            <a:endParaRPr lang="et-EE"/>
          </a:p>
        </p:txBody>
      </p:sp>
      <p:sp>
        <p:nvSpPr>
          <p:cNvPr id="6" name="Slide Number Placeholder 5">
            <a:extLst>
              <a:ext uri="{FF2B5EF4-FFF2-40B4-BE49-F238E27FC236}">
                <a16:creationId xmlns:a16="http://schemas.microsoft.com/office/drawing/2014/main" id="{8A74D271-CA8A-430F-9E79-66C41D733649}"/>
              </a:ext>
            </a:extLst>
          </p:cNvPr>
          <p:cNvSpPr>
            <a:spLocks noGrp="1"/>
          </p:cNvSpPr>
          <p:nvPr>
            <p:ph type="sldNum" sz="quarter" idx="26"/>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1499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4">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
        <p:nvSpPr>
          <p:cNvPr id="2" name="Date Placeholder 1">
            <a:extLst>
              <a:ext uri="{FF2B5EF4-FFF2-40B4-BE49-F238E27FC236}">
                <a16:creationId xmlns:a16="http://schemas.microsoft.com/office/drawing/2014/main" id="{458B2623-D8FA-4CE2-A4AA-9FC80621636C}"/>
              </a:ext>
            </a:extLst>
          </p:cNvPr>
          <p:cNvSpPr>
            <a:spLocks noGrp="1"/>
          </p:cNvSpPr>
          <p:nvPr>
            <p:ph type="dt" sz="half" idx="2"/>
          </p:nvPr>
        </p:nvSpPr>
        <p:spPr>
          <a:xfrm>
            <a:off x="8907101" y="6356350"/>
            <a:ext cx="15544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F31A-2D6E-4048-877B-E67667C4D574}" type="datetime1">
              <a:rPr lang="et-EE" smtClean="0"/>
              <a:t>11.06.2024</a:t>
            </a:fld>
            <a:endParaRPr lang="et-EE" dirty="0"/>
          </a:p>
        </p:txBody>
      </p:sp>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838200" y="365125"/>
            <a:ext cx="10515600" cy="956599"/>
          </a:xfrm>
          <a:prstGeom prst="rect">
            <a:avLst/>
          </a:prstGeom>
        </p:spPr>
        <p:txBody>
          <a:bodyPr vert="horz" lIns="91440" tIns="45720" rIns="91440" bIns="45720" rtlCol="0" anchor="ctr">
            <a:normAutofit/>
          </a:bodyPr>
          <a:lstStyle/>
          <a:p>
            <a:r>
              <a:rPr lang="en-US" dirty="0"/>
              <a:t>CLICK TO EDIT MASTER </a:t>
            </a:r>
            <a:br>
              <a:rPr lang="et-EE" dirty="0"/>
            </a:br>
            <a:r>
              <a:rPr lang="en-US" dirty="0"/>
              <a:t>TITLE STYLE</a:t>
            </a:r>
            <a:endParaRPr lang="et-EE" dirty="0"/>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838200" y="1496291"/>
            <a:ext cx="10515600" cy="4717514"/>
          </a:xfrm>
          <a:prstGeom prst="rect">
            <a:avLst/>
          </a:prstGeom>
        </p:spPr>
        <p:txBody>
          <a:bodyPr vert="horz" lIns="91440" tIns="45720" rIns="91440" bIns="45720" rtlCol="0">
            <a:normAutofit/>
          </a:bodyPr>
          <a:lstStyle/>
          <a:p>
            <a:pPr>
              <a:buClr>
                <a:srgbClr val="E4067E"/>
              </a:buClr>
            </a:pPr>
            <a:r>
              <a:rPr lang="en-US" altLang="en-US" sz="1800" dirty="0" err="1">
                <a:solidFill>
                  <a:srgbClr val="332B60"/>
                </a:solidFill>
                <a:latin typeface="+mn-lt"/>
              </a:rPr>
              <a:t>Vivamus</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a:t>
            </a:r>
            <a:r>
              <a:rPr lang="en-US" altLang="en-US" sz="1800" dirty="0" err="1">
                <a:solidFill>
                  <a:srgbClr val="332B60"/>
                </a:solidFill>
                <a:latin typeface="+mn-lt"/>
              </a:rPr>
              <a:t>lacus</a:t>
            </a:r>
            <a:r>
              <a:rPr lang="en-US" altLang="en-US" sz="1800" dirty="0">
                <a:solidFill>
                  <a:srgbClr val="332B60"/>
                </a:solidFill>
                <a:latin typeface="+mn-lt"/>
              </a:rPr>
              <a:t>.</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p:txBody>
      </p:sp>
      <p:sp>
        <p:nvSpPr>
          <p:cNvPr id="6" name="Footer Placeholder 5">
            <a:extLst>
              <a:ext uri="{FF2B5EF4-FFF2-40B4-BE49-F238E27FC236}">
                <a16:creationId xmlns:a16="http://schemas.microsoft.com/office/drawing/2014/main" id="{9E86E1BA-D6AB-4316-9F19-8ED4B7928F08}"/>
              </a:ext>
            </a:extLst>
          </p:cNvPr>
          <p:cNvSpPr>
            <a:spLocks noGrp="1"/>
          </p:cNvSpPr>
          <p:nvPr>
            <p:ph type="ftr" sz="quarter" idx="3"/>
          </p:nvPr>
        </p:nvSpPr>
        <p:spPr>
          <a:xfrm>
            <a:off x="4605278"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dirty="0"/>
          </a:p>
        </p:txBody>
      </p:sp>
      <p:sp>
        <p:nvSpPr>
          <p:cNvPr id="7" name="Slide Number Placeholder 6">
            <a:extLst>
              <a:ext uri="{FF2B5EF4-FFF2-40B4-BE49-F238E27FC236}">
                <a16:creationId xmlns:a16="http://schemas.microsoft.com/office/drawing/2014/main" id="{C2972CC5-1C10-475D-942C-1CD384BDA26B}"/>
              </a:ext>
            </a:extLst>
          </p:cNvPr>
          <p:cNvSpPr>
            <a:spLocks noGrp="1"/>
          </p:cNvSpPr>
          <p:nvPr>
            <p:ph type="sldNum" sz="quarter" idx="4"/>
          </p:nvPr>
        </p:nvSpPr>
        <p:spPr>
          <a:xfrm>
            <a:off x="10648604" y="6356350"/>
            <a:ext cx="7051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44B27-CF0D-4861-9E95-57641F09AF00}"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91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9" r:id="rId11"/>
    <p:sldLayoutId id="2147483920" r:id="rId12"/>
  </p:sldLayoutIdLst>
  <p:hf hdr="0"/>
  <p:txStyles>
    <p:titleStyle>
      <a:lvl1pPr algn="l" rtl="0" eaLnBrk="1" fontAlgn="base" hangingPunct="1">
        <a:lnSpc>
          <a:spcPct val="100000"/>
        </a:lnSpc>
        <a:spcBef>
          <a:spcPct val="0"/>
        </a:spcBef>
        <a:spcAft>
          <a:spcPct val="0"/>
        </a:spcAft>
        <a:defRPr sz="22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302" userDrawn="1">
          <p15:clr>
            <a:srgbClr val="F26B43"/>
          </p15:clr>
        </p15:guide>
        <p15:guide id="3" pos="1368" userDrawn="1">
          <p15:clr>
            <a:srgbClr val="F26B43"/>
          </p15:clr>
        </p15:guide>
        <p15:guide id="4" orient="horz" pos="3997" userDrawn="1">
          <p15:clr>
            <a:srgbClr val="F26B43"/>
          </p15:clr>
        </p15:guide>
        <p15:guide id="5" orient="horz" pos="1026"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in.ee/riik-ja-omavalitsused-planeeringud/avalik-teenistus/eetik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korruptsioon.ee/et/kuidas-toimida-korruptsiooni-korra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olitsei.ee/et/kaeitumisjuhised" TargetMode="External"/><Relationship Id="rId2" Type="http://schemas.openxmlformats.org/officeDocument/2006/relationships/hyperlink" Target="https://www.fin.ee/riik-ja-omavalitsused-planeeringud/avalik-teenistus/eetika" TargetMode="External"/><Relationship Id="rId1" Type="http://schemas.openxmlformats.org/officeDocument/2006/relationships/slideLayout" Target="../slideLayouts/slideLayout2.xml"/><Relationship Id="rId6" Type="http://schemas.openxmlformats.org/officeDocument/2006/relationships/hyperlink" Target="https://www.ombudsman.europa.eu/et/publication/et/3510" TargetMode="External"/><Relationship Id="rId5" Type="http://schemas.openxmlformats.org/officeDocument/2006/relationships/hyperlink" Target="https://transparency.ee/" TargetMode="External"/><Relationship Id="rId4" Type="http://schemas.openxmlformats.org/officeDocument/2006/relationships/hyperlink" Target="https://www.politsei.ee/et/kasulikud-materjali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800" t="16500" r="800" b="3804"/>
          <a:stretch/>
        </p:blipFill>
        <p:spPr>
          <a:xfrm>
            <a:off x="0" y="0"/>
            <a:ext cx="12191999" cy="6858000"/>
          </a:xfrm>
          <a:prstGeom prst="rect">
            <a:avLst/>
          </a:prstGeom>
          <a:noFill/>
          <a:ln>
            <a:noFill/>
          </a:ln>
        </p:spPr>
      </p:pic>
      <p:grpSp>
        <p:nvGrpSpPr>
          <p:cNvPr id="3" name="Group 2"/>
          <p:cNvGrpSpPr/>
          <p:nvPr/>
        </p:nvGrpSpPr>
        <p:grpSpPr>
          <a:xfrm>
            <a:off x="-1" y="1958640"/>
            <a:ext cx="12192000" cy="4899360"/>
            <a:chOff x="-1" y="1958640"/>
            <a:chExt cx="12192000" cy="4899360"/>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3"/>
            <a:stretch>
              <a:fillRect/>
            </a:stretch>
          </p:blipFill>
          <p:spPr>
            <a:xfrm>
              <a:off x="8677555" y="1958640"/>
              <a:ext cx="2447645" cy="1370681"/>
            </a:xfrm>
            <a:prstGeom prst="rect">
              <a:avLst/>
            </a:prstGeom>
          </p:spPr>
        </p:pic>
      </p:grpSp>
      <p:sp>
        <p:nvSpPr>
          <p:cNvPr id="11" name="Teksti kohatäide 4"/>
          <p:cNvSpPr>
            <a:spLocks noGrp="1"/>
          </p:cNvSpPr>
          <p:nvPr>
            <p:ph type="body" sz="quarter" idx="12"/>
          </p:nvPr>
        </p:nvSpPr>
        <p:spPr>
          <a:xfrm>
            <a:off x="953641" y="4053525"/>
            <a:ext cx="9755207" cy="1608969"/>
          </a:xfrm>
        </p:spPr>
        <p:txBody>
          <a:bodyPr/>
          <a:lstStyle/>
          <a:p>
            <a:r>
              <a:rPr lang="et-EE" sz="2800" dirty="0"/>
              <a:t>Kohaliku omavalitsuse töötaja sisseelamiskoolitus:</a:t>
            </a:r>
          </a:p>
          <a:p>
            <a:r>
              <a:rPr lang="et-EE" sz="2800" dirty="0">
                <a:solidFill>
                  <a:schemeClr val="accent1"/>
                </a:solidFill>
              </a:rPr>
              <a:t>Avalik eetika ja korruptsioon</a:t>
            </a:r>
          </a:p>
        </p:txBody>
      </p:sp>
      <p:sp>
        <p:nvSpPr>
          <p:cNvPr id="14" name="Teksti kohatäide 5"/>
          <p:cNvSpPr>
            <a:spLocks noGrp="1"/>
          </p:cNvSpPr>
          <p:nvPr>
            <p:ph type="body" sz="quarter" idx="13"/>
          </p:nvPr>
        </p:nvSpPr>
        <p:spPr>
          <a:xfrm>
            <a:off x="958720" y="5731946"/>
            <a:ext cx="6686418" cy="911446"/>
          </a:xfrm>
        </p:spPr>
        <p:txBody>
          <a:bodyPr/>
          <a:lstStyle/>
          <a:p>
            <a:pPr>
              <a:lnSpc>
                <a:spcPct val="100000"/>
              </a:lnSpc>
              <a:spcBef>
                <a:spcPts val="0"/>
              </a:spcBef>
            </a:pPr>
            <a:r>
              <a:rPr lang="et-EE" sz="1800" dirty="0">
                <a:solidFill>
                  <a:srgbClr val="332B60"/>
                </a:solidFill>
              </a:rPr>
              <a:t>Leno Saarniit</a:t>
            </a:r>
          </a:p>
          <a:p>
            <a:pPr>
              <a:lnSpc>
                <a:spcPct val="100000"/>
              </a:lnSpc>
              <a:spcBef>
                <a:spcPts val="0"/>
              </a:spcBef>
            </a:pPr>
            <a:r>
              <a:rPr lang="fi-FI" sz="1800" dirty="0">
                <a:solidFill>
                  <a:srgbClr val="332B60"/>
                </a:solidFill>
              </a:rPr>
              <a:t>Ragnar </a:t>
            </a:r>
            <a:r>
              <a:rPr lang="fi-FI" sz="1800" dirty="0" err="1">
                <a:solidFill>
                  <a:srgbClr val="332B60"/>
                </a:solidFill>
              </a:rPr>
              <a:t>Nurkse</a:t>
            </a:r>
            <a:r>
              <a:rPr lang="fi-FI" sz="1800" dirty="0">
                <a:solidFill>
                  <a:srgbClr val="332B60"/>
                </a:solidFill>
              </a:rPr>
              <a:t> </a:t>
            </a:r>
            <a:r>
              <a:rPr lang="fi-FI" sz="1800" dirty="0" err="1">
                <a:solidFill>
                  <a:srgbClr val="332B60"/>
                </a:solidFill>
              </a:rPr>
              <a:t>innovatsiooni</a:t>
            </a:r>
            <a:r>
              <a:rPr lang="fi-FI" sz="1800" dirty="0">
                <a:solidFill>
                  <a:srgbClr val="332B60"/>
                </a:solidFill>
              </a:rPr>
              <a:t> ja </a:t>
            </a:r>
            <a:r>
              <a:rPr lang="fi-FI" sz="1800" dirty="0" err="1">
                <a:solidFill>
                  <a:srgbClr val="332B60"/>
                </a:solidFill>
              </a:rPr>
              <a:t>valitsemise</a:t>
            </a:r>
            <a:r>
              <a:rPr lang="fi-FI" sz="1800" dirty="0">
                <a:solidFill>
                  <a:srgbClr val="332B60"/>
                </a:solidFill>
              </a:rPr>
              <a:t> </a:t>
            </a:r>
            <a:r>
              <a:rPr lang="fi-FI" sz="1800" dirty="0" err="1">
                <a:solidFill>
                  <a:srgbClr val="332B60"/>
                </a:solidFill>
              </a:rPr>
              <a:t>instituut</a:t>
            </a:r>
            <a:endParaRPr lang="et-EE" sz="1800" dirty="0">
              <a:solidFill>
                <a:srgbClr val="332B60"/>
              </a:solidFill>
            </a:endParaRPr>
          </a:p>
          <a:p>
            <a:pPr>
              <a:lnSpc>
                <a:spcPct val="100000"/>
              </a:lnSpc>
              <a:spcBef>
                <a:spcPts val="0"/>
              </a:spcBef>
            </a:pPr>
            <a:r>
              <a:rPr lang="et-EE" sz="1800" dirty="0"/>
              <a:t>Tallinna Tehnikaülikool</a:t>
            </a:r>
            <a:endParaRPr lang="et-EE" sz="1800" dirty="0">
              <a:solidFill>
                <a:srgbClr val="332B60"/>
              </a:solidFill>
            </a:endParaRPr>
          </a:p>
        </p:txBody>
      </p:sp>
      <p:sp>
        <p:nvSpPr>
          <p:cNvPr id="5" name="Date Placeholder 4">
            <a:extLst>
              <a:ext uri="{FF2B5EF4-FFF2-40B4-BE49-F238E27FC236}">
                <a16:creationId xmlns:a16="http://schemas.microsoft.com/office/drawing/2014/main" id="{F2AEBCB8-8435-43B2-AC14-DF97DD2055C6}"/>
              </a:ext>
            </a:extLst>
          </p:cNvPr>
          <p:cNvSpPr>
            <a:spLocks noGrp="1"/>
          </p:cNvSpPr>
          <p:nvPr>
            <p:ph type="dt" sz="half" idx="15"/>
          </p:nvPr>
        </p:nvSpPr>
        <p:spPr/>
        <p:txBody>
          <a:bodyPr/>
          <a:lstStyle/>
          <a:p>
            <a:fld id="{2E88DE4B-FD30-48EE-9A59-80C389FD544C}" type="datetime1">
              <a:rPr lang="et-EE" smtClean="0"/>
              <a:t>11.06.2024</a:t>
            </a:fld>
            <a:endParaRPr lang="et-EE" dirty="0"/>
          </a:p>
        </p:txBody>
      </p:sp>
    </p:spTree>
    <p:extLst>
      <p:ext uri="{BB962C8B-B14F-4D97-AF65-F5344CB8AC3E}">
        <p14:creationId xmlns:p14="http://schemas.microsoft.com/office/powerpoint/2010/main" val="174772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275FC0-B162-ACF7-B984-AC35319FCE83}"/>
              </a:ext>
            </a:extLst>
          </p:cNvPr>
          <p:cNvSpPr>
            <a:spLocks noGrp="1"/>
          </p:cNvSpPr>
          <p:nvPr>
            <p:ph type="body" sz="quarter" idx="13"/>
          </p:nvPr>
        </p:nvSpPr>
        <p:spPr>
          <a:xfrm>
            <a:off x="479425" y="549275"/>
            <a:ext cx="4528554" cy="810888"/>
          </a:xfrm>
        </p:spPr>
        <p:txBody>
          <a:bodyPr>
            <a:normAutofit fontScale="92500"/>
          </a:bodyPr>
          <a:lstStyle/>
          <a:p>
            <a:r>
              <a:rPr lang="et-EE" dirty="0"/>
              <a:t>Rollid ja hoiakud avalikus teenistuses 2023. </a:t>
            </a:r>
          </a:p>
        </p:txBody>
      </p:sp>
      <p:sp>
        <p:nvSpPr>
          <p:cNvPr id="3" name="Text Placeholder 2">
            <a:extLst>
              <a:ext uri="{FF2B5EF4-FFF2-40B4-BE49-F238E27FC236}">
                <a16:creationId xmlns:a16="http://schemas.microsoft.com/office/drawing/2014/main" id="{F04DF28B-A5BA-F1E1-E766-CC09301DD599}"/>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07F7C158-0545-EDB2-6CA6-52A897200983}"/>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8636F826-0986-A11C-D827-00A5E22D8744}"/>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60043334-7852-8342-71BD-87762A1A1490}"/>
              </a:ext>
            </a:extLst>
          </p:cNvPr>
          <p:cNvSpPr>
            <a:spLocks noGrp="1"/>
          </p:cNvSpPr>
          <p:nvPr>
            <p:ph type="sldNum" sz="quarter" idx="17"/>
          </p:nvPr>
        </p:nvSpPr>
        <p:spPr/>
        <p:txBody>
          <a:bodyPr/>
          <a:lstStyle/>
          <a:p>
            <a:fld id="{65544B27-CF0D-4861-9E95-57641F09AF00}" type="slidenum">
              <a:rPr lang="et-EE" smtClean="0"/>
              <a:t>10</a:t>
            </a:fld>
            <a:endParaRPr lang="et-EE"/>
          </a:p>
        </p:txBody>
      </p:sp>
      <p:pic>
        <p:nvPicPr>
          <p:cNvPr id="8" name="Picture 7">
            <a:extLst>
              <a:ext uri="{FF2B5EF4-FFF2-40B4-BE49-F238E27FC236}">
                <a16:creationId xmlns:a16="http://schemas.microsoft.com/office/drawing/2014/main" id="{E392C1EF-9328-9019-D6D7-244877DC46C9}"/>
              </a:ext>
            </a:extLst>
          </p:cNvPr>
          <p:cNvPicPr>
            <a:picLocks noChangeAspect="1"/>
          </p:cNvPicPr>
          <p:nvPr/>
        </p:nvPicPr>
        <p:blipFill>
          <a:blip r:embed="rId2"/>
          <a:stretch>
            <a:fillRect/>
          </a:stretch>
        </p:blipFill>
        <p:spPr>
          <a:xfrm>
            <a:off x="5007978" y="0"/>
            <a:ext cx="6152985" cy="6699696"/>
          </a:xfrm>
          <a:prstGeom prst="rect">
            <a:avLst/>
          </a:prstGeom>
        </p:spPr>
      </p:pic>
    </p:spTree>
    <p:extLst>
      <p:ext uri="{BB962C8B-B14F-4D97-AF65-F5344CB8AC3E}">
        <p14:creationId xmlns:p14="http://schemas.microsoft.com/office/powerpoint/2010/main" val="144347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809648-6800-4849-9CD4-7CE6864CC8B7}"/>
              </a:ext>
            </a:extLst>
          </p:cNvPr>
          <p:cNvSpPr>
            <a:spLocks noGrp="1"/>
          </p:cNvSpPr>
          <p:nvPr>
            <p:ph type="body" sz="quarter" idx="13"/>
          </p:nvPr>
        </p:nvSpPr>
        <p:spPr>
          <a:xfrm>
            <a:off x="479424" y="549275"/>
            <a:ext cx="5518605" cy="810888"/>
          </a:xfrm>
        </p:spPr>
        <p:txBody>
          <a:bodyPr/>
          <a:lstStyle/>
          <a:p>
            <a:r>
              <a:rPr lang="et-EE" dirty="0"/>
              <a:t>Rollid ja hoiakud avalikus teenistuses 2023. </a:t>
            </a:r>
          </a:p>
        </p:txBody>
      </p:sp>
      <p:sp>
        <p:nvSpPr>
          <p:cNvPr id="3" name="Text Placeholder 2">
            <a:extLst>
              <a:ext uri="{FF2B5EF4-FFF2-40B4-BE49-F238E27FC236}">
                <a16:creationId xmlns:a16="http://schemas.microsoft.com/office/drawing/2014/main" id="{17ECA90A-B177-CCC7-13D1-A85A938070AB}"/>
              </a:ext>
            </a:extLst>
          </p:cNvPr>
          <p:cNvSpPr>
            <a:spLocks noGrp="1"/>
          </p:cNvSpPr>
          <p:nvPr>
            <p:ph type="body" sz="quarter" idx="14"/>
          </p:nvPr>
        </p:nvSpPr>
        <p:spPr/>
        <p:txBody>
          <a:bodyPr/>
          <a:lstStyle/>
          <a:p>
            <a:endParaRPr lang="et-EE"/>
          </a:p>
        </p:txBody>
      </p:sp>
      <p:sp>
        <p:nvSpPr>
          <p:cNvPr id="4" name="Date Placeholder 3">
            <a:extLst>
              <a:ext uri="{FF2B5EF4-FFF2-40B4-BE49-F238E27FC236}">
                <a16:creationId xmlns:a16="http://schemas.microsoft.com/office/drawing/2014/main" id="{C222F28C-A5A4-4E1A-E1ED-9911E109EEDC}"/>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4BF41C0F-C329-DD3D-F971-D9E9B888FAE0}"/>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A1E33804-4DD7-876E-D1AE-E9DC6D72891F}"/>
              </a:ext>
            </a:extLst>
          </p:cNvPr>
          <p:cNvSpPr>
            <a:spLocks noGrp="1"/>
          </p:cNvSpPr>
          <p:nvPr>
            <p:ph type="sldNum" sz="quarter" idx="17"/>
          </p:nvPr>
        </p:nvSpPr>
        <p:spPr/>
        <p:txBody>
          <a:bodyPr/>
          <a:lstStyle/>
          <a:p>
            <a:fld id="{65544B27-CF0D-4861-9E95-57641F09AF00}" type="slidenum">
              <a:rPr lang="et-EE" smtClean="0"/>
              <a:t>11</a:t>
            </a:fld>
            <a:endParaRPr lang="et-EE"/>
          </a:p>
        </p:txBody>
      </p:sp>
      <p:pic>
        <p:nvPicPr>
          <p:cNvPr id="8" name="Picture 7">
            <a:extLst>
              <a:ext uri="{FF2B5EF4-FFF2-40B4-BE49-F238E27FC236}">
                <a16:creationId xmlns:a16="http://schemas.microsoft.com/office/drawing/2014/main" id="{BF197423-B2D8-DAAE-EBEA-3343A0D5C52E}"/>
              </a:ext>
            </a:extLst>
          </p:cNvPr>
          <p:cNvPicPr>
            <a:picLocks noChangeAspect="1"/>
          </p:cNvPicPr>
          <p:nvPr/>
        </p:nvPicPr>
        <p:blipFill>
          <a:blip r:embed="rId2"/>
          <a:stretch>
            <a:fillRect/>
          </a:stretch>
        </p:blipFill>
        <p:spPr>
          <a:xfrm>
            <a:off x="5646101" y="226543"/>
            <a:ext cx="5931599" cy="6264744"/>
          </a:xfrm>
          <a:prstGeom prst="rect">
            <a:avLst/>
          </a:prstGeom>
        </p:spPr>
      </p:pic>
    </p:spTree>
    <p:extLst>
      <p:ext uri="{BB962C8B-B14F-4D97-AF65-F5344CB8AC3E}">
        <p14:creationId xmlns:p14="http://schemas.microsoft.com/office/powerpoint/2010/main" val="26682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CF0EC6-27D7-AED2-F0BA-8209DD2B2FD0}"/>
              </a:ext>
            </a:extLst>
          </p:cNvPr>
          <p:cNvSpPr>
            <a:spLocks noGrp="1"/>
          </p:cNvSpPr>
          <p:nvPr>
            <p:ph type="body" sz="quarter" idx="13"/>
          </p:nvPr>
        </p:nvSpPr>
        <p:spPr/>
        <p:txBody>
          <a:bodyPr/>
          <a:lstStyle/>
          <a:p>
            <a:r>
              <a:rPr lang="et-EE" dirty="0"/>
              <a:t>Ametnikueetika koodeks (2015)</a:t>
            </a:r>
          </a:p>
        </p:txBody>
      </p:sp>
      <p:sp>
        <p:nvSpPr>
          <p:cNvPr id="3" name="Text Placeholder 2">
            <a:extLst>
              <a:ext uri="{FF2B5EF4-FFF2-40B4-BE49-F238E27FC236}">
                <a16:creationId xmlns:a16="http://schemas.microsoft.com/office/drawing/2014/main" id="{EF6BF246-8342-D014-3E26-4759A43A4E04}"/>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A0A6DD17-05A7-FC9E-FDDE-EDB9B50785BD}"/>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5BD2107B-464F-B4F0-708F-911E139684E2}"/>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2EFF28A3-FF32-1090-929B-C3E2CE2E3C46}"/>
              </a:ext>
            </a:extLst>
          </p:cNvPr>
          <p:cNvSpPr>
            <a:spLocks noGrp="1"/>
          </p:cNvSpPr>
          <p:nvPr>
            <p:ph type="sldNum" sz="quarter" idx="17"/>
          </p:nvPr>
        </p:nvSpPr>
        <p:spPr/>
        <p:txBody>
          <a:bodyPr/>
          <a:lstStyle/>
          <a:p>
            <a:fld id="{65544B27-CF0D-4861-9E95-57641F09AF00}" type="slidenum">
              <a:rPr lang="et-EE" smtClean="0"/>
              <a:t>12</a:t>
            </a:fld>
            <a:endParaRPr lang="et-EE"/>
          </a:p>
        </p:txBody>
      </p:sp>
      <p:pic>
        <p:nvPicPr>
          <p:cNvPr id="7" name="Shape 325">
            <a:extLst>
              <a:ext uri="{FF2B5EF4-FFF2-40B4-BE49-F238E27FC236}">
                <a16:creationId xmlns:a16="http://schemas.microsoft.com/office/drawing/2014/main" id="{7E4C36A8-503F-D484-90CC-00336C160EC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054" y="1262187"/>
            <a:ext cx="8295550" cy="49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6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BA438-2162-FAB8-3F7A-95CAB49F8232}"/>
              </a:ext>
            </a:extLst>
          </p:cNvPr>
          <p:cNvSpPr>
            <a:spLocks noGrp="1"/>
          </p:cNvSpPr>
          <p:nvPr>
            <p:ph type="body" sz="quarter" idx="13"/>
          </p:nvPr>
        </p:nvSpPr>
        <p:spPr/>
        <p:txBody>
          <a:bodyPr/>
          <a:lstStyle/>
          <a:p>
            <a:r>
              <a:rPr lang="et-EE" dirty="0"/>
              <a:t>Juhtumeid</a:t>
            </a:r>
          </a:p>
        </p:txBody>
      </p:sp>
      <p:sp>
        <p:nvSpPr>
          <p:cNvPr id="3" name="Text Placeholder 2">
            <a:extLst>
              <a:ext uri="{FF2B5EF4-FFF2-40B4-BE49-F238E27FC236}">
                <a16:creationId xmlns:a16="http://schemas.microsoft.com/office/drawing/2014/main" id="{9AA7928E-5E2D-996D-F053-B84A19EEDDC3}"/>
              </a:ext>
            </a:extLst>
          </p:cNvPr>
          <p:cNvSpPr>
            <a:spLocks noGrp="1"/>
          </p:cNvSpPr>
          <p:nvPr>
            <p:ph type="body" sz="quarter" idx="14"/>
          </p:nvPr>
        </p:nvSpPr>
        <p:spPr/>
        <p:txBody>
          <a:bodyPr/>
          <a:lstStyle/>
          <a:p>
            <a:endParaRPr lang="et-EE" dirty="0"/>
          </a:p>
          <a:p>
            <a:r>
              <a:rPr lang="et-EE" dirty="0"/>
              <a:t>Ametnik jääb pärast Brüsselis toimuvat konverentsi nädalavahetuseks kohapeale. Lennukulud tasub asutus, nädalavahetuse majutuse eest tasub ametnik ise.</a:t>
            </a:r>
          </a:p>
          <a:p>
            <a:endParaRPr lang="et-EE" dirty="0"/>
          </a:p>
          <a:p>
            <a:r>
              <a:rPr lang="et-EE" dirty="0"/>
              <a:t>Ametnik saabub tööle ja lahkub sealt </a:t>
            </a:r>
            <a:r>
              <a:rPr lang="et-EE" dirty="0" err="1"/>
              <a:t>Hell’s</a:t>
            </a:r>
            <a:r>
              <a:rPr lang="et-EE" dirty="0"/>
              <a:t> </a:t>
            </a:r>
            <a:r>
              <a:rPr lang="et-EE" dirty="0" err="1"/>
              <a:t>Angels</a:t>
            </a:r>
            <a:r>
              <a:rPr lang="et-EE" dirty="0"/>
              <a:t> nahktagis. Tööl olles ta seda ei kanna. </a:t>
            </a:r>
          </a:p>
          <a:p>
            <a:endParaRPr lang="et-EE" dirty="0"/>
          </a:p>
          <a:p>
            <a:r>
              <a:rPr lang="et-EE" dirty="0"/>
              <a:t>Asutusel on sõlmitud hotelliga raamleping asutuse külaliste majutamiseks. Hotell pakub ka asutuse töötajatele saada majutust soodsamatel tingimustel. </a:t>
            </a:r>
          </a:p>
          <a:p>
            <a:endParaRPr lang="et-EE" dirty="0"/>
          </a:p>
        </p:txBody>
      </p:sp>
      <p:sp>
        <p:nvSpPr>
          <p:cNvPr id="4" name="Date Placeholder 3">
            <a:extLst>
              <a:ext uri="{FF2B5EF4-FFF2-40B4-BE49-F238E27FC236}">
                <a16:creationId xmlns:a16="http://schemas.microsoft.com/office/drawing/2014/main" id="{B39671A3-B5F7-F730-2897-B1183F483C53}"/>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5F44E95C-89F0-BCD1-4D29-B3BD45A7637B}"/>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F701B848-624F-9082-62BC-76AC1C62E44B}"/>
              </a:ext>
            </a:extLst>
          </p:cNvPr>
          <p:cNvSpPr>
            <a:spLocks noGrp="1"/>
          </p:cNvSpPr>
          <p:nvPr>
            <p:ph type="sldNum" sz="quarter" idx="17"/>
          </p:nvPr>
        </p:nvSpPr>
        <p:spPr/>
        <p:txBody>
          <a:bodyPr/>
          <a:lstStyle/>
          <a:p>
            <a:fld id="{65544B27-CF0D-4861-9E95-57641F09AF00}" type="slidenum">
              <a:rPr lang="et-EE" smtClean="0"/>
              <a:t>13</a:t>
            </a:fld>
            <a:endParaRPr lang="et-EE"/>
          </a:p>
        </p:txBody>
      </p:sp>
    </p:spTree>
    <p:extLst>
      <p:ext uri="{BB962C8B-B14F-4D97-AF65-F5344CB8AC3E}">
        <p14:creationId xmlns:p14="http://schemas.microsoft.com/office/powerpoint/2010/main" val="317875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1F1203-0392-6FA2-7D58-CF959E95CC57}"/>
              </a:ext>
            </a:extLst>
          </p:cNvPr>
          <p:cNvSpPr>
            <a:spLocks noGrp="1"/>
          </p:cNvSpPr>
          <p:nvPr>
            <p:ph type="body" sz="quarter" idx="13"/>
          </p:nvPr>
        </p:nvSpPr>
        <p:spPr/>
        <p:txBody>
          <a:bodyPr/>
          <a:lstStyle/>
          <a:p>
            <a:r>
              <a:rPr lang="et-EE" dirty="0"/>
              <a:t>Ametnikueetika nõukogu</a:t>
            </a:r>
          </a:p>
        </p:txBody>
      </p:sp>
      <p:sp>
        <p:nvSpPr>
          <p:cNvPr id="3" name="Text Placeholder 2">
            <a:extLst>
              <a:ext uri="{FF2B5EF4-FFF2-40B4-BE49-F238E27FC236}">
                <a16:creationId xmlns:a16="http://schemas.microsoft.com/office/drawing/2014/main" id="{DF71F26F-E211-B092-F46C-F0B24C2BF63D}"/>
              </a:ext>
            </a:extLst>
          </p:cNvPr>
          <p:cNvSpPr>
            <a:spLocks noGrp="1"/>
          </p:cNvSpPr>
          <p:nvPr>
            <p:ph type="body" sz="quarter" idx="14"/>
          </p:nvPr>
        </p:nvSpPr>
        <p:spPr/>
        <p:txBody>
          <a:bodyPr/>
          <a:lstStyle/>
          <a:p>
            <a:r>
              <a:rPr lang="et-EE" dirty="0"/>
              <a:t>Roll: eesmärk on ametnike põhiväärtuste ja ametnikueetika tugevdamine (nõustamine, selgituste jagamine) </a:t>
            </a:r>
          </a:p>
          <a:p>
            <a:r>
              <a:rPr lang="et-EE" dirty="0"/>
              <a:t>Eetikakoodeksit täiendavad juhendid</a:t>
            </a:r>
          </a:p>
          <a:p>
            <a:pPr lvl="1"/>
            <a:r>
              <a:rPr lang="et-EE" dirty="0"/>
              <a:t>Huvide konflikti vältimine ametnike koolitustegevuses (2014)</a:t>
            </a:r>
          </a:p>
          <a:p>
            <a:pPr lvl="1"/>
            <a:r>
              <a:rPr lang="et-EE" dirty="0"/>
              <a:t>Ametnike väljendusvabaduse hea tava (2016)</a:t>
            </a:r>
          </a:p>
          <a:p>
            <a:pPr lvl="1"/>
            <a:r>
              <a:rPr lang="et-EE" dirty="0"/>
              <a:t>Teenistusülesannete täitmisega seotud kingitused ja soodustused (2018, 2020)</a:t>
            </a:r>
          </a:p>
          <a:p>
            <a:pPr lvl="1"/>
            <a:r>
              <a:rPr lang="et-EE" dirty="0" err="1"/>
              <a:t>Kõrvaltegevuste</a:t>
            </a:r>
            <a:r>
              <a:rPr lang="et-EE" dirty="0"/>
              <a:t> hea tava (2023)</a:t>
            </a:r>
          </a:p>
          <a:p>
            <a:r>
              <a:rPr lang="et-EE" dirty="0"/>
              <a:t>Seisukohad, nt. </a:t>
            </a:r>
            <a:r>
              <a:rPr lang="et-EE" dirty="0" err="1"/>
              <a:t>kõrvaltegevused</a:t>
            </a:r>
            <a:r>
              <a:rPr lang="et-EE" dirty="0"/>
              <a:t>, reklaamis osalemine, kaitsetööstusvaldkonna ettevõtete toetamine, sõnavabadus sotsiaalmeedias </a:t>
            </a:r>
          </a:p>
          <a:p>
            <a:r>
              <a:rPr lang="et-EE" dirty="0"/>
              <a:t>Vaata: Rahandusministeerium „</a:t>
            </a:r>
            <a:r>
              <a:rPr lang="et-EE" dirty="0">
                <a:hlinkClick r:id="rId2"/>
              </a:rPr>
              <a:t>Avaliku teenistuse eetika</a:t>
            </a:r>
            <a:r>
              <a:rPr lang="et-EE" dirty="0"/>
              <a:t>“</a:t>
            </a:r>
          </a:p>
          <a:p>
            <a:endParaRPr lang="et-EE" dirty="0"/>
          </a:p>
        </p:txBody>
      </p:sp>
      <p:sp>
        <p:nvSpPr>
          <p:cNvPr id="4" name="Date Placeholder 3">
            <a:extLst>
              <a:ext uri="{FF2B5EF4-FFF2-40B4-BE49-F238E27FC236}">
                <a16:creationId xmlns:a16="http://schemas.microsoft.com/office/drawing/2014/main" id="{B57FF0DF-5D8C-3B3E-332C-0E3A294A52F3}"/>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B484DC91-879D-37A6-F128-F8CD43C246EF}"/>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BCBCE7CB-477E-A544-C137-D5260F39379F}"/>
              </a:ext>
            </a:extLst>
          </p:cNvPr>
          <p:cNvSpPr>
            <a:spLocks noGrp="1"/>
          </p:cNvSpPr>
          <p:nvPr>
            <p:ph type="sldNum" sz="quarter" idx="17"/>
          </p:nvPr>
        </p:nvSpPr>
        <p:spPr/>
        <p:txBody>
          <a:bodyPr/>
          <a:lstStyle/>
          <a:p>
            <a:fld id="{65544B27-CF0D-4861-9E95-57641F09AF00}" type="slidenum">
              <a:rPr lang="et-EE" smtClean="0"/>
              <a:t>14</a:t>
            </a:fld>
            <a:endParaRPr lang="et-EE"/>
          </a:p>
        </p:txBody>
      </p:sp>
    </p:spTree>
    <p:extLst>
      <p:ext uri="{BB962C8B-B14F-4D97-AF65-F5344CB8AC3E}">
        <p14:creationId xmlns:p14="http://schemas.microsoft.com/office/powerpoint/2010/main" val="219560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EF6F3-2E45-BDFA-0781-419C75D263F6}"/>
              </a:ext>
            </a:extLst>
          </p:cNvPr>
          <p:cNvSpPr>
            <a:spLocks noGrp="1"/>
          </p:cNvSpPr>
          <p:nvPr>
            <p:ph type="body" sz="quarter" idx="13"/>
          </p:nvPr>
        </p:nvSpPr>
        <p:spPr/>
        <p:txBody>
          <a:bodyPr/>
          <a:lstStyle/>
          <a:p>
            <a:r>
              <a:rPr lang="et-EE" dirty="0"/>
              <a:t>Ametipositsioon ja reeglid</a:t>
            </a:r>
          </a:p>
        </p:txBody>
      </p:sp>
      <p:sp>
        <p:nvSpPr>
          <p:cNvPr id="3" name="Text Placeholder 2">
            <a:extLst>
              <a:ext uri="{FF2B5EF4-FFF2-40B4-BE49-F238E27FC236}">
                <a16:creationId xmlns:a16="http://schemas.microsoft.com/office/drawing/2014/main" id="{BD557803-0212-5A94-2D58-8904859BBCC0}"/>
              </a:ext>
            </a:extLst>
          </p:cNvPr>
          <p:cNvSpPr>
            <a:spLocks noGrp="1"/>
          </p:cNvSpPr>
          <p:nvPr>
            <p:ph type="body" sz="quarter" idx="14"/>
          </p:nvPr>
        </p:nvSpPr>
        <p:spPr/>
        <p:txBody>
          <a:bodyPr/>
          <a:lstStyle/>
          <a:p>
            <a:endParaRPr lang="et-EE" dirty="0"/>
          </a:p>
          <a:p>
            <a:endParaRPr lang="et-EE" dirty="0"/>
          </a:p>
          <a:p>
            <a:r>
              <a:rPr lang="et-EE" dirty="0"/>
              <a:t>Ametnik, töötaja avalikus teenistuses, ametiisik &gt;</a:t>
            </a:r>
          </a:p>
          <a:p>
            <a:endParaRPr lang="et-EE" dirty="0"/>
          </a:p>
          <a:p>
            <a:r>
              <a:rPr lang="et-EE" dirty="0"/>
              <a:t>Erinevad reeglid erinevatele positsioonidele</a:t>
            </a:r>
          </a:p>
          <a:p>
            <a:endParaRPr lang="et-EE" dirty="0"/>
          </a:p>
        </p:txBody>
      </p:sp>
      <p:sp>
        <p:nvSpPr>
          <p:cNvPr id="4" name="Date Placeholder 3">
            <a:extLst>
              <a:ext uri="{FF2B5EF4-FFF2-40B4-BE49-F238E27FC236}">
                <a16:creationId xmlns:a16="http://schemas.microsoft.com/office/drawing/2014/main" id="{632495B2-B2AD-694A-AB9B-119B57F1D5F3}"/>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AAED6F30-1DA6-ED33-0515-909CCC4D8D6C}"/>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E6EAC39C-F852-FB2F-D52B-F90364A761D3}"/>
              </a:ext>
            </a:extLst>
          </p:cNvPr>
          <p:cNvSpPr>
            <a:spLocks noGrp="1"/>
          </p:cNvSpPr>
          <p:nvPr>
            <p:ph type="sldNum" sz="quarter" idx="17"/>
          </p:nvPr>
        </p:nvSpPr>
        <p:spPr/>
        <p:txBody>
          <a:bodyPr/>
          <a:lstStyle/>
          <a:p>
            <a:fld id="{65544B27-CF0D-4861-9E95-57641F09AF00}" type="slidenum">
              <a:rPr lang="et-EE" smtClean="0"/>
              <a:t>15</a:t>
            </a:fld>
            <a:endParaRPr lang="et-EE"/>
          </a:p>
        </p:txBody>
      </p:sp>
    </p:spTree>
    <p:extLst>
      <p:ext uri="{BB962C8B-B14F-4D97-AF65-F5344CB8AC3E}">
        <p14:creationId xmlns:p14="http://schemas.microsoft.com/office/powerpoint/2010/main" val="381691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76F93E-4C41-D539-377B-137B85CEF3F9}"/>
              </a:ext>
            </a:extLst>
          </p:cNvPr>
          <p:cNvSpPr>
            <a:spLocks noGrp="1"/>
          </p:cNvSpPr>
          <p:nvPr>
            <p:ph type="body" sz="quarter" idx="13"/>
          </p:nvPr>
        </p:nvSpPr>
        <p:spPr/>
        <p:txBody>
          <a:bodyPr/>
          <a:lstStyle/>
          <a:p>
            <a:r>
              <a:rPr lang="et-EE" dirty="0"/>
              <a:t>Ametnik ja töötaja (ATS §7)</a:t>
            </a:r>
          </a:p>
        </p:txBody>
      </p:sp>
      <p:sp>
        <p:nvSpPr>
          <p:cNvPr id="3" name="Text Placeholder 2">
            <a:extLst>
              <a:ext uri="{FF2B5EF4-FFF2-40B4-BE49-F238E27FC236}">
                <a16:creationId xmlns:a16="http://schemas.microsoft.com/office/drawing/2014/main" id="{FB9C7274-85A8-4D1A-213F-59B3745DDD39}"/>
              </a:ext>
            </a:extLst>
          </p:cNvPr>
          <p:cNvSpPr>
            <a:spLocks noGrp="1"/>
          </p:cNvSpPr>
          <p:nvPr>
            <p:ph type="body" sz="quarter" idx="14"/>
          </p:nvPr>
        </p:nvSpPr>
        <p:spPr/>
        <p:txBody>
          <a:bodyPr>
            <a:normAutofit/>
          </a:bodyPr>
          <a:lstStyle/>
          <a:p>
            <a:r>
              <a:rPr lang="et-EE" dirty="0"/>
              <a:t>§ 7.  Ametnik ja töötaja</a:t>
            </a:r>
          </a:p>
          <a:p>
            <a:pPr marL="0" indent="0">
              <a:buNone/>
            </a:pPr>
            <a:r>
              <a:rPr lang="et-EE" dirty="0"/>
              <a:t>(1) </a:t>
            </a:r>
            <a:r>
              <a:rPr lang="et-EE" b="1" dirty="0"/>
              <a:t>Ametnik</a:t>
            </a:r>
            <a:r>
              <a:rPr lang="et-EE" dirty="0"/>
              <a:t> on isik, kes on riigiga või kohaliku omavalitsuse üksusega avalik-õiguslikus teenistus- ja usaldussuhtes.</a:t>
            </a:r>
          </a:p>
          <a:p>
            <a:pPr marL="0" indent="0">
              <a:buNone/>
            </a:pPr>
            <a:r>
              <a:rPr lang="et-EE" dirty="0"/>
              <a:t>(4) </a:t>
            </a:r>
            <a:r>
              <a:rPr lang="et-EE" b="1" dirty="0"/>
              <a:t>Töötaja</a:t>
            </a:r>
            <a:r>
              <a:rPr lang="et-EE" dirty="0"/>
              <a:t> võetakse käesoleva seaduse §-s 6 nimetatud ametiasutuses töökohale, millel ei teostata avalikku võimu, vaid tehakse üksnes avaliku võimu teostamist toetavat tööd. Töötaja töötab töölepingu alusel.</a:t>
            </a:r>
          </a:p>
          <a:p>
            <a:endParaRPr lang="et-EE" dirty="0"/>
          </a:p>
          <a:p>
            <a:r>
              <a:rPr lang="et-EE" dirty="0"/>
              <a:t>Reguleeritud Avaliku teenistuse seadusega, kuid…</a:t>
            </a:r>
          </a:p>
          <a:p>
            <a:r>
              <a:rPr lang="et-EE" dirty="0"/>
              <a:t>Teatud sätted kehtivad ainult ametnikele, nt.</a:t>
            </a:r>
          </a:p>
          <a:p>
            <a:pPr lvl="1"/>
            <a:r>
              <a:rPr lang="et-EE" dirty="0"/>
              <a:t>Ametnikueetika nõuded (seos avaliku võimu teostamise ja usaldussuhtega), s.h. Ametniku eetikakoodeks</a:t>
            </a:r>
          </a:p>
          <a:p>
            <a:pPr lvl="1"/>
            <a:r>
              <a:rPr lang="et-EE" dirty="0"/>
              <a:t>Ametniku teenistuskohustused</a:t>
            </a:r>
          </a:p>
          <a:p>
            <a:pPr lvl="1"/>
            <a:r>
              <a:rPr lang="et-EE" dirty="0"/>
              <a:t>Tegevuspiirangud </a:t>
            </a:r>
          </a:p>
          <a:p>
            <a:endParaRPr lang="et-EE" dirty="0"/>
          </a:p>
        </p:txBody>
      </p:sp>
      <p:sp>
        <p:nvSpPr>
          <p:cNvPr id="4" name="Date Placeholder 3">
            <a:extLst>
              <a:ext uri="{FF2B5EF4-FFF2-40B4-BE49-F238E27FC236}">
                <a16:creationId xmlns:a16="http://schemas.microsoft.com/office/drawing/2014/main" id="{97973643-8D21-169C-7922-D740BB77630E}"/>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1D5B7E3F-6D9F-5186-EF42-016EEF5DC4E3}"/>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F61EAEEF-2C4F-06CD-62A0-BBD8F31C2E80}"/>
              </a:ext>
            </a:extLst>
          </p:cNvPr>
          <p:cNvSpPr>
            <a:spLocks noGrp="1"/>
          </p:cNvSpPr>
          <p:nvPr>
            <p:ph type="sldNum" sz="quarter" idx="17"/>
          </p:nvPr>
        </p:nvSpPr>
        <p:spPr/>
        <p:txBody>
          <a:bodyPr/>
          <a:lstStyle/>
          <a:p>
            <a:fld id="{65544B27-CF0D-4861-9E95-57641F09AF00}" type="slidenum">
              <a:rPr lang="et-EE" smtClean="0"/>
              <a:t>16</a:t>
            </a:fld>
            <a:endParaRPr lang="et-EE"/>
          </a:p>
        </p:txBody>
      </p:sp>
    </p:spTree>
    <p:extLst>
      <p:ext uri="{BB962C8B-B14F-4D97-AF65-F5344CB8AC3E}">
        <p14:creationId xmlns:p14="http://schemas.microsoft.com/office/powerpoint/2010/main" val="31260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02F8A5-70D9-B031-0F4B-E568E3BF1064}"/>
              </a:ext>
            </a:extLst>
          </p:cNvPr>
          <p:cNvSpPr>
            <a:spLocks noGrp="1"/>
          </p:cNvSpPr>
          <p:nvPr>
            <p:ph type="body" sz="quarter" idx="13"/>
          </p:nvPr>
        </p:nvSpPr>
        <p:spPr/>
        <p:txBody>
          <a:bodyPr/>
          <a:lstStyle/>
          <a:p>
            <a:r>
              <a:rPr lang="et-EE" dirty="0"/>
              <a:t>Ametiisik (KVS §2)</a:t>
            </a:r>
          </a:p>
        </p:txBody>
      </p:sp>
      <p:sp>
        <p:nvSpPr>
          <p:cNvPr id="3" name="Text Placeholder 2">
            <a:extLst>
              <a:ext uri="{FF2B5EF4-FFF2-40B4-BE49-F238E27FC236}">
                <a16:creationId xmlns:a16="http://schemas.microsoft.com/office/drawing/2014/main" id="{22972322-3961-822E-6E07-9060460AFEF8}"/>
              </a:ext>
            </a:extLst>
          </p:cNvPr>
          <p:cNvSpPr>
            <a:spLocks noGrp="1"/>
          </p:cNvSpPr>
          <p:nvPr>
            <p:ph type="body" sz="quarter" idx="14"/>
          </p:nvPr>
        </p:nvSpPr>
        <p:spPr/>
        <p:txBody>
          <a:bodyPr>
            <a:normAutofit lnSpcReduction="10000"/>
          </a:bodyPr>
          <a:lstStyle/>
          <a:p>
            <a:r>
              <a:rPr lang="et-EE" dirty="0"/>
              <a:t>§ 2.  Ametiisik ja ametiseisund</a:t>
            </a:r>
          </a:p>
          <a:p>
            <a:pPr marL="0" indent="0">
              <a:buNone/>
            </a:pPr>
            <a:r>
              <a:rPr lang="et-EE" dirty="0"/>
              <a:t>(1) Ametiisik käesoleva seaduse tähenduses on füüsiline isik, kellel on avaliku ülesande täitmiseks ametiseisund sõltumata sellest, kas ta täidab talle pandud ülesandeid alaliselt või ajutiselt, tasu eest või tasuta, teenistuses olles või vabakutselisena või lepingu, nimetamise või valimise alusel.</a:t>
            </a:r>
          </a:p>
          <a:p>
            <a:endParaRPr lang="et-EE" dirty="0"/>
          </a:p>
          <a:p>
            <a:r>
              <a:rPr lang="et-EE" dirty="0"/>
              <a:t>Avalik ülesanne: õiguseid või kohustusi tekitavad otsuse tegemine või selle sisuline suunamine, faktilist tagajärge põhjustava toimingu tegemine või selle sisuline suunamine</a:t>
            </a:r>
          </a:p>
          <a:p>
            <a:pPr lvl="1"/>
            <a:r>
              <a:rPr lang="et-EE" dirty="0"/>
              <a:t>Nt. loa väljastamine, toetuse määramine, hankeotsuste tegemine jne. </a:t>
            </a:r>
          </a:p>
          <a:p>
            <a:r>
              <a:rPr lang="et-EE" dirty="0"/>
              <a:t>Vaidlused ja probleemsed valdkonnad: ametiisikud erasektoris või avaliku sektori piirimail (nt. arstid, </a:t>
            </a:r>
            <a:r>
              <a:rPr lang="et-EE" dirty="0" err="1"/>
              <a:t>külaseltsid</a:t>
            </a:r>
            <a:r>
              <a:rPr lang="et-EE" dirty="0"/>
              <a:t>, riigi ja KOV osalusega MTÜ-d ja äriühingud)</a:t>
            </a:r>
          </a:p>
        </p:txBody>
      </p:sp>
      <p:sp>
        <p:nvSpPr>
          <p:cNvPr id="4" name="Date Placeholder 3">
            <a:extLst>
              <a:ext uri="{FF2B5EF4-FFF2-40B4-BE49-F238E27FC236}">
                <a16:creationId xmlns:a16="http://schemas.microsoft.com/office/drawing/2014/main" id="{A7A1DC3F-5F15-5632-03F2-2978B54F679A}"/>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1BA08E92-4103-5B98-D9AE-C84981BE78FC}"/>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F3A4B614-A519-9E8B-9401-1D22902170C9}"/>
              </a:ext>
            </a:extLst>
          </p:cNvPr>
          <p:cNvSpPr>
            <a:spLocks noGrp="1"/>
          </p:cNvSpPr>
          <p:nvPr>
            <p:ph type="sldNum" sz="quarter" idx="17"/>
          </p:nvPr>
        </p:nvSpPr>
        <p:spPr/>
        <p:txBody>
          <a:bodyPr/>
          <a:lstStyle/>
          <a:p>
            <a:fld id="{65544B27-CF0D-4861-9E95-57641F09AF00}" type="slidenum">
              <a:rPr lang="et-EE" smtClean="0"/>
              <a:t>17</a:t>
            </a:fld>
            <a:endParaRPr lang="et-EE"/>
          </a:p>
        </p:txBody>
      </p:sp>
    </p:spTree>
    <p:extLst>
      <p:ext uri="{BB962C8B-B14F-4D97-AF65-F5344CB8AC3E}">
        <p14:creationId xmlns:p14="http://schemas.microsoft.com/office/powerpoint/2010/main" val="315275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1B42E-E3A0-3C54-A0AB-0DEDE65DEC06}"/>
              </a:ext>
            </a:extLst>
          </p:cNvPr>
          <p:cNvSpPr>
            <a:spLocks noGrp="1"/>
          </p:cNvSpPr>
          <p:nvPr>
            <p:ph type="body" sz="quarter" idx="13"/>
          </p:nvPr>
        </p:nvSpPr>
        <p:spPr/>
        <p:txBody>
          <a:bodyPr/>
          <a:lstStyle/>
          <a:p>
            <a:r>
              <a:rPr lang="et-EE" dirty="0"/>
              <a:t>Ametiseisund I</a:t>
            </a:r>
          </a:p>
        </p:txBody>
      </p:sp>
      <p:sp>
        <p:nvSpPr>
          <p:cNvPr id="3" name="Text Placeholder 2">
            <a:extLst>
              <a:ext uri="{FF2B5EF4-FFF2-40B4-BE49-F238E27FC236}">
                <a16:creationId xmlns:a16="http://schemas.microsoft.com/office/drawing/2014/main" id="{1C1A99E7-3908-7AF5-DD5E-73FA34422A21}"/>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D7E9D125-24FD-31A2-A65C-400339E282D4}"/>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3DA3C1F9-D4DA-8314-76BE-1E7F0EAD1861}"/>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C91C745A-D472-1BEB-9488-0A9D632EB4F4}"/>
              </a:ext>
            </a:extLst>
          </p:cNvPr>
          <p:cNvSpPr>
            <a:spLocks noGrp="1"/>
          </p:cNvSpPr>
          <p:nvPr>
            <p:ph type="sldNum" sz="quarter" idx="17"/>
          </p:nvPr>
        </p:nvSpPr>
        <p:spPr/>
        <p:txBody>
          <a:bodyPr/>
          <a:lstStyle/>
          <a:p>
            <a:fld id="{65544B27-CF0D-4861-9E95-57641F09AF00}" type="slidenum">
              <a:rPr lang="et-EE" smtClean="0"/>
              <a:t>18</a:t>
            </a:fld>
            <a:endParaRPr lang="et-EE"/>
          </a:p>
        </p:txBody>
      </p:sp>
      <p:graphicFrame>
        <p:nvGraphicFramePr>
          <p:cNvPr id="7" name="Content Placeholder 3">
            <a:extLst>
              <a:ext uri="{FF2B5EF4-FFF2-40B4-BE49-F238E27FC236}">
                <a16:creationId xmlns:a16="http://schemas.microsoft.com/office/drawing/2014/main" id="{5A001FD2-C76D-BAD1-530B-1574C300CF8A}"/>
              </a:ext>
            </a:extLst>
          </p:cNvPr>
          <p:cNvGraphicFramePr>
            <a:graphicFrameLocks noGrp="1"/>
          </p:cNvGraphicFramePr>
          <p:nvPr>
            <p:ph idx="1"/>
            <p:extLst>
              <p:ext uri="{D42A27DB-BD31-4B8C-83A1-F6EECF244321}">
                <p14:modId xmlns:p14="http://schemas.microsoft.com/office/powerpoint/2010/main" val="414804195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5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A47DA-897E-00C5-3D09-7D0D7D453FBC}"/>
              </a:ext>
            </a:extLst>
          </p:cNvPr>
          <p:cNvSpPr>
            <a:spLocks noGrp="1"/>
          </p:cNvSpPr>
          <p:nvPr>
            <p:ph type="body" sz="quarter" idx="13"/>
          </p:nvPr>
        </p:nvSpPr>
        <p:spPr/>
        <p:txBody>
          <a:bodyPr/>
          <a:lstStyle/>
          <a:p>
            <a:r>
              <a:rPr lang="et-EE" dirty="0"/>
              <a:t>Ametiseisund II</a:t>
            </a:r>
          </a:p>
        </p:txBody>
      </p:sp>
      <p:pic>
        <p:nvPicPr>
          <p:cNvPr id="7" name="Picture 6">
            <a:extLst>
              <a:ext uri="{FF2B5EF4-FFF2-40B4-BE49-F238E27FC236}">
                <a16:creationId xmlns:a16="http://schemas.microsoft.com/office/drawing/2014/main" id="{01AB2A0B-C2E9-9214-17C1-D62E7E68243E}"/>
              </a:ext>
            </a:extLst>
          </p:cNvPr>
          <p:cNvPicPr>
            <a:picLocks noChangeAspect="1"/>
          </p:cNvPicPr>
          <p:nvPr/>
        </p:nvPicPr>
        <p:blipFill>
          <a:blip r:embed="rId2"/>
          <a:stretch>
            <a:fillRect/>
          </a:stretch>
        </p:blipFill>
        <p:spPr>
          <a:xfrm>
            <a:off x="1980843" y="1161091"/>
            <a:ext cx="8230313" cy="4535817"/>
          </a:xfrm>
          <a:prstGeom prst="rect">
            <a:avLst/>
          </a:prstGeom>
        </p:spPr>
      </p:pic>
      <p:sp>
        <p:nvSpPr>
          <p:cNvPr id="3" name="Text Placeholder 2">
            <a:extLst>
              <a:ext uri="{FF2B5EF4-FFF2-40B4-BE49-F238E27FC236}">
                <a16:creationId xmlns:a16="http://schemas.microsoft.com/office/drawing/2014/main" id="{6B561416-84BC-3FA4-1B9F-1AB5ABC75A63}"/>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73C81DE7-142E-54C1-8BB5-BC51BFBBBB2C}"/>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EF01FD47-37F0-3C4A-C210-A38C989A790E}"/>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5B2D9450-7154-2B94-83BB-4663004F5131}"/>
              </a:ext>
            </a:extLst>
          </p:cNvPr>
          <p:cNvSpPr>
            <a:spLocks noGrp="1"/>
          </p:cNvSpPr>
          <p:nvPr>
            <p:ph type="sldNum" sz="quarter" idx="17"/>
          </p:nvPr>
        </p:nvSpPr>
        <p:spPr/>
        <p:txBody>
          <a:bodyPr/>
          <a:lstStyle/>
          <a:p>
            <a:fld id="{65544B27-CF0D-4861-9E95-57641F09AF00}" type="slidenum">
              <a:rPr lang="et-EE" smtClean="0"/>
              <a:t>19</a:t>
            </a:fld>
            <a:endParaRPr lang="et-EE"/>
          </a:p>
        </p:txBody>
      </p:sp>
      <p:sp>
        <p:nvSpPr>
          <p:cNvPr id="8" name="TextBox 7">
            <a:extLst>
              <a:ext uri="{FF2B5EF4-FFF2-40B4-BE49-F238E27FC236}">
                <a16:creationId xmlns:a16="http://schemas.microsoft.com/office/drawing/2014/main" id="{50EA4610-F279-4308-45A5-9D9417CB6667}"/>
              </a:ext>
            </a:extLst>
          </p:cNvPr>
          <p:cNvSpPr txBox="1"/>
          <p:nvPr/>
        </p:nvSpPr>
        <p:spPr>
          <a:xfrm>
            <a:off x="167362" y="1809946"/>
            <a:ext cx="1813481" cy="707886"/>
          </a:xfrm>
          <a:prstGeom prst="rect">
            <a:avLst/>
          </a:prstGeom>
          <a:noFill/>
        </p:spPr>
        <p:txBody>
          <a:bodyPr wrap="square" rtlCol="0">
            <a:spAutoFit/>
          </a:bodyPr>
          <a:lstStyle/>
          <a:p>
            <a:r>
              <a:rPr lang="et-EE" sz="2000" dirty="0">
                <a:solidFill>
                  <a:srgbClr val="FF0000"/>
                </a:solidFill>
              </a:rPr>
              <a:t>ATS, KVS, eetikakoodeks</a:t>
            </a:r>
          </a:p>
        </p:txBody>
      </p:sp>
      <p:sp>
        <p:nvSpPr>
          <p:cNvPr id="9" name="TextBox 8">
            <a:extLst>
              <a:ext uri="{FF2B5EF4-FFF2-40B4-BE49-F238E27FC236}">
                <a16:creationId xmlns:a16="http://schemas.microsoft.com/office/drawing/2014/main" id="{0DEA1AAE-7E6E-6F7A-CFB7-F58CB06075A6}"/>
              </a:ext>
            </a:extLst>
          </p:cNvPr>
          <p:cNvSpPr txBox="1"/>
          <p:nvPr/>
        </p:nvSpPr>
        <p:spPr>
          <a:xfrm>
            <a:off x="358219" y="4345757"/>
            <a:ext cx="1813481" cy="707886"/>
          </a:xfrm>
          <a:prstGeom prst="rect">
            <a:avLst/>
          </a:prstGeom>
          <a:noFill/>
        </p:spPr>
        <p:txBody>
          <a:bodyPr wrap="square" rtlCol="0">
            <a:spAutoFit/>
          </a:bodyPr>
          <a:lstStyle/>
          <a:p>
            <a:r>
              <a:rPr lang="et-EE" sz="2000" dirty="0">
                <a:solidFill>
                  <a:srgbClr val="FF0000"/>
                </a:solidFill>
              </a:rPr>
              <a:t>ATS, Töölepingu</a:t>
            </a:r>
          </a:p>
          <a:p>
            <a:r>
              <a:rPr lang="et-EE" sz="2000" dirty="0">
                <a:solidFill>
                  <a:srgbClr val="FF0000"/>
                </a:solidFill>
              </a:rPr>
              <a:t>seadus, KVS</a:t>
            </a:r>
          </a:p>
        </p:txBody>
      </p:sp>
      <p:sp>
        <p:nvSpPr>
          <p:cNvPr id="10" name="TextBox 9">
            <a:extLst>
              <a:ext uri="{FF2B5EF4-FFF2-40B4-BE49-F238E27FC236}">
                <a16:creationId xmlns:a16="http://schemas.microsoft.com/office/drawing/2014/main" id="{D394FF3D-72DE-24C2-8B12-B94450F7C3EF}"/>
              </a:ext>
            </a:extLst>
          </p:cNvPr>
          <p:cNvSpPr txBox="1"/>
          <p:nvPr/>
        </p:nvSpPr>
        <p:spPr>
          <a:xfrm>
            <a:off x="10322351" y="3205113"/>
            <a:ext cx="1282045" cy="461665"/>
          </a:xfrm>
          <a:prstGeom prst="rect">
            <a:avLst/>
          </a:prstGeom>
          <a:noFill/>
        </p:spPr>
        <p:txBody>
          <a:bodyPr wrap="square" rtlCol="0">
            <a:spAutoFit/>
          </a:bodyPr>
          <a:lstStyle/>
          <a:p>
            <a:r>
              <a:rPr lang="et-EE" sz="2400" dirty="0">
                <a:solidFill>
                  <a:srgbClr val="FF0000"/>
                </a:solidFill>
              </a:rPr>
              <a:t>KVS</a:t>
            </a:r>
          </a:p>
        </p:txBody>
      </p:sp>
    </p:spTree>
    <p:extLst>
      <p:ext uri="{BB962C8B-B14F-4D97-AF65-F5344CB8AC3E}">
        <p14:creationId xmlns:p14="http://schemas.microsoft.com/office/powerpoint/2010/main" val="251922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2D97CE-F8EC-B823-3553-1D53C67091C3}"/>
              </a:ext>
            </a:extLst>
          </p:cNvPr>
          <p:cNvSpPr>
            <a:spLocks noGrp="1"/>
          </p:cNvSpPr>
          <p:nvPr>
            <p:ph type="body" sz="quarter" idx="13"/>
          </p:nvPr>
        </p:nvSpPr>
        <p:spPr/>
        <p:txBody>
          <a:bodyPr/>
          <a:lstStyle/>
          <a:p>
            <a:r>
              <a:rPr lang="et-EE" dirty="0"/>
              <a:t>Tänased teemad</a:t>
            </a:r>
          </a:p>
        </p:txBody>
      </p:sp>
      <p:sp>
        <p:nvSpPr>
          <p:cNvPr id="3" name="Text Placeholder 2">
            <a:extLst>
              <a:ext uri="{FF2B5EF4-FFF2-40B4-BE49-F238E27FC236}">
                <a16:creationId xmlns:a16="http://schemas.microsoft.com/office/drawing/2014/main" id="{1FA57241-CFD9-6BC9-9FE0-D12BE4BB73EC}"/>
              </a:ext>
            </a:extLst>
          </p:cNvPr>
          <p:cNvSpPr>
            <a:spLocks noGrp="1"/>
          </p:cNvSpPr>
          <p:nvPr>
            <p:ph type="body" sz="quarter" idx="14"/>
          </p:nvPr>
        </p:nvSpPr>
        <p:spPr/>
        <p:txBody>
          <a:bodyPr/>
          <a:lstStyle/>
          <a:p>
            <a:r>
              <a:rPr lang="et-EE" dirty="0"/>
              <a:t>Ametnikueetika kui kutse-eetika valdkond</a:t>
            </a:r>
          </a:p>
          <a:p>
            <a:r>
              <a:rPr lang="et-EE" dirty="0"/>
              <a:t>Ametniku eetikakoodeks ja ametnikueetika nõukogu</a:t>
            </a:r>
          </a:p>
          <a:p>
            <a:r>
              <a:rPr lang="et-EE" dirty="0"/>
              <a:t>Ametnik, töötaja ja ametiisik – sarnasused, erinevused ja kehtivad reeglid</a:t>
            </a:r>
          </a:p>
          <a:p>
            <a:r>
              <a:rPr lang="et-EE" dirty="0"/>
              <a:t>Huvide konflikt</a:t>
            </a:r>
          </a:p>
          <a:p>
            <a:r>
              <a:rPr lang="et-EE" dirty="0"/>
              <a:t>Toimingupiirangud, tegevuspiirangud, korruptiivne tulu</a:t>
            </a:r>
          </a:p>
          <a:p>
            <a:r>
              <a:rPr lang="et-EE" dirty="0"/>
              <a:t>Korruptsiooni mõiste ja vormid</a:t>
            </a:r>
          </a:p>
          <a:p>
            <a:endParaRPr lang="et-EE" dirty="0"/>
          </a:p>
          <a:p>
            <a:endParaRPr lang="et-EE" dirty="0"/>
          </a:p>
        </p:txBody>
      </p:sp>
      <p:sp>
        <p:nvSpPr>
          <p:cNvPr id="4" name="Date Placeholder 3">
            <a:extLst>
              <a:ext uri="{FF2B5EF4-FFF2-40B4-BE49-F238E27FC236}">
                <a16:creationId xmlns:a16="http://schemas.microsoft.com/office/drawing/2014/main" id="{839CE249-D48E-4A77-274D-C78FB4317DCD}"/>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677909F7-464F-ECDA-EC51-FD47ED3B7E88}"/>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36CDE587-D7DE-1878-3BC2-396881BE444B}"/>
              </a:ext>
            </a:extLst>
          </p:cNvPr>
          <p:cNvSpPr>
            <a:spLocks noGrp="1"/>
          </p:cNvSpPr>
          <p:nvPr>
            <p:ph type="sldNum" sz="quarter" idx="17"/>
          </p:nvPr>
        </p:nvSpPr>
        <p:spPr/>
        <p:txBody>
          <a:bodyPr/>
          <a:lstStyle/>
          <a:p>
            <a:fld id="{65544B27-CF0D-4861-9E95-57641F09AF00}" type="slidenum">
              <a:rPr lang="et-EE" smtClean="0"/>
              <a:t>2</a:t>
            </a:fld>
            <a:endParaRPr lang="et-EE"/>
          </a:p>
        </p:txBody>
      </p:sp>
    </p:spTree>
    <p:extLst>
      <p:ext uri="{BB962C8B-B14F-4D97-AF65-F5344CB8AC3E}">
        <p14:creationId xmlns:p14="http://schemas.microsoft.com/office/powerpoint/2010/main" val="3965510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D7A547-5A74-DC67-E2BA-74ED5FEAE640}"/>
              </a:ext>
            </a:extLst>
          </p:cNvPr>
          <p:cNvSpPr>
            <a:spLocks noGrp="1"/>
          </p:cNvSpPr>
          <p:nvPr>
            <p:ph type="body" sz="quarter" idx="13"/>
          </p:nvPr>
        </p:nvSpPr>
        <p:spPr/>
        <p:txBody>
          <a:bodyPr/>
          <a:lstStyle/>
          <a:p>
            <a:r>
              <a:rPr lang="et-EE" dirty="0"/>
              <a:t>Huvide konflikt</a:t>
            </a:r>
          </a:p>
        </p:txBody>
      </p:sp>
      <p:sp>
        <p:nvSpPr>
          <p:cNvPr id="3" name="Text Placeholder 2">
            <a:extLst>
              <a:ext uri="{FF2B5EF4-FFF2-40B4-BE49-F238E27FC236}">
                <a16:creationId xmlns:a16="http://schemas.microsoft.com/office/drawing/2014/main" id="{7386DD93-A910-7EE1-32B5-18D40A2E4DA2}"/>
              </a:ext>
            </a:extLst>
          </p:cNvPr>
          <p:cNvSpPr>
            <a:spLocks noGrp="1"/>
          </p:cNvSpPr>
          <p:nvPr>
            <p:ph type="body" sz="quarter" idx="14"/>
          </p:nvPr>
        </p:nvSpPr>
        <p:spPr/>
        <p:txBody>
          <a:bodyPr/>
          <a:lstStyle/>
          <a:p>
            <a:r>
              <a:rPr lang="et-EE" dirty="0"/>
              <a:t>Era- ja avalikud rollid ning nende põrkumine</a:t>
            </a:r>
          </a:p>
          <a:p>
            <a:endParaRPr lang="et-EE" dirty="0"/>
          </a:p>
          <a:p>
            <a:r>
              <a:rPr lang="et-EE" b="1" dirty="0"/>
              <a:t>Huvide konflikt on ametiisiku ametikohustuste ja erahuvide vastuolu, kus erahuvid võivad mõjutada ametikohustuste täitmist </a:t>
            </a:r>
          </a:p>
          <a:p>
            <a:pPr lvl="1"/>
            <a:endParaRPr lang="et-EE" dirty="0"/>
          </a:p>
          <a:p>
            <a:pPr lvl="1"/>
            <a:r>
              <a:rPr lang="et-EE" dirty="0"/>
              <a:t>NB! Ei ole korruptsioonivorm, vaid olukord, mis võib viia korruptsiooni tekkeni</a:t>
            </a:r>
          </a:p>
          <a:p>
            <a:pPr lvl="1"/>
            <a:r>
              <a:rPr lang="et-EE" dirty="0"/>
              <a:t>Huvide konflikti tekkel &gt; taandamine otsuse tegemisest</a:t>
            </a:r>
          </a:p>
          <a:p>
            <a:endParaRPr lang="et-EE" dirty="0"/>
          </a:p>
        </p:txBody>
      </p:sp>
      <p:sp>
        <p:nvSpPr>
          <p:cNvPr id="4" name="Date Placeholder 3">
            <a:extLst>
              <a:ext uri="{FF2B5EF4-FFF2-40B4-BE49-F238E27FC236}">
                <a16:creationId xmlns:a16="http://schemas.microsoft.com/office/drawing/2014/main" id="{6C77CC3D-C90D-AB2B-87BB-31ECF6DE4A49}"/>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02BA8D6B-6810-2080-A8FD-27F98072ADBF}"/>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66246FD7-A920-46E8-AECE-CA5733A15321}"/>
              </a:ext>
            </a:extLst>
          </p:cNvPr>
          <p:cNvSpPr>
            <a:spLocks noGrp="1"/>
          </p:cNvSpPr>
          <p:nvPr>
            <p:ph type="sldNum" sz="quarter" idx="17"/>
          </p:nvPr>
        </p:nvSpPr>
        <p:spPr/>
        <p:txBody>
          <a:bodyPr/>
          <a:lstStyle/>
          <a:p>
            <a:fld id="{65544B27-CF0D-4861-9E95-57641F09AF00}" type="slidenum">
              <a:rPr lang="et-EE" smtClean="0"/>
              <a:t>20</a:t>
            </a:fld>
            <a:endParaRPr lang="et-EE"/>
          </a:p>
        </p:txBody>
      </p:sp>
    </p:spTree>
    <p:extLst>
      <p:ext uri="{BB962C8B-B14F-4D97-AF65-F5344CB8AC3E}">
        <p14:creationId xmlns:p14="http://schemas.microsoft.com/office/powerpoint/2010/main" val="9499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2AE88-C17C-6558-CD85-D9A434327469}"/>
              </a:ext>
            </a:extLst>
          </p:cNvPr>
          <p:cNvSpPr>
            <a:spLocks noGrp="1"/>
          </p:cNvSpPr>
          <p:nvPr>
            <p:ph type="body" sz="quarter" idx="13"/>
          </p:nvPr>
        </p:nvSpPr>
        <p:spPr/>
        <p:txBody>
          <a:bodyPr/>
          <a:lstStyle/>
          <a:p>
            <a:r>
              <a:rPr lang="et-EE" dirty="0"/>
              <a:t>Huvide konflikt II: toimingupiirangud</a:t>
            </a:r>
          </a:p>
        </p:txBody>
      </p:sp>
      <p:sp>
        <p:nvSpPr>
          <p:cNvPr id="3" name="Text Placeholder 2">
            <a:extLst>
              <a:ext uri="{FF2B5EF4-FFF2-40B4-BE49-F238E27FC236}">
                <a16:creationId xmlns:a16="http://schemas.microsoft.com/office/drawing/2014/main" id="{0E9ACBB2-6221-2654-0048-344626257AA0}"/>
              </a:ext>
            </a:extLst>
          </p:cNvPr>
          <p:cNvSpPr>
            <a:spLocks noGrp="1"/>
          </p:cNvSpPr>
          <p:nvPr>
            <p:ph type="body" sz="quarter" idx="14"/>
          </p:nvPr>
        </p:nvSpPr>
        <p:spPr/>
        <p:txBody>
          <a:bodyPr/>
          <a:lstStyle/>
          <a:p>
            <a:r>
              <a:rPr lang="et-EE" dirty="0"/>
              <a:t>KVS-s reguleeritud seotud isikute ja toimingupiirangute kaudu (§7, 11)</a:t>
            </a:r>
          </a:p>
          <a:p>
            <a:endParaRPr lang="et-EE" dirty="0"/>
          </a:p>
          <a:p>
            <a:pPr marL="0" indent="0">
              <a:buNone/>
            </a:pPr>
            <a:r>
              <a:rPr lang="et-EE" b="1" dirty="0"/>
              <a:t>§ 11.  Toimingupiirangud</a:t>
            </a:r>
          </a:p>
          <a:p>
            <a:pPr marL="0" indent="0">
              <a:buNone/>
            </a:pPr>
            <a:r>
              <a:rPr lang="et-EE" dirty="0"/>
              <a:t> (1) Ametiisikul on keelatud toimingu või otsuse tegemine, kui esineb vähemalt üks järgmistest asjaoludest:</a:t>
            </a:r>
          </a:p>
          <a:p>
            <a:pPr marL="0" indent="0">
              <a:buNone/>
            </a:pPr>
            <a:r>
              <a:rPr lang="et-EE" dirty="0"/>
              <a:t>  1) otsus või toiming tehakse ametiisiku enda või temaga seotud isiku suhtes</a:t>
            </a:r>
          </a:p>
          <a:p>
            <a:pPr marL="0" indent="0">
              <a:buNone/>
            </a:pPr>
            <a:r>
              <a:rPr lang="et-EE" dirty="0"/>
              <a:t>  2) ametiisik on teadlik tema enda või temaga seotud isiku majanduslikust või muust huvist, mis võib mõjutada toimingut või otsust;</a:t>
            </a:r>
          </a:p>
          <a:p>
            <a:pPr marL="0" indent="0">
              <a:buNone/>
            </a:pPr>
            <a:r>
              <a:rPr lang="et-EE" dirty="0"/>
              <a:t>  3) ametiisik on teadlik korruptsiooniohust.</a:t>
            </a:r>
          </a:p>
          <a:p>
            <a:endParaRPr lang="et-EE" dirty="0"/>
          </a:p>
        </p:txBody>
      </p:sp>
      <p:sp>
        <p:nvSpPr>
          <p:cNvPr id="4" name="Date Placeholder 3">
            <a:extLst>
              <a:ext uri="{FF2B5EF4-FFF2-40B4-BE49-F238E27FC236}">
                <a16:creationId xmlns:a16="http://schemas.microsoft.com/office/drawing/2014/main" id="{205E64A0-38A8-CCD8-2EA6-B30377570C49}"/>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091A83E7-52F9-6D1F-4B8E-2174C2C4DE0C}"/>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A8FBD592-7234-FB14-73DD-51CE8819A62C}"/>
              </a:ext>
            </a:extLst>
          </p:cNvPr>
          <p:cNvSpPr>
            <a:spLocks noGrp="1"/>
          </p:cNvSpPr>
          <p:nvPr>
            <p:ph type="sldNum" sz="quarter" idx="17"/>
          </p:nvPr>
        </p:nvSpPr>
        <p:spPr/>
        <p:txBody>
          <a:bodyPr/>
          <a:lstStyle/>
          <a:p>
            <a:fld id="{65544B27-CF0D-4861-9E95-57641F09AF00}" type="slidenum">
              <a:rPr lang="et-EE" smtClean="0"/>
              <a:t>21</a:t>
            </a:fld>
            <a:endParaRPr lang="et-EE"/>
          </a:p>
        </p:txBody>
      </p:sp>
    </p:spTree>
    <p:extLst>
      <p:ext uri="{BB962C8B-B14F-4D97-AF65-F5344CB8AC3E}">
        <p14:creationId xmlns:p14="http://schemas.microsoft.com/office/powerpoint/2010/main" val="127535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AA04B-34A2-02AF-E74A-8C733A855A87}"/>
              </a:ext>
            </a:extLst>
          </p:cNvPr>
          <p:cNvSpPr>
            <a:spLocks noGrp="1"/>
          </p:cNvSpPr>
          <p:nvPr>
            <p:ph type="body" sz="quarter" idx="13"/>
          </p:nvPr>
        </p:nvSpPr>
        <p:spPr/>
        <p:txBody>
          <a:bodyPr/>
          <a:lstStyle/>
          <a:p>
            <a:r>
              <a:rPr lang="et-EE" dirty="0"/>
              <a:t>Seotud isikud (KVS §7)</a:t>
            </a:r>
          </a:p>
        </p:txBody>
      </p:sp>
      <p:pic>
        <p:nvPicPr>
          <p:cNvPr id="7" name="Picture 6">
            <a:extLst>
              <a:ext uri="{FF2B5EF4-FFF2-40B4-BE49-F238E27FC236}">
                <a16:creationId xmlns:a16="http://schemas.microsoft.com/office/drawing/2014/main" id="{AA112A2C-7063-127F-2CDB-6B2191A0625A}"/>
              </a:ext>
            </a:extLst>
          </p:cNvPr>
          <p:cNvPicPr>
            <a:picLocks noChangeAspect="1"/>
          </p:cNvPicPr>
          <p:nvPr/>
        </p:nvPicPr>
        <p:blipFill>
          <a:blip r:embed="rId2"/>
          <a:stretch>
            <a:fillRect/>
          </a:stretch>
        </p:blipFill>
        <p:spPr>
          <a:xfrm>
            <a:off x="2944095" y="1167188"/>
            <a:ext cx="6303810" cy="4523624"/>
          </a:xfrm>
          <a:prstGeom prst="rect">
            <a:avLst/>
          </a:prstGeom>
        </p:spPr>
      </p:pic>
      <p:pic>
        <p:nvPicPr>
          <p:cNvPr id="8" name="Picture 7">
            <a:extLst>
              <a:ext uri="{FF2B5EF4-FFF2-40B4-BE49-F238E27FC236}">
                <a16:creationId xmlns:a16="http://schemas.microsoft.com/office/drawing/2014/main" id="{1B1397AF-7B15-53FE-730B-A06561CDDF5A}"/>
              </a:ext>
            </a:extLst>
          </p:cNvPr>
          <p:cNvPicPr>
            <a:picLocks noChangeAspect="1"/>
          </p:cNvPicPr>
          <p:nvPr/>
        </p:nvPicPr>
        <p:blipFill>
          <a:blip r:embed="rId3"/>
          <a:stretch>
            <a:fillRect/>
          </a:stretch>
        </p:blipFill>
        <p:spPr>
          <a:xfrm>
            <a:off x="8696713" y="3315669"/>
            <a:ext cx="2304488" cy="2414225"/>
          </a:xfrm>
          <a:prstGeom prst="rect">
            <a:avLst/>
          </a:prstGeom>
        </p:spPr>
      </p:pic>
      <p:sp>
        <p:nvSpPr>
          <p:cNvPr id="3" name="Text Placeholder 2">
            <a:extLst>
              <a:ext uri="{FF2B5EF4-FFF2-40B4-BE49-F238E27FC236}">
                <a16:creationId xmlns:a16="http://schemas.microsoft.com/office/drawing/2014/main" id="{D83611EF-E329-DF24-20EA-280470D14591}"/>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8BD2D49C-AF58-8840-34BF-6DC1E7F71729}"/>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63B3358E-1E2B-5786-9315-56F592747BC6}"/>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38C5BA74-D7D2-D54E-A64C-7716E361746A}"/>
              </a:ext>
            </a:extLst>
          </p:cNvPr>
          <p:cNvSpPr>
            <a:spLocks noGrp="1"/>
          </p:cNvSpPr>
          <p:nvPr>
            <p:ph type="sldNum" sz="quarter" idx="17"/>
          </p:nvPr>
        </p:nvSpPr>
        <p:spPr/>
        <p:txBody>
          <a:bodyPr/>
          <a:lstStyle/>
          <a:p>
            <a:fld id="{65544B27-CF0D-4861-9E95-57641F09AF00}" type="slidenum">
              <a:rPr lang="et-EE" smtClean="0"/>
              <a:t>22</a:t>
            </a:fld>
            <a:endParaRPr lang="et-EE"/>
          </a:p>
        </p:txBody>
      </p:sp>
    </p:spTree>
    <p:extLst>
      <p:ext uri="{BB962C8B-B14F-4D97-AF65-F5344CB8AC3E}">
        <p14:creationId xmlns:p14="http://schemas.microsoft.com/office/powerpoint/2010/main" val="13552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ACCBA-12E7-73C1-9E38-6698A7287AD8}"/>
              </a:ext>
            </a:extLst>
          </p:cNvPr>
          <p:cNvSpPr>
            <a:spLocks noGrp="1"/>
          </p:cNvSpPr>
          <p:nvPr>
            <p:ph type="body" sz="quarter" idx="13"/>
          </p:nvPr>
        </p:nvSpPr>
        <p:spPr/>
        <p:txBody>
          <a:bodyPr/>
          <a:lstStyle/>
          <a:p>
            <a:r>
              <a:rPr lang="et-EE" dirty="0"/>
              <a:t>Huvide konflikti määratlemise probleemid?</a:t>
            </a:r>
          </a:p>
        </p:txBody>
      </p:sp>
      <p:sp>
        <p:nvSpPr>
          <p:cNvPr id="3" name="Text Placeholder 2">
            <a:extLst>
              <a:ext uri="{FF2B5EF4-FFF2-40B4-BE49-F238E27FC236}">
                <a16:creationId xmlns:a16="http://schemas.microsoft.com/office/drawing/2014/main" id="{3C7182CD-E97C-62D2-37C5-957459D92E8A}"/>
              </a:ext>
            </a:extLst>
          </p:cNvPr>
          <p:cNvSpPr>
            <a:spLocks noGrp="1"/>
          </p:cNvSpPr>
          <p:nvPr>
            <p:ph type="body" sz="quarter" idx="14"/>
          </p:nvPr>
        </p:nvSpPr>
        <p:spPr/>
        <p:txBody>
          <a:bodyPr/>
          <a:lstStyle/>
          <a:p>
            <a:r>
              <a:rPr lang="et-EE" dirty="0"/>
              <a:t>Mida teha, kui otsus on seotud hea sõbra, kunagise kursusekaaslase või naabriga?</a:t>
            </a:r>
          </a:p>
          <a:p>
            <a:endParaRPr lang="et-EE" dirty="0"/>
          </a:p>
          <a:p>
            <a:r>
              <a:rPr lang="et-EE" dirty="0"/>
              <a:t>Uus KVS eelnõu 2024: täpsustada seotud isikute määratlust</a:t>
            </a:r>
          </a:p>
          <a:p>
            <a:endParaRPr lang="et-EE" dirty="0"/>
          </a:p>
          <a:p>
            <a:r>
              <a:rPr lang="et-EE" dirty="0"/>
              <a:t>Mida teha, kui huvide konflikt on kõigil ametnikel?</a:t>
            </a:r>
          </a:p>
          <a:p>
            <a:endParaRPr lang="et-EE" dirty="0"/>
          </a:p>
          <a:p>
            <a:r>
              <a:rPr lang="et-EE" dirty="0"/>
              <a:t>Mida teha, kui ainsad teenusepakkujad </a:t>
            </a:r>
            <a:r>
              <a:rPr lang="et-EE" dirty="0" err="1"/>
              <a:t>KOV-s</a:t>
            </a:r>
            <a:r>
              <a:rPr lang="et-EE" dirty="0"/>
              <a:t> on seotud valla juhiga, kes allkirjastab hankelepinguid?</a:t>
            </a:r>
          </a:p>
          <a:p>
            <a:endParaRPr lang="et-EE" dirty="0"/>
          </a:p>
        </p:txBody>
      </p:sp>
      <p:sp>
        <p:nvSpPr>
          <p:cNvPr id="4" name="Date Placeholder 3">
            <a:extLst>
              <a:ext uri="{FF2B5EF4-FFF2-40B4-BE49-F238E27FC236}">
                <a16:creationId xmlns:a16="http://schemas.microsoft.com/office/drawing/2014/main" id="{131B151B-DF43-BEEE-3D9F-5E116B95FDB4}"/>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35EE2CD2-78B3-4CE3-A838-6E7A37FC6687}"/>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8A2ADDAF-2EC2-B91B-8E10-BED733D5E273}"/>
              </a:ext>
            </a:extLst>
          </p:cNvPr>
          <p:cNvSpPr>
            <a:spLocks noGrp="1"/>
          </p:cNvSpPr>
          <p:nvPr>
            <p:ph type="sldNum" sz="quarter" idx="17"/>
          </p:nvPr>
        </p:nvSpPr>
        <p:spPr/>
        <p:txBody>
          <a:bodyPr/>
          <a:lstStyle/>
          <a:p>
            <a:fld id="{65544B27-CF0D-4861-9E95-57641F09AF00}" type="slidenum">
              <a:rPr lang="et-EE" smtClean="0"/>
              <a:t>23</a:t>
            </a:fld>
            <a:endParaRPr lang="et-EE"/>
          </a:p>
        </p:txBody>
      </p:sp>
    </p:spTree>
    <p:extLst>
      <p:ext uri="{BB962C8B-B14F-4D97-AF65-F5344CB8AC3E}">
        <p14:creationId xmlns:p14="http://schemas.microsoft.com/office/powerpoint/2010/main" val="298732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6A735B-5085-03D9-ED49-D8FD499E0626}"/>
              </a:ext>
            </a:extLst>
          </p:cNvPr>
          <p:cNvSpPr>
            <a:spLocks noGrp="1"/>
          </p:cNvSpPr>
          <p:nvPr>
            <p:ph type="body" sz="quarter" idx="13"/>
          </p:nvPr>
        </p:nvSpPr>
        <p:spPr/>
        <p:txBody>
          <a:bodyPr/>
          <a:lstStyle/>
          <a:p>
            <a:r>
              <a:rPr lang="et-EE" dirty="0"/>
              <a:t>Toimingupiirangute erandid (KVS §11, lg 3)</a:t>
            </a:r>
          </a:p>
        </p:txBody>
      </p:sp>
      <p:sp>
        <p:nvSpPr>
          <p:cNvPr id="3" name="Text Placeholder 2">
            <a:extLst>
              <a:ext uri="{FF2B5EF4-FFF2-40B4-BE49-F238E27FC236}">
                <a16:creationId xmlns:a16="http://schemas.microsoft.com/office/drawing/2014/main" id="{88AF1C86-1820-4D27-1AE8-5FF3A68B95EC}"/>
              </a:ext>
            </a:extLst>
          </p:cNvPr>
          <p:cNvSpPr>
            <a:spLocks noGrp="1"/>
          </p:cNvSpPr>
          <p:nvPr>
            <p:ph type="body" sz="quarter" idx="14"/>
          </p:nvPr>
        </p:nvSpPr>
        <p:spPr/>
        <p:txBody>
          <a:bodyPr/>
          <a:lstStyle/>
          <a:p>
            <a:r>
              <a:rPr lang="et-EE" dirty="0"/>
              <a:t>Õiguse </a:t>
            </a:r>
            <a:r>
              <a:rPr lang="et-EE" dirty="0" err="1"/>
              <a:t>üldakti</a:t>
            </a:r>
            <a:r>
              <a:rPr lang="et-EE" dirty="0"/>
              <a:t> ettevalmistamine ja vastuvõtmine (s.h. eelarve)</a:t>
            </a:r>
          </a:p>
          <a:p>
            <a:r>
              <a:rPr lang="et-EE" dirty="0"/>
              <a:t>Hädaseisund</a:t>
            </a:r>
          </a:p>
          <a:p>
            <a:r>
              <a:rPr lang="et-EE" dirty="0"/>
              <a:t>Ametiisiku asendamine ei ole võimalik nõuetele vastava isiku puudumise tõttu (info avaldamine veebilehel)</a:t>
            </a:r>
          </a:p>
          <a:p>
            <a:r>
              <a:rPr lang="et-EE" dirty="0"/>
              <a:t>Rutiinne otsus, toiming, ilma võimaluseta määrata asjaolusid</a:t>
            </a:r>
          </a:p>
          <a:p>
            <a:r>
              <a:rPr lang="et-EE" dirty="0"/>
              <a:t>KOV eripära arvestades avaliku huvi seisukohalt ebamõistlik </a:t>
            </a:r>
          </a:p>
          <a:p>
            <a:endParaRPr lang="et-EE" dirty="0"/>
          </a:p>
          <a:p>
            <a:r>
              <a:rPr lang="et-EE" dirty="0"/>
              <a:t>KVS eelnõud 2024 lisandus: tervishoiuteenuste osutamisel, kui see ei loo ametiisikule või temaga seotud isikule olulist põhjendamatut eelist</a:t>
            </a:r>
          </a:p>
        </p:txBody>
      </p:sp>
      <p:sp>
        <p:nvSpPr>
          <p:cNvPr id="4" name="Date Placeholder 3">
            <a:extLst>
              <a:ext uri="{FF2B5EF4-FFF2-40B4-BE49-F238E27FC236}">
                <a16:creationId xmlns:a16="http://schemas.microsoft.com/office/drawing/2014/main" id="{14D94D52-1273-1C4B-CD4A-305BD4562ACA}"/>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8EC02D0A-0D60-5E2C-D24D-69EE1AC51187}"/>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28E94E18-3D3C-8C4C-E2BB-178946491CB1}"/>
              </a:ext>
            </a:extLst>
          </p:cNvPr>
          <p:cNvSpPr>
            <a:spLocks noGrp="1"/>
          </p:cNvSpPr>
          <p:nvPr>
            <p:ph type="sldNum" sz="quarter" idx="17"/>
          </p:nvPr>
        </p:nvSpPr>
        <p:spPr/>
        <p:txBody>
          <a:bodyPr/>
          <a:lstStyle/>
          <a:p>
            <a:fld id="{65544B27-CF0D-4861-9E95-57641F09AF00}" type="slidenum">
              <a:rPr lang="et-EE" smtClean="0"/>
              <a:t>24</a:t>
            </a:fld>
            <a:endParaRPr lang="et-EE"/>
          </a:p>
        </p:txBody>
      </p:sp>
    </p:spTree>
    <p:extLst>
      <p:ext uri="{BB962C8B-B14F-4D97-AF65-F5344CB8AC3E}">
        <p14:creationId xmlns:p14="http://schemas.microsoft.com/office/powerpoint/2010/main" val="118402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7CF9B3-8655-3932-08DE-99C9B0EDFE67}"/>
              </a:ext>
            </a:extLst>
          </p:cNvPr>
          <p:cNvSpPr>
            <a:spLocks noGrp="1"/>
          </p:cNvSpPr>
          <p:nvPr>
            <p:ph type="body" sz="quarter" idx="13"/>
          </p:nvPr>
        </p:nvSpPr>
        <p:spPr/>
        <p:txBody>
          <a:bodyPr/>
          <a:lstStyle/>
          <a:p>
            <a:r>
              <a:rPr lang="et-EE" dirty="0"/>
              <a:t>Korruptsioon või mitte?</a:t>
            </a:r>
          </a:p>
        </p:txBody>
      </p:sp>
      <p:sp>
        <p:nvSpPr>
          <p:cNvPr id="3" name="Text Placeholder 2">
            <a:extLst>
              <a:ext uri="{FF2B5EF4-FFF2-40B4-BE49-F238E27FC236}">
                <a16:creationId xmlns:a16="http://schemas.microsoft.com/office/drawing/2014/main" id="{1BF943D9-9A06-8367-600C-A107478B8FA2}"/>
              </a:ext>
            </a:extLst>
          </p:cNvPr>
          <p:cNvSpPr>
            <a:spLocks noGrp="1"/>
          </p:cNvSpPr>
          <p:nvPr>
            <p:ph type="body" sz="quarter" idx="14"/>
          </p:nvPr>
        </p:nvSpPr>
        <p:spPr/>
        <p:txBody>
          <a:bodyPr/>
          <a:lstStyle/>
          <a:p>
            <a:r>
              <a:rPr lang="et-EE" dirty="0"/>
              <a:t>Ametnik võtab peale teenuse osutamist tänutäheks vastu kingituse</a:t>
            </a:r>
          </a:p>
          <a:p>
            <a:r>
              <a:rPr lang="et-EE" dirty="0"/>
              <a:t>Ametnik võtab trahvi ärahoidmiseks, asjaajamise kiirendamiseks vms. vastu kingituse või vastuteene</a:t>
            </a:r>
          </a:p>
          <a:p>
            <a:r>
              <a:rPr lang="et-EE" dirty="0"/>
              <a:t>Vallavolikogu liikmest koolidirektor hääletab kooli eelarvet suurendava  vallaeelarve vastuvõtmise poolt</a:t>
            </a:r>
          </a:p>
          <a:p>
            <a:r>
              <a:rPr lang="et-EE" dirty="0"/>
              <a:t>Ettevõtja teeb erakonnale annetuse ja saab selle eest oma ettevõttele soodsa otsuse</a:t>
            </a:r>
          </a:p>
          <a:p>
            <a:r>
              <a:rPr lang="et-EE" dirty="0"/>
              <a:t>Lasteaia juhataja soovib sõlmida töölepingut oma tütrega</a:t>
            </a:r>
          </a:p>
          <a:p>
            <a:r>
              <a:rPr lang="et-EE" dirty="0"/>
              <a:t>Hangetega tegelev ametnik tellib asutusele arvuteid firmast, mille osanik on ta poeg</a:t>
            </a:r>
          </a:p>
          <a:p>
            <a:pPr marL="0" indent="0">
              <a:buNone/>
            </a:pPr>
            <a:endParaRPr lang="et-EE" dirty="0"/>
          </a:p>
          <a:p>
            <a:endParaRPr lang="et-EE" dirty="0"/>
          </a:p>
        </p:txBody>
      </p:sp>
      <p:sp>
        <p:nvSpPr>
          <p:cNvPr id="4" name="Date Placeholder 3">
            <a:extLst>
              <a:ext uri="{FF2B5EF4-FFF2-40B4-BE49-F238E27FC236}">
                <a16:creationId xmlns:a16="http://schemas.microsoft.com/office/drawing/2014/main" id="{19A9AEA8-6A04-3F73-B80A-8C0C34B40A81}"/>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E27E80EB-3545-3430-58FB-504CBB127426}"/>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EF1FC99E-B8B9-908A-B5F0-DACE0271AAD0}"/>
              </a:ext>
            </a:extLst>
          </p:cNvPr>
          <p:cNvSpPr>
            <a:spLocks noGrp="1"/>
          </p:cNvSpPr>
          <p:nvPr>
            <p:ph type="sldNum" sz="quarter" idx="17"/>
          </p:nvPr>
        </p:nvSpPr>
        <p:spPr/>
        <p:txBody>
          <a:bodyPr/>
          <a:lstStyle/>
          <a:p>
            <a:fld id="{65544B27-CF0D-4861-9E95-57641F09AF00}" type="slidenum">
              <a:rPr lang="et-EE" smtClean="0"/>
              <a:t>25</a:t>
            </a:fld>
            <a:endParaRPr lang="et-EE"/>
          </a:p>
        </p:txBody>
      </p:sp>
    </p:spTree>
    <p:extLst>
      <p:ext uri="{BB962C8B-B14F-4D97-AF65-F5344CB8AC3E}">
        <p14:creationId xmlns:p14="http://schemas.microsoft.com/office/powerpoint/2010/main" val="13480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00535-7616-3B4F-7C49-A1326E64CAE7}"/>
              </a:ext>
            </a:extLst>
          </p:cNvPr>
          <p:cNvSpPr>
            <a:spLocks noGrp="1"/>
          </p:cNvSpPr>
          <p:nvPr>
            <p:ph type="body" sz="quarter" idx="13"/>
          </p:nvPr>
        </p:nvSpPr>
        <p:spPr/>
        <p:txBody>
          <a:bodyPr/>
          <a:lstStyle/>
          <a:p>
            <a:r>
              <a:rPr lang="et-EE" dirty="0"/>
              <a:t>Korruptsioon </a:t>
            </a:r>
            <a:r>
              <a:rPr lang="et-EE" dirty="0" err="1"/>
              <a:t>eestis</a:t>
            </a:r>
            <a:endParaRPr lang="et-EE" dirty="0"/>
          </a:p>
        </p:txBody>
      </p:sp>
      <p:sp>
        <p:nvSpPr>
          <p:cNvPr id="4" name="Date Placeholder 3">
            <a:extLst>
              <a:ext uri="{FF2B5EF4-FFF2-40B4-BE49-F238E27FC236}">
                <a16:creationId xmlns:a16="http://schemas.microsoft.com/office/drawing/2014/main" id="{D1EF5331-14C4-A205-55EC-828C64AA7ED3}"/>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48D0A633-D010-C936-49BD-3F8F9FDF0257}"/>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B0637272-A026-603D-5AE3-0C771E02795C}"/>
              </a:ext>
            </a:extLst>
          </p:cNvPr>
          <p:cNvSpPr>
            <a:spLocks noGrp="1"/>
          </p:cNvSpPr>
          <p:nvPr>
            <p:ph type="sldNum" sz="quarter" idx="17"/>
          </p:nvPr>
        </p:nvSpPr>
        <p:spPr/>
        <p:txBody>
          <a:bodyPr/>
          <a:lstStyle/>
          <a:p>
            <a:fld id="{65544B27-CF0D-4861-9E95-57641F09AF00}" type="slidenum">
              <a:rPr lang="et-EE" smtClean="0"/>
              <a:t>26</a:t>
            </a:fld>
            <a:endParaRPr lang="et-EE"/>
          </a:p>
        </p:txBody>
      </p:sp>
      <p:sp>
        <p:nvSpPr>
          <p:cNvPr id="8" name="TextBox 7">
            <a:extLst>
              <a:ext uri="{FF2B5EF4-FFF2-40B4-BE49-F238E27FC236}">
                <a16:creationId xmlns:a16="http://schemas.microsoft.com/office/drawing/2014/main" id="{BD6C3B67-052D-EE55-535C-52BB18776168}"/>
              </a:ext>
            </a:extLst>
          </p:cNvPr>
          <p:cNvSpPr txBox="1"/>
          <p:nvPr/>
        </p:nvSpPr>
        <p:spPr>
          <a:xfrm>
            <a:off x="885369" y="983676"/>
            <a:ext cx="1774341" cy="369332"/>
          </a:xfrm>
          <a:prstGeom prst="rect">
            <a:avLst/>
          </a:prstGeom>
          <a:noFill/>
        </p:spPr>
        <p:txBody>
          <a:bodyPr wrap="square" rtlCol="0">
            <a:spAutoFit/>
          </a:bodyPr>
          <a:lstStyle/>
          <a:p>
            <a:r>
              <a:rPr lang="et-EE" b="1" dirty="0"/>
              <a:t>TI CPI 2023</a:t>
            </a:r>
          </a:p>
        </p:txBody>
      </p:sp>
      <p:sp>
        <p:nvSpPr>
          <p:cNvPr id="11" name="TextBox 10">
            <a:extLst>
              <a:ext uri="{FF2B5EF4-FFF2-40B4-BE49-F238E27FC236}">
                <a16:creationId xmlns:a16="http://schemas.microsoft.com/office/drawing/2014/main" id="{ABF85CF2-B843-DE35-3E31-DCBE8B7EAFF5}"/>
              </a:ext>
            </a:extLst>
          </p:cNvPr>
          <p:cNvSpPr txBox="1"/>
          <p:nvPr/>
        </p:nvSpPr>
        <p:spPr>
          <a:xfrm>
            <a:off x="3598592" y="6407195"/>
            <a:ext cx="8467284" cy="369332"/>
          </a:xfrm>
          <a:prstGeom prst="rect">
            <a:avLst/>
          </a:prstGeom>
          <a:noFill/>
        </p:spPr>
        <p:txBody>
          <a:bodyPr wrap="square" rtlCol="0">
            <a:spAutoFit/>
          </a:bodyPr>
          <a:lstStyle/>
          <a:p>
            <a:r>
              <a:rPr lang="et-EE" dirty="0"/>
              <a:t>Korruptsioon Eestis: kolme sihtrühma uuring 2023. Altkäemaksu küsimine/pakkumine</a:t>
            </a:r>
          </a:p>
        </p:txBody>
      </p:sp>
      <p:sp>
        <p:nvSpPr>
          <p:cNvPr id="12" name="Left Arrow 8">
            <a:extLst>
              <a:ext uri="{FF2B5EF4-FFF2-40B4-BE49-F238E27FC236}">
                <a16:creationId xmlns:a16="http://schemas.microsoft.com/office/drawing/2014/main" id="{9175F006-ED18-F6CE-49CF-C38AC57333C6}"/>
              </a:ext>
            </a:extLst>
          </p:cNvPr>
          <p:cNvSpPr/>
          <p:nvPr/>
        </p:nvSpPr>
        <p:spPr>
          <a:xfrm>
            <a:off x="3301546" y="5209087"/>
            <a:ext cx="648072"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4" name="Picture 13">
            <a:extLst>
              <a:ext uri="{FF2B5EF4-FFF2-40B4-BE49-F238E27FC236}">
                <a16:creationId xmlns:a16="http://schemas.microsoft.com/office/drawing/2014/main" id="{F2BC69BD-5A8A-B784-6547-8B9B75D36B2A}"/>
              </a:ext>
            </a:extLst>
          </p:cNvPr>
          <p:cNvPicPr>
            <a:picLocks noChangeAspect="1"/>
          </p:cNvPicPr>
          <p:nvPr/>
        </p:nvPicPr>
        <p:blipFill>
          <a:blip r:embed="rId2"/>
          <a:stretch>
            <a:fillRect/>
          </a:stretch>
        </p:blipFill>
        <p:spPr>
          <a:xfrm>
            <a:off x="4940996" y="3069511"/>
            <a:ext cx="5486400" cy="3301042"/>
          </a:xfrm>
          <a:prstGeom prst="rect">
            <a:avLst/>
          </a:prstGeom>
        </p:spPr>
      </p:pic>
      <p:pic>
        <p:nvPicPr>
          <p:cNvPr id="15" name="Picture 14">
            <a:extLst>
              <a:ext uri="{FF2B5EF4-FFF2-40B4-BE49-F238E27FC236}">
                <a16:creationId xmlns:a16="http://schemas.microsoft.com/office/drawing/2014/main" id="{ED7E6D56-E554-E857-1D3B-31BAE6208523}"/>
              </a:ext>
            </a:extLst>
          </p:cNvPr>
          <p:cNvPicPr>
            <a:picLocks noChangeAspect="1"/>
          </p:cNvPicPr>
          <p:nvPr/>
        </p:nvPicPr>
        <p:blipFill>
          <a:blip r:embed="rId3"/>
          <a:stretch>
            <a:fillRect/>
          </a:stretch>
        </p:blipFill>
        <p:spPr>
          <a:xfrm>
            <a:off x="5427852" y="76662"/>
            <a:ext cx="4808764" cy="2956207"/>
          </a:xfrm>
          <a:prstGeom prst="rect">
            <a:avLst/>
          </a:prstGeom>
        </p:spPr>
      </p:pic>
      <p:sp>
        <p:nvSpPr>
          <p:cNvPr id="16" name="TextBox 15">
            <a:extLst>
              <a:ext uri="{FF2B5EF4-FFF2-40B4-BE49-F238E27FC236}">
                <a16:creationId xmlns:a16="http://schemas.microsoft.com/office/drawing/2014/main" id="{CFEE6A89-571F-E018-EE5E-8DFF890946C1}"/>
              </a:ext>
            </a:extLst>
          </p:cNvPr>
          <p:cNvSpPr txBox="1"/>
          <p:nvPr/>
        </p:nvSpPr>
        <p:spPr>
          <a:xfrm>
            <a:off x="9144621" y="272419"/>
            <a:ext cx="2921255" cy="1200329"/>
          </a:xfrm>
          <a:prstGeom prst="rect">
            <a:avLst/>
          </a:prstGeom>
          <a:noFill/>
        </p:spPr>
        <p:txBody>
          <a:bodyPr wrap="square" rtlCol="0">
            <a:spAutoFit/>
          </a:bodyPr>
          <a:lstStyle/>
          <a:p>
            <a:r>
              <a:rPr lang="et-EE" b="1" dirty="0"/>
              <a:t>Kuritegevus Eestis 2023</a:t>
            </a:r>
          </a:p>
          <a:p>
            <a:r>
              <a:rPr lang="et-EE" dirty="0"/>
              <a:t>Registreeritud korruptsioonikuritegude arv /kriminaalasjade arv</a:t>
            </a:r>
          </a:p>
        </p:txBody>
      </p:sp>
      <p:pic>
        <p:nvPicPr>
          <p:cNvPr id="17" name="Picture 16">
            <a:extLst>
              <a:ext uri="{FF2B5EF4-FFF2-40B4-BE49-F238E27FC236}">
                <a16:creationId xmlns:a16="http://schemas.microsoft.com/office/drawing/2014/main" id="{5661DB09-9856-4917-E11F-FFD62DD6CD5D}"/>
              </a:ext>
            </a:extLst>
          </p:cNvPr>
          <p:cNvPicPr>
            <a:picLocks noChangeAspect="1"/>
          </p:cNvPicPr>
          <p:nvPr/>
        </p:nvPicPr>
        <p:blipFill>
          <a:blip r:embed="rId4"/>
          <a:stretch>
            <a:fillRect/>
          </a:stretch>
        </p:blipFill>
        <p:spPr>
          <a:xfrm>
            <a:off x="598021" y="1360163"/>
            <a:ext cx="2584928" cy="4505334"/>
          </a:xfrm>
          <a:prstGeom prst="rect">
            <a:avLst/>
          </a:prstGeom>
        </p:spPr>
      </p:pic>
    </p:spTree>
    <p:extLst>
      <p:ext uri="{BB962C8B-B14F-4D97-AF65-F5344CB8AC3E}">
        <p14:creationId xmlns:p14="http://schemas.microsoft.com/office/powerpoint/2010/main" val="248173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B36919-9D7D-0F49-706B-492DAF2A70F5}"/>
              </a:ext>
            </a:extLst>
          </p:cNvPr>
          <p:cNvSpPr>
            <a:spLocks noGrp="1"/>
          </p:cNvSpPr>
          <p:nvPr>
            <p:ph type="body" sz="quarter" idx="13"/>
          </p:nvPr>
        </p:nvSpPr>
        <p:spPr/>
        <p:txBody>
          <a:bodyPr/>
          <a:lstStyle/>
          <a:p>
            <a:r>
              <a:rPr lang="et-EE" dirty="0"/>
              <a:t>Korruptsiooni definitsioon</a:t>
            </a:r>
          </a:p>
        </p:txBody>
      </p:sp>
      <p:sp>
        <p:nvSpPr>
          <p:cNvPr id="3" name="Text Placeholder 2">
            <a:extLst>
              <a:ext uri="{FF2B5EF4-FFF2-40B4-BE49-F238E27FC236}">
                <a16:creationId xmlns:a16="http://schemas.microsoft.com/office/drawing/2014/main" id="{967AF437-B88E-17F9-3FB9-51BE6590EB30}"/>
              </a:ext>
            </a:extLst>
          </p:cNvPr>
          <p:cNvSpPr>
            <a:spLocks noGrp="1"/>
          </p:cNvSpPr>
          <p:nvPr>
            <p:ph type="body" sz="quarter" idx="14"/>
          </p:nvPr>
        </p:nvSpPr>
        <p:spPr/>
        <p:txBody>
          <a:bodyPr/>
          <a:lstStyle/>
          <a:p>
            <a:r>
              <a:rPr lang="et-EE" dirty="0"/>
              <a:t>Ametikoha või võimu kuritarvitamine omakasu eesmärgil (korruptsioon.ee)</a:t>
            </a:r>
          </a:p>
          <a:p>
            <a:endParaRPr lang="et-EE" dirty="0"/>
          </a:p>
          <a:p>
            <a:r>
              <a:rPr lang="et-EE" dirty="0"/>
              <a:t>Ametiseisundi korruptiivne kasutamine on ametiisiku poolt ametikohustust rikkudes enda või kolmanda isiku huvides ametiisiku pädevuses oleva otsuse või toimingu tegemine, selles osalemine või selle sisuline suunamine, kui see toob kaasa avaliku huvi seisukohast ebavõrdse või põhjendamatu eelise ametiisikule või kolmandale isikule. (KVS §5, lg 1)</a:t>
            </a:r>
          </a:p>
          <a:p>
            <a:endParaRPr lang="et-EE" dirty="0"/>
          </a:p>
        </p:txBody>
      </p:sp>
      <p:sp>
        <p:nvSpPr>
          <p:cNvPr id="4" name="Date Placeholder 3">
            <a:extLst>
              <a:ext uri="{FF2B5EF4-FFF2-40B4-BE49-F238E27FC236}">
                <a16:creationId xmlns:a16="http://schemas.microsoft.com/office/drawing/2014/main" id="{9E2A1F06-8A6B-6217-A161-B0E83DDD8A21}"/>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B36CF86B-1317-E3E5-DCAF-D3B5B74E5B42}"/>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F190D915-789B-1E08-A94C-DD7EA4EA5A96}"/>
              </a:ext>
            </a:extLst>
          </p:cNvPr>
          <p:cNvSpPr>
            <a:spLocks noGrp="1"/>
          </p:cNvSpPr>
          <p:nvPr>
            <p:ph type="sldNum" sz="quarter" idx="17"/>
          </p:nvPr>
        </p:nvSpPr>
        <p:spPr/>
        <p:txBody>
          <a:bodyPr/>
          <a:lstStyle/>
          <a:p>
            <a:fld id="{65544B27-CF0D-4861-9E95-57641F09AF00}" type="slidenum">
              <a:rPr lang="et-EE" smtClean="0"/>
              <a:t>27</a:t>
            </a:fld>
            <a:endParaRPr lang="et-EE"/>
          </a:p>
        </p:txBody>
      </p:sp>
    </p:spTree>
    <p:extLst>
      <p:ext uri="{BB962C8B-B14F-4D97-AF65-F5344CB8AC3E}">
        <p14:creationId xmlns:p14="http://schemas.microsoft.com/office/powerpoint/2010/main" val="129405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D1ED3-5ADC-FC60-794D-8E109D09AE54}"/>
              </a:ext>
            </a:extLst>
          </p:cNvPr>
          <p:cNvSpPr>
            <a:spLocks noGrp="1"/>
          </p:cNvSpPr>
          <p:nvPr>
            <p:ph type="body" sz="quarter" idx="13"/>
          </p:nvPr>
        </p:nvSpPr>
        <p:spPr/>
        <p:txBody>
          <a:bodyPr/>
          <a:lstStyle/>
          <a:p>
            <a:r>
              <a:rPr lang="et-EE" dirty="0"/>
              <a:t>Korruptsiooni määratlus</a:t>
            </a:r>
          </a:p>
        </p:txBody>
      </p:sp>
      <p:sp>
        <p:nvSpPr>
          <p:cNvPr id="3" name="Text Placeholder 2">
            <a:extLst>
              <a:ext uri="{FF2B5EF4-FFF2-40B4-BE49-F238E27FC236}">
                <a16:creationId xmlns:a16="http://schemas.microsoft.com/office/drawing/2014/main" id="{349276CD-7775-0B03-0EB5-2F787D96F93C}"/>
              </a:ext>
            </a:extLst>
          </p:cNvPr>
          <p:cNvSpPr>
            <a:spLocks noGrp="1"/>
          </p:cNvSpPr>
          <p:nvPr>
            <p:ph type="body" sz="quarter" idx="14"/>
          </p:nvPr>
        </p:nvSpPr>
        <p:spPr/>
        <p:txBody>
          <a:bodyPr/>
          <a:lstStyle/>
          <a:p>
            <a:r>
              <a:rPr lang="et-EE" dirty="0"/>
              <a:t>KVS § 3</a:t>
            </a:r>
          </a:p>
          <a:p>
            <a:pPr marL="0" indent="0">
              <a:buNone/>
            </a:pPr>
            <a:r>
              <a:rPr lang="et-EE" dirty="0"/>
              <a:t>(1) Ametiisikul on keelatud:</a:t>
            </a:r>
          </a:p>
          <a:p>
            <a:pPr marL="0" indent="0">
              <a:buNone/>
            </a:pPr>
            <a:r>
              <a:rPr lang="et-EE" dirty="0"/>
              <a:t>  1) korruptiivse tulu nõudmine, vahendamine ja saamine;</a:t>
            </a:r>
          </a:p>
          <a:p>
            <a:pPr marL="0" indent="0">
              <a:buNone/>
            </a:pPr>
            <a:r>
              <a:rPr lang="et-EE" dirty="0"/>
              <a:t>  2) ametiseisundi korruptiivne kasutamine;</a:t>
            </a:r>
          </a:p>
          <a:p>
            <a:pPr marL="0" indent="0">
              <a:buNone/>
            </a:pPr>
            <a:r>
              <a:rPr lang="et-EE" dirty="0"/>
              <a:t>  3) avaliku vahendi korruptiivne kasutamine;</a:t>
            </a:r>
          </a:p>
          <a:p>
            <a:pPr marL="0" indent="0">
              <a:buNone/>
            </a:pPr>
            <a:r>
              <a:rPr lang="et-EE" dirty="0"/>
              <a:t>  4) mõju korruptiivne kasutamine;</a:t>
            </a:r>
          </a:p>
          <a:p>
            <a:pPr marL="0" indent="0">
              <a:buNone/>
            </a:pPr>
            <a:r>
              <a:rPr lang="et-EE" dirty="0"/>
              <a:t>  5) </a:t>
            </a:r>
            <a:r>
              <a:rPr lang="et-EE" dirty="0" err="1"/>
              <a:t>siseteabe</a:t>
            </a:r>
            <a:r>
              <a:rPr lang="et-EE" dirty="0"/>
              <a:t> korruptiivne kasutamine.</a:t>
            </a:r>
          </a:p>
          <a:p>
            <a:endParaRPr lang="et-EE" dirty="0"/>
          </a:p>
        </p:txBody>
      </p:sp>
      <p:sp>
        <p:nvSpPr>
          <p:cNvPr id="4" name="Date Placeholder 3">
            <a:extLst>
              <a:ext uri="{FF2B5EF4-FFF2-40B4-BE49-F238E27FC236}">
                <a16:creationId xmlns:a16="http://schemas.microsoft.com/office/drawing/2014/main" id="{32CA806C-CF89-5826-12C8-23518092B758}"/>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C2AAD68D-579B-7C38-CC6D-92048A05E60F}"/>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DF3FD477-AAEE-9601-CF34-51F5F1DD4852}"/>
              </a:ext>
            </a:extLst>
          </p:cNvPr>
          <p:cNvSpPr>
            <a:spLocks noGrp="1"/>
          </p:cNvSpPr>
          <p:nvPr>
            <p:ph type="sldNum" sz="quarter" idx="17"/>
          </p:nvPr>
        </p:nvSpPr>
        <p:spPr/>
        <p:txBody>
          <a:bodyPr/>
          <a:lstStyle/>
          <a:p>
            <a:fld id="{65544B27-CF0D-4861-9E95-57641F09AF00}" type="slidenum">
              <a:rPr lang="et-EE" smtClean="0"/>
              <a:t>28</a:t>
            </a:fld>
            <a:endParaRPr lang="et-EE"/>
          </a:p>
        </p:txBody>
      </p:sp>
    </p:spTree>
    <p:extLst>
      <p:ext uri="{BB962C8B-B14F-4D97-AF65-F5344CB8AC3E}">
        <p14:creationId xmlns:p14="http://schemas.microsoft.com/office/powerpoint/2010/main" val="371266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A678A-B143-A795-BBDA-53B6CEF9903E}"/>
              </a:ext>
            </a:extLst>
          </p:cNvPr>
          <p:cNvSpPr>
            <a:spLocks noGrp="1"/>
          </p:cNvSpPr>
          <p:nvPr>
            <p:ph type="body" sz="quarter" idx="13"/>
          </p:nvPr>
        </p:nvSpPr>
        <p:spPr/>
        <p:txBody>
          <a:bodyPr/>
          <a:lstStyle/>
          <a:p>
            <a:r>
              <a:rPr lang="et-EE" dirty="0"/>
              <a:t>Näited korruptsioonivormidest</a:t>
            </a:r>
          </a:p>
        </p:txBody>
      </p:sp>
      <p:sp>
        <p:nvSpPr>
          <p:cNvPr id="3" name="Text Placeholder 2">
            <a:extLst>
              <a:ext uri="{FF2B5EF4-FFF2-40B4-BE49-F238E27FC236}">
                <a16:creationId xmlns:a16="http://schemas.microsoft.com/office/drawing/2014/main" id="{6C465A84-BCBE-661F-A5B2-8813995E0DC9}"/>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FD16F5C4-84BB-4030-2B53-4CDD61DC315B}"/>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2C209353-E6E2-E5BC-A7B8-4BFA73D2CEB8}"/>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A48473DE-AA22-E84B-A259-3043F0443519}"/>
              </a:ext>
            </a:extLst>
          </p:cNvPr>
          <p:cNvSpPr>
            <a:spLocks noGrp="1"/>
          </p:cNvSpPr>
          <p:nvPr>
            <p:ph type="sldNum" sz="quarter" idx="17"/>
          </p:nvPr>
        </p:nvSpPr>
        <p:spPr/>
        <p:txBody>
          <a:bodyPr/>
          <a:lstStyle/>
          <a:p>
            <a:fld id="{65544B27-CF0D-4861-9E95-57641F09AF00}" type="slidenum">
              <a:rPr lang="et-EE" smtClean="0"/>
              <a:t>29</a:t>
            </a:fld>
            <a:endParaRPr lang="et-EE"/>
          </a:p>
        </p:txBody>
      </p:sp>
      <p:graphicFrame>
        <p:nvGraphicFramePr>
          <p:cNvPr id="11" name="Diagram 10">
            <a:extLst>
              <a:ext uri="{FF2B5EF4-FFF2-40B4-BE49-F238E27FC236}">
                <a16:creationId xmlns:a16="http://schemas.microsoft.com/office/drawing/2014/main" id="{A2AE1885-727B-35B7-7678-18A4943170B3}"/>
              </a:ext>
            </a:extLst>
          </p:cNvPr>
          <p:cNvGraphicFramePr/>
          <p:nvPr>
            <p:extLst>
              <p:ext uri="{D42A27DB-BD31-4B8C-83A1-F6EECF244321}">
                <p14:modId xmlns:p14="http://schemas.microsoft.com/office/powerpoint/2010/main" val="4067003004"/>
              </p:ext>
            </p:extLst>
          </p:nvPr>
        </p:nvGraphicFramePr>
        <p:xfrm>
          <a:off x="2032000" y="1089024"/>
          <a:ext cx="9826920" cy="5049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06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2D449-D1EA-7EEE-A22F-CAD1A1B7F2FE}"/>
              </a:ext>
            </a:extLst>
          </p:cNvPr>
          <p:cNvSpPr>
            <a:spLocks noGrp="1"/>
          </p:cNvSpPr>
          <p:nvPr>
            <p:ph type="body" sz="quarter" idx="13"/>
          </p:nvPr>
        </p:nvSpPr>
        <p:spPr/>
        <p:txBody>
          <a:bodyPr/>
          <a:lstStyle/>
          <a:p>
            <a:r>
              <a:rPr lang="et-EE" dirty="0"/>
              <a:t>Teie lektor</a:t>
            </a:r>
          </a:p>
        </p:txBody>
      </p:sp>
      <p:sp>
        <p:nvSpPr>
          <p:cNvPr id="3" name="Text Placeholder 2">
            <a:extLst>
              <a:ext uri="{FF2B5EF4-FFF2-40B4-BE49-F238E27FC236}">
                <a16:creationId xmlns:a16="http://schemas.microsoft.com/office/drawing/2014/main" id="{8AF1C25C-3F66-1312-0EF7-F04E38E03C8C}"/>
              </a:ext>
            </a:extLst>
          </p:cNvPr>
          <p:cNvSpPr>
            <a:spLocks noGrp="1"/>
          </p:cNvSpPr>
          <p:nvPr>
            <p:ph type="body" sz="quarter" idx="14"/>
          </p:nvPr>
        </p:nvSpPr>
        <p:spPr/>
        <p:txBody>
          <a:bodyPr/>
          <a:lstStyle/>
          <a:p>
            <a:r>
              <a:rPr lang="et-EE" dirty="0"/>
              <a:t>Alates 2008 </a:t>
            </a:r>
            <a:r>
              <a:rPr lang="et-EE" dirty="0" err="1"/>
              <a:t>TalTech</a:t>
            </a:r>
            <a:r>
              <a:rPr lang="et-EE" dirty="0"/>
              <a:t>, </a:t>
            </a:r>
            <a:r>
              <a:rPr lang="fi-FI" dirty="0"/>
              <a:t>Ragnar</a:t>
            </a:r>
            <a:r>
              <a:rPr lang="et-EE" dirty="0"/>
              <a:t> </a:t>
            </a:r>
            <a:r>
              <a:rPr lang="fi-FI" dirty="0" err="1"/>
              <a:t>Nurkse</a:t>
            </a:r>
            <a:r>
              <a:rPr lang="fi-FI" dirty="0"/>
              <a:t> </a:t>
            </a:r>
            <a:r>
              <a:rPr lang="fi-FI" dirty="0" err="1"/>
              <a:t>innovatsiooni</a:t>
            </a:r>
            <a:r>
              <a:rPr lang="fi-FI" dirty="0"/>
              <a:t> ja </a:t>
            </a:r>
            <a:r>
              <a:rPr lang="fi-FI" dirty="0" err="1"/>
              <a:t>valitsemise</a:t>
            </a:r>
            <a:r>
              <a:rPr lang="fi-FI" dirty="0"/>
              <a:t> </a:t>
            </a:r>
            <a:r>
              <a:rPr lang="fi-FI" dirty="0" err="1"/>
              <a:t>instituut</a:t>
            </a:r>
            <a:endParaRPr lang="et-EE" dirty="0"/>
          </a:p>
          <a:p>
            <a:pPr lvl="1"/>
            <a:r>
              <a:rPr lang="et-EE" dirty="0"/>
              <a:t>Lektor (avalik eetika ja korruptsioon, poliitikate kujundamine, poliitika analüüs ja hindamine)</a:t>
            </a:r>
          </a:p>
          <a:p>
            <a:pPr lvl="1"/>
            <a:r>
              <a:rPr lang="et-EE" dirty="0"/>
              <a:t>Avaliku halduse ja riigiteaduste bakalaureuseõppe programmijuht</a:t>
            </a:r>
          </a:p>
          <a:p>
            <a:r>
              <a:rPr lang="et-EE" dirty="0"/>
              <a:t>Varasemad töökogemused: Tartu Ülikool, Tartu Linnavalitsus, Õiguskantsleri Kantselei</a:t>
            </a:r>
          </a:p>
          <a:p>
            <a:endParaRPr lang="et-EE" dirty="0"/>
          </a:p>
          <a:p>
            <a:r>
              <a:rPr lang="et-EE" dirty="0"/>
              <a:t>Uurimisteemad:</a:t>
            </a:r>
          </a:p>
          <a:p>
            <a:pPr lvl="1"/>
            <a:r>
              <a:rPr lang="et-EE" dirty="0"/>
              <a:t>Eetika juhtimise süsteemid</a:t>
            </a:r>
          </a:p>
          <a:p>
            <a:pPr lvl="1"/>
            <a:r>
              <a:rPr lang="et-EE" dirty="0"/>
              <a:t>Korruptsioon ja keskkond (väikeriigid, post-kommunistlik transformatsioon)</a:t>
            </a:r>
          </a:p>
          <a:p>
            <a:endParaRPr lang="et-EE" dirty="0"/>
          </a:p>
          <a:p>
            <a:r>
              <a:rPr lang="et-EE" dirty="0"/>
              <a:t>2013-2022 Ametnikueetika nõukogu liige</a:t>
            </a:r>
          </a:p>
        </p:txBody>
      </p:sp>
      <p:sp>
        <p:nvSpPr>
          <p:cNvPr id="4" name="Date Placeholder 3">
            <a:extLst>
              <a:ext uri="{FF2B5EF4-FFF2-40B4-BE49-F238E27FC236}">
                <a16:creationId xmlns:a16="http://schemas.microsoft.com/office/drawing/2014/main" id="{9DCCB623-230D-F3BD-0ED5-2BF1A83AC964}"/>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8B0B99E2-E88A-AC2F-9EB2-C40183078552}"/>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82B4C64D-A2D6-8863-EC7F-3B8321078DC3}"/>
              </a:ext>
            </a:extLst>
          </p:cNvPr>
          <p:cNvSpPr>
            <a:spLocks noGrp="1"/>
          </p:cNvSpPr>
          <p:nvPr>
            <p:ph type="sldNum" sz="quarter" idx="17"/>
          </p:nvPr>
        </p:nvSpPr>
        <p:spPr/>
        <p:txBody>
          <a:bodyPr/>
          <a:lstStyle/>
          <a:p>
            <a:fld id="{65544B27-CF0D-4861-9E95-57641F09AF00}" type="slidenum">
              <a:rPr lang="et-EE" smtClean="0"/>
              <a:t>3</a:t>
            </a:fld>
            <a:endParaRPr lang="et-EE"/>
          </a:p>
        </p:txBody>
      </p:sp>
    </p:spTree>
    <p:extLst>
      <p:ext uri="{BB962C8B-B14F-4D97-AF65-F5344CB8AC3E}">
        <p14:creationId xmlns:p14="http://schemas.microsoft.com/office/powerpoint/2010/main" val="2859335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78103-2006-42BB-B53A-FAED29A9A2D4}"/>
              </a:ext>
            </a:extLst>
          </p:cNvPr>
          <p:cNvSpPr>
            <a:spLocks noGrp="1"/>
          </p:cNvSpPr>
          <p:nvPr>
            <p:ph type="body" sz="quarter" idx="13"/>
          </p:nvPr>
        </p:nvSpPr>
        <p:spPr/>
        <p:txBody>
          <a:bodyPr/>
          <a:lstStyle/>
          <a:p>
            <a:r>
              <a:rPr lang="et-EE" dirty="0"/>
              <a:t>Korruptiivne tulu</a:t>
            </a:r>
          </a:p>
        </p:txBody>
      </p:sp>
      <p:sp>
        <p:nvSpPr>
          <p:cNvPr id="3" name="Text Placeholder 2">
            <a:extLst>
              <a:ext uri="{FF2B5EF4-FFF2-40B4-BE49-F238E27FC236}">
                <a16:creationId xmlns:a16="http://schemas.microsoft.com/office/drawing/2014/main" id="{45EEDD8C-34DA-FDBD-B39A-C79D171EB227}"/>
              </a:ext>
            </a:extLst>
          </p:cNvPr>
          <p:cNvSpPr>
            <a:spLocks noGrp="1"/>
          </p:cNvSpPr>
          <p:nvPr>
            <p:ph type="body" sz="quarter" idx="14"/>
          </p:nvPr>
        </p:nvSpPr>
        <p:spPr/>
        <p:txBody>
          <a:bodyPr/>
          <a:lstStyle/>
          <a:p>
            <a:r>
              <a:rPr lang="et-EE" dirty="0"/>
              <a:t>KVS §5 Korruptiivne tulu on ametiisikule endale või kolmandale isikule ametiisiku ametikohustuse tõttu pakutud või ametiisiku poolt nõutud varaline või muu soodustus, samuti ametiisiku kohustusi rikkudes saadud soodustus. Korruptiivseks ei loeta soodustust, mis ei ole seostatav ametikohustusega või mida saab üheselt mõista tavapärase viisakusavaldusena.</a:t>
            </a:r>
          </a:p>
          <a:p>
            <a:endParaRPr lang="et-EE" dirty="0"/>
          </a:p>
          <a:p>
            <a:r>
              <a:rPr lang="et-EE" dirty="0"/>
              <a:t>Kuidas toimida? Viivitamatu teavitamine, keeldumine, üle andmine</a:t>
            </a:r>
          </a:p>
          <a:p>
            <a:endParaRPr lang="et-EE" dirty="0"/>
          </a:p>
        </p:txBody>
      </p:sp>
      <p:sp>
        <p:nvSpPr>
          <p:cNvPr id="4" name="Date Placeholder 3">
            <a:extLst>
              <a:ext uri="{FF2B5EF4-FFF2-40B4-BE49-F238E27FC236}">
                <a16:creationId xmlns:a16="http://schemas.microsoft.com/office/drawing/2014/main" id="{2B8B1137-241D-E3E0-6DC1-6A6432C7189F}"/>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F34BBBB5-D0A8-60CD-C2BA-2C75EB665E5E}"/>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3BC4F06B-BD34-AD72-9A97-E7E482111ACB}"/>
              </a:ext>
            </a:extLst>
          </p:cNvPr>
          <p:cNvSpPr>
            <a:spLocks noGrp="1"/>
          </p:cNvSpPr>
          <p:nvPr>
            <p:ph type="sldNum" sz="quarter" idx="17"/>
          </p:nvPr>
        </p:nvSpPr>
        <p:spPr/>
        <p:txBody>
          <a:bodyPr/>
          <a:lstStyle/>
          <a:p>
            <a:fld id="{65544B27-CF0D-4861-9E95-57641F09AF00}" type="slidenum">
              <a:rPr lang="et-EE" smtClean="0"/>
              <a:t>30</a:t>
            </a:fld>
            <a:endParaRPr lang="et-EE"/>
          </a:p>
        </p:txBody>
      </p:sp>
    </p:spTree>
    <p:extLst>
      <p:ext uri="{BB962C8B-B14F-4D97-AF65-F5344CB8AC3E}">
        <p14:creationId xmlns:p14="http://schemas.microsoft.com/office/powerpoint/2010/main" val="3647874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BCBC14-E285-2346-1027-057047B10561}"/>
              </a:ext>
            </a:extLst>
          </p:cNvPr>
          <p:cNvSpPr>
            <a:spLocks noGrp="1"/>
          </p:cNvSpPr>
          <p:nvPr>
            <p:ph type="body" sz="quarter" idx="13"/>
          </p:nvPr>
        </p:nvSpPr>
        <p:spPr/>
        <p:txBody>
          <a:bodyPr/>
          <a:lstStyle/>
          <a:p>
            <a:r>
              <a:rPr lang="et-EE" dirty="0"/>
              <a:t>Juhtumid (kingituse sobivus)</a:t>
            </a:r>
          </a:p>
        </p:txBody>
      </p:sp>
      <p:sp>
        <p:nvSpPr>
          <p:cNvPr id="3" name="Text Placeholder 2">
            <a:extLst>
              <a:ext uri="{FF2B5EF4-FFF2-40B4-BE49-F238E27FC236}">
                <a16:creationId xmlns:a16="http://schemas.microsoft.com/office/drawing/2014/main" id="{6D9F5FC4-5193-5814-7D17-FCEFCFC19FCA}"/>
              </a:ext>
            </a:extLst>
          </p:cNvPr>
          <p:cNvSpPr>
            <a:spLocks noGrp="1"/>
          </p:cNvSpPr>
          <p:nvPr>
            <p:ph type="body" sz="quarter" idx="14"/>
          </p:nvPr>
        </p:nvSpPr>
        <p:spPr/>
        <p:txBody>
          <a:bodyPr>
            <a:normAutofit fontScale="92500" lnSpcReduction="10000"/>
          </a:bodyPr>
          <a:lstStyle/>
          <a:p>
            <a:r>
              <a:rPr lang="et-EE" dirty="0"/>
              <a:t>Pensionär saab kohalikult omavalitsuselt toetust küttepuude soetamiseks. Peale küttepuude saamist, korjab ta oma aiast kimbu lilli ja viib need tänutäheks valla sotsiaaltöötajale. Valla töötaja võtab lilled vastu ja paneb need kabinetti vaasi. </a:t>
            </a:r>
          </a:p>
          <a:p>
            <a:r>
              <a:rPr lang="et-EE" dirty="0"/>
              <a:t>Vallavanema 60. sünnipäeva puhul kingib tema pikaaegne sõber ja kunagine kursusekaaslane talle kinkekaardi Saaremaa spaasse kahele inimesele koos piletitega ooperipäevadele. Vallavanem võtab sõbra kingituse vastu. Samal ajal osaleb sõber, edukas kohalik ettevõtja, oma pakkumisega vallavanema juhitud omavalitsuse välja kuulutatud riigihanke konkursil ning võidab selle. Vallavanem hanke võitja valinud riigihankekomisjoni ei kuulu, kuid allkirjastab vastavalt protseduurireeglitele hanke võitnud ettevõtte ja valla vahelise lepingu. </a:t>
            </a:r>
          </a:p>
          <a:p>
            <a:r>
              <a:rPr lang="et-EE" dirty="0"/>
              <a:t>Aasta lõpus saadab koostööpartner ametiasutusele korvi jõulusuupistete ja alkoholivaba </a:t>
            </a:r>
            <a:r>
              <a:rPr lang="et-EE" dirty="0" err="1"/>
              <a:t>glögiga</a:t>
            </a:r>
            <a:r>
              <a:rPr lang="et-EE" dirty="0"/>
              <a:t>. Lähtudes asutuses välja kujunenud tavast pannakse kingitus kohvinurka ühiseks tarbimiseks.</a:t>
            </a:r>
          </a:p>
          <a:p>
            <a:r>
              <a:rPr lang="et-EE" dirty="0"/>
              <a:t>Vallavalitsus peab tormikahjude likvideerimiseks viima läbi pakkumismenetluse. Pakkumine tehakse ettevõttele, kelle juht lubab vallavanema erakonda toetada 10 000 euroga.</a:t>
            </a:r>
          </a:p>
        </p:txBody>
      </p:sp>
      <p:sp>
        <p:nvSpPr>
          <p:cNvPr id="4" name="Date Placeholder 3">
            <a:extLst>
              <a:ext uri="{FF2B5EF4-FFF2-40B4-BE49-F238E27FC236}">
                <a16:creationId xmlns:a16="http://schemas.microsoft.com/office/drawing/2014/main" id="{F54DA321-AAD2-7E4E-5CD9-D35D3BCEA8BA}"/>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FE5CAB94-C488-B192-273A-327EF7E406A3}"/>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B450AA78-9BA6-52DB-7F40-A3F0FCEF5E2C}"/>
              </a:ext>
            </a:extLst>
          </p:cNvPr>
          <p:cNvSpPr>
            <a:spLocks noGrp="1"/>
          </p:cNvSpPr>
          <p:nvPr>
            <p:ph type="sldNum" sz="quarter" idx="17"/>
          </p:nvPr>
        </p:nvSpPr>
        <p:spPr/>
        <p:txBody>
          <a:bodyPr/>
          <a:lstStyle/>
          <a:p>
            <a:fld id="{65544B27-CF0D-4861-9E95-57641F09AF00}" type="slidenum">
              <a:rPr lang="et-EE" smtClean="0"/>
              <a:t>31</a:t>
            </a:fld>
            <a:endParaRPr lang="et-EE"/>
          </a:p>
        </p:txBody>
      </p:sp>
    </p:spTree>
    <p:extLst>
      <p:ext uri="{BB962C8B-B14F-4D97-AF65-F5344CB8AC3E}">
        <p14:creationId xmlns:p14="http://schemas.microsoft.com/office/powerpoint/2010/main" val="35565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B65E4-5A6C-4468-6B0E-967DF66E5A96}"/>
              </a:ext>
            </a:extLst>
          </p:cNvPr>
          <p:cNvSpPr>
            <a:spLocks noGrp="1"/>
          </p:cNvSpPr>
          <p:nvPr>
            <p:ph type="body" sz="quarter" idx="13"/>
          </p:nvPr>
        </p:nvSpPr>
        <p:spPr/>
        <p:txBody>
          <a:bodyPr/>
          <a:lstStyle/>
          <a:p>
            <a:r>
              <a:rPr lang="et-EE" dirty="0"/>
              <a:t>„</a:t>
            </a:r>
            <a:r>
              <a:rPr lang="et-EE" dirty="0" err="1"/>
              <a:t>Pöördukse</a:t>
            </a:r>
            <a:r>
              <a:rPr lang="et-EE" dirty="0"/>
              <a:t> probleem“</a:t>
            </a:r>
          </a:p>
        </p:txBody>
      </p:sp>
      <p:sp>
        <p:nvSpPr>
          <p:cNvPr id="3" name="Text Placeholder 2">
            <a:extLst>
              <a:ext uri="{FF2B5EF4-FFF2-40B4-BE49-F238E27FC236}">
                <a16:creationId xmlns:a16="http://schemas.microsoft.com/office/drawing/2014/main" id="{CB472F75-FA65-03F7-28B2-393A5EA7CB61}"/>
              </a:ext>
            </a:extLst>
          </p:cNvPr>
          <p:cNvSpPr>
            <a:spLocks noGrp="1"/>
          </p:cNvSpPr>
          <p:nvPr>
            <p:ph type="body" sz="quarter" idx="14"/>
          </p:nvPr>
        </p:nvSpPr>
        <p:spPr/>
        <p:txBody>
          <a:bodyPr/>
          <a:lstStyle/>
          <a:p>
            <a:r>
              <a:rPr lang="et-EE" dirty="0"/>
              <a:t>Huvide konfliktid, mis kaasnevad töökoha vahetusega</a:t>
            </a:r>
          </a:p>
          <a:p>
            <a:pPr lvl="1"/>
            <a:r>
              <a:rPr lang="et-EE" dirty="0"/>
              <a:t>Kas </a:t>
            </a:r>
            <a:r>
              <a:rPr lang="et-EE" dirty="0" err="1"/>
              <a:t>AT-s</a:t>
            </a:r>
            <a:r>
              <a:rPr lang="et-EE" dirty="0"/>
              <a:t> töötades tehakse soodsaid otsuseid tulevasele tööandjale? Seistakse endise tööandja huvide eest?</a:t>
            </a:r>
          </a:p>
          <a:p>
            <a:endParaRPr lang="et-EE" dirty="0"/>
          </a:p>
          <a:p>
            <a:r>
              <a:rPr lang="et-EE" dirty="0"/>
              <a:t>ATS §60 lg 5: seotud isikuks saamise keeld aasta jooksul peale töölt vabastamist, vahetu või püsiv järelevalve viimase aasta jooksul</a:t>
            </a:r>
          </a:p>
          <a:p>
            <a:pPr lvl="1"/>
            <a:r>
              <a:rPr lang="et-EE" dirty="0"/>
              <a:t>Viide KVS §7 seotud isik</a:t>
            </a:r>
          </a:p>
          <a:p>
            <a:endParaRPr lang="et-EE" dirty="0"/>
          </a:p>
          <a:p>
            <a:r>
              <a:rPr lang="et-EE" dirty="0"/>
              <a:t>Näide: Sandra Särav – MKM vs </a:t>
            </a:r>
            <a:r>
              <a:rPr lang="et-EE" dirty="0" err="1"/>
              <a:t>Bolt</a:t>
            </a:r>
            <a:r>
              <a:rPr lang="et-EE" dirty="0"/>
              <a:t>?</a:t>
            </a:r>
          </a:p>
          <a:p>
            <a:pPr lvl="1"/>
            <a:endParaRPr lang="et-EE" dirty="0"/>
          </a:p>
        </p:txBody>
      </p:sp>
      <p:sp>
        <p:nvSpPr>
          <p:cNvPr id="4" name="Date Placeholder 3">
            <a:extLst>
              <a:ext uri="{FF2B5EF4-FFF2-40B4-BE49-F238E27FC236}">
                <a16:creationId xmlns:a16="http://schemas.microsoft.com/office/drawing/2014/main" id="{F850CA4D-793D-D5F5-CAE9-B2C7DD758C1D}"/>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F9BDC198-8EB1-BA85-8953-21677E2DEF44}"/>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A5374F51-8705-3584-E84B-4D5FB9A0C7C0}"/>
              </a:ext>
            </a:extLst>
          </p:cNvPr>
          <p:cNvSpPr>
            <a:spLocks noGrp="1"/>
          </p:cNvSpPr>
          <p:nvPr>
            <p:ph type="sldNum" sz="quarter" idx="17"/>
          </p:nvPr>
        </p:nvSpPr>
        <p:spPr/>
        <p:txBody>
          <a:bodyPr/>
          <a:lstStyle/>
          <a:p>
            <a:fld id="{65544B27-CF0D-4861-9E95-57641F09AF00}" type="slidenum">
              <a:rPr lang="et-EE" smtClean="0"/>
              <a:t>32</a:t>
            </a:fld>
            <a:endParaRPr lang="et-EE"/>
          </a:p>
        </p:txBody>
      </p:sp>
    </p:spTree>
    <p:extLst>
      <p:ext uri="{BB962C8B-B14F-4D97-AF65-F5344CB8AC3E}">
        <p14:creationId xmlns:p14="http://schemas.microsoft.com/office/powerpoint/2010/main" val="23951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B84867-F7DB-A6CB-C313-638A800F2EF5}"/>
              </a:ext>
            </a:extLst>
          </p:cNvPr>
          <p:cNvSpPr>
            <a:spLocks noGrp="1"/>
          </p:cNvSpPr>
          <p:nvPr>
            <p:ph type="body" sz="quarter" idx="13"/>
          </p:nvPr>
        </p:nvSpPr>
        <p:spPr/>
        <p:txBody>
          <a:bodyPr/>
          <a:lstStyle/>
          <a:p>
            <a:r>
              <a:rPr lang="et-EE" dirty="0"/>
              <a:t>Tegevuspiirangud I </a:t>
            </a:r>
          </a:p>
        </p:txBody>
      </p:sp>
      <p:sp>
        <p:nvSpPr>
          <p:cNvPr id="3" name="Text Placeholder 2">
            <a:extLst>
              <a:ext uri="{FF2B5EF4-FFF2-40B4-BE49-F238E27FC236}">
                <a16:creationId xmlns:a16="http://schemas.microsoft.com/office/drawing/2014/main" id="{B5ED187F-AC1C-1291-6BC6-AEB68ACAD7B7}"/>
              </a:ext>
            </a:extLst>
          </p:cNvPr>
          <p:cNvSpPr>
            <a:spLocks noGrp="1"/>
          </p:cNvSpPr>
          <p:nvPr>
            <p:ph type="body" sz="quarter" idx="14"/>
          </p:nvPr>
        </p:nvSpPr>
        <p:spPr/>
        <p:txBody>
          <a:bodyPr/>
          <a:lstStyle/>
          <a:p>
            <a:r>
              <a:rPr lang="et-EE" dirty="0"/>
              <a:t>ATS §60: Kui seadus ei keela, siis võib ametnik nt tegutseda ettevõtjana, töötada töölepinguga jne.</a:t>
            </a:r>
          </a:p>
          <a:p>
            <a:r>
              <a:rPr lang="et-EE" dirty="0"/>
              <a:t>Piirangud:</a:t>
            </a:r>
          </a:p>
          <a:p>
            <a:pPr lvl="1"/>
            <a:r>
              <a:rPr lang="et-EE" dirty="0"/>
              <a:t>Peab teavitama ametisse nimetanud isikut</a:t>
            </a:r>
          </a:p>
          <a:p>
            <a:pPr lvl="1"/>
            <a:r>
              <a:rPr lang="et-EE" dirty="0"/>
              <a:t>Ei tohi teostada järelevalvet iseenda või seotud isiku üle</a:t>
            </a:r>
          </a:p>
          <a:p>
            <a:pPr lvl="1"/>
            <a:r>
              <a:rPr lang="et-EE" dirty="0"/>
              <a:t>Saada tulu tegevuse eest, mis kuulub ka tema teenistusülesannete hulka</a:t>
            </a:r>
          </a:p>
          <a:p>
            <a:pPr lvl="1"/>
            <a:r>
              <a:rPr lang="et-EE" dirty="0"/>
              <a:t>Aasta jooksul peale ametist lahkumist ei või saada seotud isikuks eraõigusliku juriidilise isikuga, mille üle on teostanud vahetut või püsivat järelevalvet</a:t>
            </a:r>
          </a:p>
          <a:p>
            <a:endParaRPr lang="et-EE" dirty="0"/>
          </a:p>
        </p:txBody>
      </p:sp>
      <p:sp>
        <p:nvSpPr>
          <p:cNvPr id="4" name="Date Placeholder 3">
            <a:extLst>
              <a:ext uri="{FF2B5EF4-FFF2-40B4-BE49-F238E27FC236}">
                <a16:creationId xmlns:a16="http://schemas.microsoft.com/office/drawing/2014/main" id="{F4F64DF8-EDDD-C074-C942-B9C29B4B4620}"/>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BA0D7256-8157-D32F-13EB-92D8D6A6CC15}"/>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323E549E-5ED5-BCE1-C5CC-5252189F1EEB}"/>
              </a:ext>
            </a:extLst>
          </p:cNvPr>
          <p:cNvSpPr>
            <a:spLocks noGrp="1"/>
          </p:cNvSpPr>
          <p:nvPr>
            <p:ph type="sldNum" sz="quarter" idx="17"/>
          </p:nvPr>
        </p:nvSpPr>
        <p:spPr/>
        <p:txBody>
          <a:bodyPr/>
          <a:lstStyle/>
          <a:p>
            <a:fld id="{65544B27-CF0D-4861-9E95-57641F09AF00}" type="slidenum">
              <a:rPr lang="et-EE" smtClean="0"/>
              <a:t>33</a:t>
            </a:fld>
            <a:endParaRPr lang="et-EE"/>
          </a:p>
        </p:txBody>
      </p:sp>
    </p:spTree>
    <p:extLst>
      <p:ext uri="{BB962C8B-B14F-4D97-AF65-F5344CB8AC3E}">
        <p14:creationId xmlns:p14="http://schemas.microsoft.com/office/powerpoint/2010/main" val="717386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92D78-DF6A-2597-2CDD-A52D5EC200D4}"/>
              </a:ext>
            </a:extLst>
          </p:cNvPr>
          <p:cNvSpPr>
            <a:spLocks noGrp="1"/>
          </p:cNvSpPr>
          <p:nvPr>
            <p:ph type="body" sz="quarter" idx="13"/>
          </p:nvPr>
        </p:nvSpPr>
        <p:spPr/>
        <p:txBody>
          <a:bodyPr/>
          <a:lstStyle/>
          <a:p>
            <a:r>
              <a:rPr lang="et-EE" dirty="0"/>
              <a:t>Tegevuspiirangud II</a:t>
            </a:r>
          </a:p>
        </p:txBody>
      </p:sp>
      <p:sp>
        <p:nvSpPr>
          <p:cNvPr id="3" name="Text Placeholder 2">
            <a:extLst>
              <a:ext uri="{FF2B5EF4-FFF2-40B4-BE49-F238E27FC236}">
                <a16:creationId xmlns:a16="http://schemas.microsoft.com/office/drawing/2014/main" id="{BFD3FEE2-3ABC-9343-822F-998E19D7F5C6}"/>
              </a:ext>
            </a:extLst>
          </p:cNvPr>
          <p:cNvSpPr>
            <a:spLocks noGrp="1"/>
          </p:cNvSpPr>
          <p:nvPr>
            <p:ph type="body" sz="quarter" idx="14"/>
          </p:nvPr>
        </p:nvSpPr>
        <p:spPr/>
        <p:txBody>
          <a:bodyPr>
            <a:normAutofit lnSpcReduction="10000"/>
          </a:bodyPr>
          <a:lstStyle/>
          <a:p>
            <a:r>
              <a:rPr lang="et-EE" dirty="0"/>
              <a:t>Probleem: ametnikud, kes on samal ajal tegusad ka teistes valdkondades?</a:t>
            </a:r>
          </a:p>
          <a:p>
            <a:pPr lvl="1"/>
            <a:r>
              <a:rPr lang="et-EE" dirty="0"/>
              <a:t>Nt. ettevõtlus, kogukonda panustamine kultuuris või spordis, mõjusikud jne. </a:t>
            </a:r>
          </a:p>
          <a:p>
            <a:pPr lvl="1"/>
            <a:r>
              <a:rPr lang="et-EE" dirty="0"/>
              <a:t>Probleem võimendatud väikeses kogukonnas</a:t>
            </a:r>
          </a:p>
          <a:p>
            <a:endParaRPr lang="et-EE" dirty="0"/>
          </a:p>
          <a:p>
            <a:r>
              <a:rPr lang="et-EE" dirty="0"/>
              <a:t>Näiteks: </a:t>
            </a:r>
          </a:p>
          <a:p>
            <a:pPr lvl="1"/>
            <a:r>
              <a:rPr lang="et-EE" dirty="0"/>
              <a:t>Vallavalitsuse õigusnõunik nõustab enda </a:t>
            </a:r>
            <a:r>
              <a:rPr lang="et-EE" dirty="0" err="1"/>
              <a:t>õigusbüroo</a:t>
            </a:r>
            <a:r>
              <a:rPr lang="et-EE" dirty="0"/>
              <a:t> kaudu kostjat kaasomanike vahel </a:t>
            </a:r>
            <a:r>
              <a:rPr lang="fi-FI" dirty="0" err="1"/>
              <a:t>toimunud</a:t>
            </a:r>
            <a:r>
              <a:rPr lang="fi-FI" dirty="0"/>
              <a:t> </a:t>
            </a:r>
            <a:r>
              <a:rPr lang="fi-FI" dirty="0" err="1"/>
              <a:t>tsiviilkohtuvaidluses</a:t>
            </a:r>
            <a:r>
              <a:rPr lang="fi-FI" dirty="0"/>
              <a:t> </a:t>
            </a:r>
            <a:r>
              <a:rPr lang="fi-FI" dirty="0" err="1"/>
              <a:t>valla</a:t>
            </a:r>
            <a:r>
              <a:rPr lang="fi-FI" dirty="0"/>
              <a:t> </a:t>
            </a:r>
            <a:r>
              <a:rPr lang="fi-FI" dirty="0" err="1"/>
              <a:t>territooriumil</a:t>
            </a:r>
            <a:r>
              <a:rPr lang="fi-FI" dirty="0"/>
              <a:t> asuva </a:t>
            </a:r>
            <a:r>
              <a:rPr lang="fi-FI" dirty="0" err="1"/>
              <a:t>kinnistu</a:t>
            </a:r>
            <a:r>
              <a:rPr lang="fi-FI" dirty="0"/>
              <a:t> </a:t>
            </a:r>
            <a:r>
              <a:rPr lang="fi-FI" dirty="0" err="1"/>
              <a:t>kasutamise</a:t>
            </a:r>
            <a:r>
              <a:rPr lang="fi-FI" dirty="0"/>
              <a:t> </a:t>
            </a:r>
            <a:r>
              <a:rPr lang="fi-FI" dirty="0" err="1"/>
              <a:t>üle</a:t>
            </a:r>
            <a:r>
              <a:rPr lang="et-EE" dirty="0"/>
              <a:t>.</a:t>
            </a:r>
          </a:p>
          <a:p>
            <a:pPr lvl="1"/>
            <a:r>
              <a:rPr lang="et-EE" dirty="0"/>
              <a:t>Kaitseväe tegevväelane reklaamib eraisikuna toidukaupade müügiga tegelevat internetikaubamaja.</a:t>
            </a:r>
          </a:p>
          <a:p>
            <a:endParaRPr lang="et-EE" dirty="0"/>
          </a:p>
          <a:p>
            <a:r>
              <a:rPr lang="et-EE" dirty="0"/>
              <a:t>Vaata lähemalt &gt; Ametnikueetika nõukogu 2023. </a:t>
            </a:r>
            <a:r>
              <a:rPr lang="et-EE" dirty="0" err="1"/>
              <a:t>Kõrvaltegevuste</a:t>
            </a:r>
            <a:r>
              <a:rPr lang="et-EE" dirty="0"/>
              <a:t> hea tava </a:t>
            </a:r>
          </a:p>
          <a:p>
            <a:endParaRPr lang="et-EE" dirty="0"/>
          </a:p>
        </p:txBody>
      </p:sp>
      <p:sp>
        <p:nvSpPr>
          <p:cNvPr id="4" name="Date Placeholder 3">
            <a:extLst>
              <a:ext uri="{FF2B5EF4-FFF2-40B4-BE49-F238E27FC236}">
                <a16:creationId xmlns:a16="http://schemas.microsoft.com/office/drawing/2014/main" id="{35365392-EAE7-7957-30CB-52868F0EC33B}"/>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C3652411-4A69-12F5-9633-D80C38D11B65}"/>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33EF3B04-86A7-26B2-BD9C-C7B267E5292B}"/>
              </a:ext>
            </a:extLst>
          </p:cNvPr>
          <p:cNvSpPr>
            <a:spLocks noGrp="1"/>
          </p:cNvSpPr>
          <p:nvPr>
            <p:ph type="sldNum" sz="quarter" idx="17"/>
          </p:nvPr>
        </p:nvSpPr>
        <p:spPr/>
        <p:txBody>
          <a:bodyPr/>
          <a:lstStyle/>
          <a:p>
            <a:fld id="{65544B27-CF0D-4861-9E95-57641F09AF00}" type="slidenum">
              <a:rPr lang="et-EE" smtClean="0"/>
              <a:t>34</a:t>
            </a:fld>
            <a:endParaRPr lang="et-EE"/>
          </a:p>
        </p:txBody>
      </p:sp>
    </p:spTree>
    <p:extLst>
      <p:ext uri="{BB962C8B-B14F-4D97-AF65-F5344CB8AC3E}">
        <p14:creationId xmlns:p14="http://schemas.microsoft.com/office/powerpoint/2010/main" val="22939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D1DAEC-0051-6F85-3901-DE19B235975D}"/>
              </a:ext>
            </a:extLst>
          </p:cNvPr>
          <p:cNvSpPr>
            <a:spLocks noGrp="1"/>
          </p:cNvSpPr>
          <p:nvPr>
            <p:ph type="body" sz="quarter" idx="13"/>
          </p:nvPr>
        </p:nvSpPr>
        <p:spPr/>
        <p:txBody>
          <a:bodyPr/>
          <a:lstStyle/>
          <a:p>
            <a:r>
              <a:rPr lang="et-EE" dirty="0"/>
              <a:t>Korruptsioonist teavitamine</a:t>
            </a:r>
          </a:p>
        </p:txBody>
      </p:sp>
      <p:sp>
        <p:nvSpPr>
          <p:cNvPr id="3" name="Text Placeholder 2">
            <a:extLst>
              <a:ext uri="{FF2B5EF4-FFF2-40B4-BE49-F238E27FC236}">
                <a16:creationId xmlns:a16="http://schemas.microsoft.com/office/drawing/2014/main" id="{E65BD926-C604-E6B5-C458-221F7E0C5E13}"/>
              </a:ext>
            </a:extLst>
          </p:cNvPr>
          <p:cNvSpPr>
            <a:spLocks noGrp="1"/>
          </p:cNvSpPr>
          <p:nvPr>
            <p:ph type="body" sz="quarter" idx="14"/>
          </p:nvPr>
        </p:nvSpPr>
        <p:spPr/>
        <p:txBody>
          <a:bodyPr/>
          <a:lstStyle/>
          <a:p>
            <a:r>
              <a:rPr lang="et-EE" dirty="0"/>
              <a:t>§ 6.  Avaliku või erasektori korruptsioonijuhtumist teatamine</a:t>
            </a:r>
          </a:p>
          <a:p>
            <a:pPr marL="0" indent="0">
              <a:buNone/>
            </a:pPr>
            <a:r>
              <a:rPr lang="et-EE" dirty="0"/>
              <a:t>  (1) Ametiisikul ei ole lubatud varjata talle teada olevat käesoleva seaduse § 3 lõikes 1 sätestatud keelu rikkumist või muud korruptsioonijuhtumit.</a:t>
            </a:r>
          </a:p>
          <a:p>
            <a:r>
              <a:rPr lang="et-EE" dirty="0"/>
              <a:t>Keda teavitada?</a:t>
            </a:r>
          </a:p>
          <a:p>
            <a:pPr lvl="1"/>
            <a:r>
              <a:rPr lang="et-EE" dirty="0"/>
              <a:t>Asutuse sisesed kanalid?</a:t>
            </a:r>
          </a:p>
          <a:p>
            <a:pPr lvl="1"/>
            <a:r>
              <a:rPr lang="et-EE" dirty="0"/>
              <a:t>Kriminaalpolitsei, Kapo, riigiprokuratuur</a:t>
            </a:r>
          </a:p>
          <a:p>
            <a:pPr lvl="1"/>
            <a:r>
              <a:rPr lang="et-EE" dirty="0">
                <a:hlinkClick r:id="rId2"/>
              </a:rPr>
              <a:t>Juhised</a:t>
            </a:r>
            <a:r>
              <a:rPr lang="et-EE" dirty="0"/>
              <a:t> </a:t>
            </a:r>
          </a:p>
          <a:p>
            <a:pPr lvl="1"/>
            <a:r>
              <a:rPr lang="et-EE" dirty="0"/>
              <a:t>Rikkumisest </a:t>
            </a:r>
            <a:r>
              <a:rPr lang="et-EE" dirty="0" err="1"/>
              <a:t>teavitaja</a:t>
            </a:r>
            <a:r>
              <a:rPr lang="et-EE" dirty="0"/>
              <a:t> kaitse seaduse eelnõu</a:t>
            </a:r>
          </a:p>
          <a:p>
            <a:endParaRPr lang="et-EE" dirty="0"/>
          </a:p>
        </p:txBody>
      </p:sp>
      <p:sp>
        <p:nvSpPr>
          <p:cNvPr id="4" name="Date Placeholder 3">
            <a:extLst>
              <a:ext uri="{FF2B5EF4-FFF2-40B4-BE49-F238E27FC236}">
                <a16:creationId xmlns:a16="http://schemas.microsoft.com/office/drawing/2014/main" id="{D40FA5B1-D14A-6561-2E6E-061D1EF7B2A4}"/>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744F0450-657D-E10C-BB24-A63435C05CF0}"/>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FF146917-0FAC-E044-E9FC-B40B7FF70879}"/>
              </a:ext>
            </a:extLst>
          </p:cNvPr>
          <p:cNvSpPr>
            <a:spLocks noGrp="1"/>
          </p:cNvSpPr>
          <p:nvPr>
            <p:ph type="sldNum" sz="quarter" idx="17"/>
          </p:nvPr>
        </p:nvSpPr>
        <p:spPr/>
        <p:txBody>
          <a:bodyPr/>
          <a:lstStyle/>
          <a:p>
            <a:fld id="{65544B27-CF0D-4861-9E95-57641F09AF00}" type="slidenum">
              <a:rPr lang="et-EE" smtClean="0"/>
              <a:t>35</a:t>
            </a:fld>
            <a:endParaRPr lang="et-EE"/>
          </a:p>
        </p:txBody>
      </p:sp>
    </p:spTree>
    <p:extLst>
      <p:ext uri="{BB962C8B-B14F-4D97-AF65-F5344CB8AC3E}">
        <p14:creationId xmlns:p14="http://schemas.microsoft.com/office/powerpoint/2010/main" val="2586457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E2428-7845-3672-CD50-278474DC9793}"/>
              </a:ext>
            </a:extLst>
          </p:cNvPr>
          <p:cNvSpPr>
            <a:spLocks noGrp="1"/>
          </p:cNvSpPr>
          <p:nvPr>
            <p:ph type="body" sz="quarter" idx="13"/>
          </p:nvPr>
        </p:nvSpPr>
        <p:spPr/>
        <p:txBody>
          <a:bodyPr/>
          <a:lstStyle/>
          <a:p>
            <a:r>
              <a:rPr lang="et-EE" dirty="0"/>
              <a:t>Edasiseks uurimiseks</a:t>
            </a:r>
          </a:p>
        </p:txBody>
      </p:sp>
      <p:sp>
        <p:nvSpPr>
          <p:cNvPr id="3" name="Text Placeholder 2">
            <a:extLst>
              <a:ext uri="{FF2B5EF4-FFF2-40B4-BE49-F238E27FC236}">
                <a16:creationId xmlns:a16="http://schemas.microsoft.com/office/drawing/2014/main" id="{233FB25B-793A-3162-1873-CFE4F880A699}"/>
              </a:ext>
            </a:extLst>
          </p:cNvPr>
          <p:cNvSpPr>
            <a:spLocks noGrp="1"/>
          </p:cNvSpPr>
          <p:nvPr>
            <p:ph type="body" sz="quarter" idx="14"/>
          </p:nvPr>
        </p:nvSpPr>
        <p:spPr/>
        <p:txBody>
          <a:bodyPr/>
          <a:lstStyle/>
          <a:p>
            <a:r>
              <a:rPr lang="et-EE" dirty="0"/>
              <a:t>Rahandusministeerium. </a:t>
            </a:r>
            <a:r>
              <a:rPr lang="et-EE" dirty="0">
                <a:hlinkClick r:id="rId2"/>
              </a:rPr>
              <a:t>Avaliku teenistuse eetika</a:t>
            </a:r>
            <a:r>
              <a:rPr lang="et-EE" dirty="0"/>
              <a:t>, s.h.</a:t>
            </a:r>
          </a:p>
          <a:p>
            <a:pPr lvl="1"/>
            <a:r>
              <a:rPr lang="et-EE" dirty="0"/>
              <a:t>Eetikakoodeks, Eetikanõukogu juhendmaterjalid jne.</a:t>
            </a:r>
          </a:p>
          <a:p>
            <a:r>
              <a:rPr lang="et-EE" dirty="0"/>
              <a:t>Korruptsioon.ee, s.h. </a:t>
            </a:r>
          </a:p>
          <a:p>
            <a:pPr lvl="1"/>
            <a:r>
              <a:rPr lang="et-EE" dirty="0"/>
              <a:t>Huvide konflikti vältimise juhendid, juhtumid, koolitusmaterjalid, KOV alateema</a:t>
            </a:r>
          </a:p>
          <a:p>
            <a:r>
              <a:rPr lang="et-EE" dirty="0"/>
              <a:t>PPA ja korruptsioon:</a:t>
            </a:r>
          </a:p>
          <a:p>
            <a:pPr lvl="1"/>
            <a:r>
              <a:rPr lang="et-EE" dirty="0">
                <a:hlinkClick r:id="rId3"/>
              </a:rPr>
              <a:t>Käitumisjuhised</a:t>
            </a:r>
            <a:r>
              <a:rPr lang="et-EE" dirty="0"/>
              <a:t>, </a:t>
            </a:r>
            <a:r>
              <a:rPr lang="et-EE" dirty="0">
                <a:hlinkClick r:id="rId4"/>
              </a:rPr>
              <a:t>kasulikud materjalid</a:t>
            </a:r>
            <a:endParaRPr lang="et-EE" dirty="0"/>
          </a:p>
          <a:p>
            <a:r>
              <a:rPr lang="et-EE" dirty="0"/>
              <a:t>MTÜ </a:t>
            </a:r>
            <a:r>
              <a:rPr lang="et-EE" dirty="0">
                <a:hlinkClick r:id="rId5"/>
              </a:rPr>
              <a:t>Korruptsioonivaba Eesti</a:t>
            </a:r>
            <a:endParaRPr lang="et-EE" dirty="0"/>
          </a:p>
          <a:p>
            <a:r>
              <a:rPr lang="et-EE" dirty="0">
                <a:hlinkClick r:id="rId6"/>
              </a:rPr>
              <a:t>Euroopa hea halduse tava eeskiri</a:t>
            </a:r>
            <a:endParaRPr lang="et-EE" dirty="0"/>
          </a:p>
        </p:txBody>
      </p:sp>
      <p:sp>
        <p:nvSpPr>
          <p:cNvPr id="4" name="Date Placeholder 3">
            <a:extLst>
              <a:ext uri="{FF2B5EF4-FFF2-40B4-BE49-F238E27FC236}">
                <a16:creationId xmlns:a16="http://schemas.microsoft.com/office/drawing/2014/main" id="{EAAA2004-04EF-0B82-D251-1A26B3C31F91}"/>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B9475C2D-2E32-1A83-7580-36B1D0A367F2}"/>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C44AADFB-3CDB-5095-41D2-C708F7902305}"/>
              </a:ext>
            </a:extLst>
          </p:cNvPr>
          <p:cNvSpPr>
            <a:spLocks noGrp="1"/>
          </p:cNvSpPr>
          <p:nvPr>
            <p:ph type="sldNum" sz="quarter" idx="17"/>
          </p:nvPr>
        </p:nvSpPr>
        <p:spPr/>
        <p:txBody>
          <a:bodyPr/>
          <a:lstStyle/>
          <a:p>
            <a:fld id="{65544B27-CF0D-4861-9E95-57641F09AF00}" type="slidenum">
              <a:rPr lang="et-EE" smtClean="0"/>
              <a:t>36</a:t>
            </a:fld>
            <a:endParaRPr lang="et-EE"/>
          </a:p>
        </p:txBody>
      </p:sp>
    </p:spTree>
    <p:extLst>
      <p:ext uri="{BB962C8B-B14F-4D97-AF65-F5344CB8AC3E}">
        <p14:creationId xmlns:p14="http://schemas.microsoft.com/office/powerpoint/2010/main" val="127079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AB676-C846-6CEA-35B5-7EEABF2802DC}"/>
              </a:ext>
            </a:extLst>
          </p:cNvPr>
          <p:cNvSpPr>
            <a:spLocks noGrp="1"/>
          </p:cNvSpPr>
          <p:nvPr>
            <p:ph type="body" sz="quarter" idx="13"/>
          </p:nvPr>
        </p:nvSpPr>
        <p:spPr/>
        <p:txBody>
          <a:bodyPr/>
          <a:lstStyle/>
          <a:p>
            <a:r>
              <a:rPr lang="et-EE" dirty="0"/>
              <a:t>arutluseks</a:t>
            </a:r>
          </a:p>
        </p:txBody>
      </p:sp>
      <p:sp>
        <p:nvSpPr>
          <p:cNvPr id="3" name="Text Placeholder 2">
            <a:extLst>
              <a:ext uri="{FF2B5EF4-FFF2-40B4-BE49-F238E27FC236}">
                <a16:creationId xmlns:a16="http://schemas.microsoft.com/office/drawing/2014/main" id="{E3088288-55EE-39D9-1FDC-0897EE2CE3A2}"/>
              </a:ext>
            </a:extLst>
          </p:cNvPr>
          <p:cNvSpPr>
            <a:spLocks noGrp="1"/>
          </p:cNvSpPr>
          <p:nvPr>
            <p:ph type="body" sz="quarter" idx="14"/>
          </p:nvPr>
        </p:nvSpPr>
        <p:spPr/>
        <p:txBody>
          <a:bodyPr/>
          <a:lstStyle/>
          <a:p>
            <a:endParaRPr lang="et-EE" dirty="0"/>
          </a:p>
          <a:p>
            <a:endParaRPr lang="et-EE" dirty="0"/>
          </a:p>
          <a:p>
            <a:r>
              <a:rPr lang="et-EE" dirty="0"/>
              <a:t>Milline on teie arvates eetiline ametnik?</a:t>
            </a:r>
          </a:p>
          <a:p>
            <a:endParaRPr lang="et-EE" dirty="0"/>
          </a:p>
          <a:p>
            <a:r>
              <a:rPr lang="et-EE" dirty="0"/>
              <a:t>Kuidas see teie töös väljendub? Millistes tegevustes, otsustes?</a:t>
            </a:r>
          </a:p>
          <a:p>
            <a:endParaRPr lang="et-EE" dirty="0"/>
          </a:p>
          <a:p>
            <a:r>
              <a:rPr lang="et-EE" dirty="0"/>
              <a:t>Miks on üldse vaja rääkida eetikast, kui ametniku töö aluseks on seadused?</a:t>
            </a:r>
          </a:p>
          <a:p>
            <a:endParaRPr lang="et-EE" dirty="0"/>
          </a:p>
        </p:txBody>
      </p:sp>
      <p:sp>
        <p:nvSpPr>
          <p:cNvPr id="4" name="Date Placeholder 3">
            <a:extLst>
              <a:ext uri="{FF2B5EF4-FFF2-40B4-BE49-F238E27FC236}">
                <a16:creationId xmlns:a16="http://schemas.microsoft.com/office/drawing/2014/main" id="{2FDCCA6B-D3E5-2D24-39F7-FD18AFD3EC06}"/>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AC99F8C6-731D-9CD6-3BD5-FA0071D804C3}"/>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3102C7A7-7F3C-02FB-5302-6337C0E06EA7}"/>
              </a:ext>
            </a:extLst>
          </p:cNvPr>
          <p:cNvSpPr>
            <a:spLocks noGrp="1"/>
          </p:cNvSpPr>
          <p:nvPr>
            <p:ph type="sldNum" sz="quarter" idx="17"/>
          </p:nvPr>
        </p:nvSpPr>
        <p:spPr/>
        <p:txBody>
          <a:bodyPr/>
          <a:lstStyle/>
          <a:p>
            <a:fld id="{65544B27-CF0D-4861-9E95-57641F09AF00}" type="slidenum">
              <a:rPr lang="et-EE" smtClean="0"/>
              <a:t>4</a:t>
            </a:fld>
            <a:endParaRPr lang="et-EE"/>
          </a:p>
        </p:txBody>
      </p:sp>
    </p:spTree>
    <p:extLst>
      <p:ext uri="{BB962C8B-B14F-4D97-AF65-F5344CB8AC3E}">
        <p14:creationId xmlns:p14="http://schemas.microsoft.com/office/powerpoint/2010/main" val="415598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50DAB-2285-315E-C46C-FAF7C21E54A8}"/>
              </a:ext>
            </a:extLst>
          </p:cNvPr>
          <p:cNvSpPr>
            <a:spLocks noGrp="1"/>
          </p:cNvSpPr>
          <p:nvPr>
            <p:ph type="body" sz="quarter" idx="13"/>
          </p:nvPr>
        </p:nvSpPr>
        <p:spPr/>
        <p:txBody>
          <a:bodyPr/>
          <a:lstStyle/>
          <a:p>
            <a:r>
              <a:rPr lang="et-EE" dirty="0"/>
              <a:t>Kas seadustest ei piisa?</a:t>
            </a:r>
          </a:p>
        </p:txBody>
      </p:sp>
      <p:sp>
        <p:nvSpPr>
          <p:cNvPr id="3" name="Text Placeholder 2">
            <a:extLst>
              <a:ext uri="{FF2B5EF4-FFF2-40B4-BE49-F238E27FC236}">
                <a16:creationId xmlns:a16="http://schemas.microsoft.com/office/drawing/2014/main" id="{E37F3205-AE3F-ABBF-649E-18B31E56329E}"/>
              </a:ext>
            </a:extLst>
          </p:cNvPr>
          <p:cNvSpPr>
            <a:spLocks noGrp="1"/>
          </p:cNvSpPr>
          <p:nvPr>
            <p:ph type="body" sz="quarter" idx="14"/>
          </p:nvPr>
        </p:nvSpPr>
        <p:spPr/>
        <p:txBody>
          <a:bodyPr>
            <a:normAutofit lnSpcReduction="10000"/>
          </a:bodyPr>
          <a:lstStyle/>
          <a:p>
            <a:r>
              <a:rPr lang="et-EE" dirty="0"/>
              <a:t>Ametnike otsused peavad tuginema seadustele &gt; miks on vaja üldse rääkida eetikast?</a:t>
            </a:r>
          </a:p>
          <a:p>
            <a:r>
              <a:rPr lang="et-EE" dirty="0"/>
              <a:t>Põhjused:</a:t>
            </a:r>
          </a:p>
          <a:p>
            <a:pPr lvl="1"/>
            <a:r>
              <a:rPr lang="et-EE" dirty="0"/>
              <a:t>Võim kodanike, ettevõtete vm osaliste üle</a:t>
            </a:r>
          </a:p>
          <a:p>
            <a:pPr lvl="1"/>
            <a:r>
              <a:rPr lang="et-EE" dirty="0"/>
              <a:t>Otsused ei ole 100% ette kirjutatud, nt. kaalutlusõigus, väärtusotsused poliitikate kujundamisel, konkreetse reegli puudumine</a:t>
            </a:r>
          </a:p>
          <a:p>
            <a:pPr lvl="1"/>
            <a:r>
              <a:rPr lang="et-EE" dirty="0"/>
              <a:t>Ametnik on inimene (isiklikud väärtused ja tõekspidamised, erialane taust, kogemused), keda mõjutavad nii organisatsioon kui valdkond, kus tegutsetakse</a:t>
            </a:r>
          </a:p>
          <a:p>
            <a:pPr lvl="1"/>
            <a:r>
              <a:rPr lang="et-EE" dirty="0"/>
              <a:t>Minimaalne keelatud tegevus vs hea eesmärgi poole püüdlemine (nt. kas seaduse range järgmine võib viia ebaeetilise tulemuseni, kas seadusega kehtestatud ebamoraalne tegevus võib olla õigustatud)</a:t>
            </a:r>
          </a:p>
          <a:p>
            <a:pPr lvl="1"/>
            <a:r>
              <a:rPr lang="et-EE" dirty="0"/>
              <a:t>Ideaalset korruptsioonist vaba ühiskonda ei ole olemas &gt; osa inimesi ei soovi (või ei tea, kuidas) õigesti käituda</a:t>
            </a:r>
          </a:p>
          <a:p>
            <a:endParaRPr lang="et-EE" dirty="0"/>
          </a:p>
        </p:txBody>
      </p:sp>
      <p:sp>
        <p:nvSpPr>
          <p:cNvPr id="4" name="Date Placeholder 3">
            <a:extLst>
              <a:ext uri="{FF2B5EF4-FFF2-40B4-BE49-F238E27FC236}">
                <a16:creationId xmlns:a16="http://schemas.microsoft.com/office/drawing/2014/main" id="{C3F07313-A2D2-E8D9-EFDB-F1D1B699CDA7}"/>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DF064542-23EC-C57E-D730-2F49B4CBA7E6}"/>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03ACC8AB-BB11-83EC-016D-1091382D55B0}"/>
              </a:ext>
            </a:extLst>
          </p:cNvPr>
          <p:cNvSpPr>
            <a:spLocks noGrp="1"/>
          </p:cNvSpPr>
          <p:nvPr>
            <p:ph type="sldNum" sz="quarter" idx="17"/>
          </p:nvPr>
        </p:nvSpPr>
        <p:spPr/>
        <p:txBody>
          <a:bodyPr/>
          <a:lstStyle/>
          <a:p>
            <a:fld id="{65544B27-CF0D-4861-9E95-57641F09AF00}" type="slidenum">
              <a:rPr lang="et-EE" smtClean="0"/>
              <a:t>5</a:t>
            </a:fld>
            <a:endParaRPr lang="et-EE"/>
          </a:p>
        </p:txBody>
      </p:sp>
    </p:spTree>
    <p:extLst>
      <p:ext uri="{BB962C8B-B14F-4D97-AF65-F5344CB8AC3E}">
        <p14:creationId xmlns:p14="http://schemas.microsoft.com/office/powerpoint/2010/main" val="333196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BBB26-C9B1-34E4-16C8-89D061002353}"/>
              </a:ext>
            </a:extLst>
          </p:cNvPr>
          <p:cNvSpPr>
            <a:spLocks noGrp="1"/>
          </p:cNvSpPr>
          <p:nvPr>
            <p:ph type="body" sz="quarter" idx="13"/>
          </p:nvPr>
        </p:nvSpPr>
        <p:spPr/>
        <p:txBody>
          <a:bodyPr/>
          <a:lstStyle/>
          <a:p>
            <a:r>
              <a:rPr lang="et-EE" dirty="0"/>
              <a:t>juhtum</a:t>
            </a:r>
          </a:p>
        </p:txBody>
      </p:sp>
      <p:sp>
        <p:nvSpPr>
          <p:cNvPr id="3" name="Text Placeholder 2">
            <a:extLst>
              <a:ext uri="{FF2B5EF4-FFF2-40B4-BE49-F238E27FC236}">
                <a16:creationId xmlns:a16="http://schemas.microsoft.com/office/drawing/2014/main" id="{BE7EF8EE-6AC2-372B-B563-6DFAD4E21E84}"/>
              </a:ext>
            </a:extLst>
          </p:cNvPr>
          <p:cNvSpPr>
            <a:spLocks noGrp="1"/>
          </p:cNvSpPr>
          <p:nvPr>
            <p:ph type="body" sz="quarter" idx="14"/>
          </p:nvPr>
        </p:nvSpPr>
        <p:spPr/>
        <p:txBody>
          <a:bodyPr/>
          <a:lstStyle/>
          <a:p>
            <a:r>
              <a:rPr lang="et-EE" dirty="0"/>
              <a:t>Perekonnaseisuameti ametniku ülesandeks on abielu registreerimine. Hiljuti on legaliseeritud samasooliste paaride abielud, mille registreerimise protseduur on samasugune võrreldes tavaabieluga. Üks ametnikest on oma usuliste tõekspidamiste tõttu seisukohal, et samasooliste paaride abielud on ebamoraalsed. </a:t>
            </a:r>
          </a:p>
          <a:p>
            <a:endParaRPr lang="et-EE" dirty="0"/>
          </a:p>
          <a:p>
            <a:r>
              <a:rPr lang="et-EE" dirty="0"/>
              <a:t>Kas sellel ametnikul on kohustus samasooliste abielusid registreerida?</a:t>
            </a:r>
          </a:p>
          <a:p>
            <a:endParaRPr lang="et-EE" dirty="0"/>
          </a:p>
        </p:txBody>
      </p:sp>
      <p:sp>
        <p:nvSpPr>
          <p:cNvPr id="4" name="Date Placeholder 3">
            <a:extLst>
              <a:ext uri="{FF2B5EF4-FFF2-40B4-BE49-F238E27FC236}">
                <a16:creationId xmlns:a16="http://schemas.microsoft.com/office/drawing/2014/main" id="{27BE3344-8178-6665-AC53-83844546BC32}"/>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0AC86E79-766C-6563-F365-0A31E98E90A9}"/>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C72EE57D-2FE3-6064-7A6A-8DA0DFEC92B3}"/>
              </a:ext>
            </a:extLst>
          </p:cNvPr>
          <p:cNvSpPr>
            <a:spLocks noGrp="1"/>
          </p:cNvSpPr>
          <p:nvPr>
            <p:ph type="sldNum" sz="quarter" idx="17"/>
          </p:nvPr>
        </p:nvSpPr>
        <p:spPr/>
        <p:txBody>
          <a:bodyPr/>
          <a:lstStyle/>
          <a:p>
            <a:fld id="{65544B27-CF0D-4861-9E95-57641F09AF00}" type="slidenum">
              <a:rPr lang="et-EE" smtClean="0"/>
              <a:t>6</a:t>
            </a:fld>
            <a:endParaRPr lang="et-EE"/>
          </a:p>
        </p:txBody>
      </p:sp>
    </p:spTree>
    <p:extLst>
      <p:ext uri="{BB962C8B-B14F-4D97-AF65-F5344CB8AC3E}">
        <p14:creationId xmlns:p14="http://schemas.microsoft.com/office/powerpoint/2010/main" val="109031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6C02F-3802-64C4-4FB5-3B3BB05A65CC}"/>
              </a:ext>
            </a:extLst>
          </p:cNvPr>
          <p:cNvSpPr>
            <a:spLocks noGrp="1"/>
          </p:cNvSpPr>
          <p:nvPr>
            <p:ph type="body" sz="quarter" idx="13"/>
          </p:nvPr>
        </p:nvSpPr>
        <p:spPr/>
        <p:txBody>
          <a:bodyPr/>
          <a:lstStyle/>
          <a:p>
            <a:r>
              <a:rPr lang="et-EE" dirty="0"/>
              <a:t>Rollid ja hoiakud avalikus teenistuses 2023.</a:t>
            </a:r>
          </a:p>
        </p:txBody>
      </p:sp>
      <p:sp>
        <p:nvSpPr>
          <p:cNvPr id="3" name="Text Placeholder 2">
            <a:extLst>
              <a:ext uri="{FF2B5EF4-FFF2-40B4-BE49-F238E27FC236}">
                <a16:creationId xmlns:a16="http://schemas.microsoft.com/office/drawing/2014/main" id="{70D77520-6C66-250F-442C-6A4806B3DAFC}"/>
              </a:ext>
            </a:extLst>
          </p:cNvPr>
          <p:cNvSpPr>
            <a:spLocks noGrp="1"/>
          </p:cNvSpPr>
          <p:nvPr>
            <p:ph type="body" sz="quarter" idx="14"/>
          </p:nvPr>
        </p:nvSpPr>
        <p:spPr/>
        <p:txBody>
          <a:bodyPr/>
          <a:lstStyle/>
          <a:p>
            <a:endParaRPr lang="et-EE"/>
          </a:p>
        </p:txBody>
      </p:sp>
      <p:sp>
        <p:nvSpPr>
          <p:cNvPr id="4" name="Date Placeholder 3">
            <a:extLst>
              <a:ext uri="{FF2B5EF4-FFF2-40B4-BE49-F238E27FC236}">
                <a16:creationId xmlns:a16="http://schemas.microsoft.com/office/drawing/2014/main" id="{862E5180-8595-D511-0C11-AB2C815C25D0}"/>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3FF433BF-64B0-2775-A625-60C27F5189A9}"/>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3CB31590-18A0-14D8-A24F-210343F802D1}"/>
              </a:ext>
            </a:extLst>
          </p:cNvPr>
          <p:cNvSpPr>
            <a:spLocks noGrp="1"/>
          </p:cNvSpPr>
          <p:nvPr>
            <p:ph type="sldNum" sz="quarter" idx="17"/>
          </p:nvPr>
        </p:nvSpPr>
        <p:spPr/>
        <p:txBody>
          <a:bodyPr/>
          <a:lstStyle/>
          <a:p>
            <a:fld id="{65544B27-CF0D-4861-9E95-57641F09AF00}" type="slidenum">
              <a:rPr lang="et-EE" smtClean="0"/>
              <a:t>7</a:t>
            </a:fld>
            <a:endParaRPr lang="et-EE"/>
          </a:p>
        </p:txBody>
      </p:sp>
      <p:pic>
        <p:nvPicPr>
          <p:cNvPr id="8" name="Picture 7">
            <a:extLst>
              <a:ext uri="{FF2B5EF4-FFF2-40B4-BE49-F238E27FC236}">
                <a16:creationId xmlns:a16="http://schemas.microsoft.com/office/drawing/2014/main" id="{A1E33A22-ADD2-01A5-2088-D69435955733}"/>
              </a:ext>
            </a:extLst>
          </p:cNvPr>
          <p:cNvPicPr>
            <a:picLocks noChangeAspect="1"/>
          </p:cNvPicPr>
          <p:nvPr/>
        </p:nvPicPr>
        <p:blipFill>
          <a:blip r:embed="rId2"/>
          <a:stretch>
            <a:fillRect/>
          </a:stretch>
        </p:blipFill>
        <p:spPr>
          <a:xfrm>
            <a:off x="1603594" y="1055870"/>
            <a:ext cx="8802242" cy="4816797"/>
          </a:xfrm>
          <a:prstGeom prst="rect">
            <a:avLst/>
          </a:prstGeom>
        </p:spPr>
      </p:pic>
    </p:spTree>
    <p:extLst>
      <p:ext uri="{BB962C8B-B14F-4D97-AF65-F5344CB8AC3E}">
        <p14:creationId xmlns:p14="http://schemas.microsoft.com/office/powerpoint/2010/main" val="192056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19B6B-6A19-9F23-BE81-3BB4AC68EA4C}"/>
              </a:ext>
            </a:extLst>
          </p:cNvPr>
          <p:cNvSpPr>
            <a:spLocks noGrp="1"/>
          </p:cNvSpPr>
          <p:nvPr>
            <p:ph type="body" sz="quarter" idx="13"/>
          </p:nvPr>
        </p:nvSpPr>
        <p:spPr/>
        <p:txBody>
          <a:bodyPr/>
          <a:lstStyle/>
          <a:p>
            <a:r>
              <a:rPr lang="et-EE" dirty="0"/>
              <a:t>Rollide erinevus</a:t>
            </a:r>
          </a:p>
        </p:txBody>
      </p:sp>
      <p:sp>
        <p:nvSpPr>
          <p:cNvPr id="3" name="Text Placeholder 2">
            <a:extLst>
              <a:ext uri="{FF2B5EF4-FFF2-40B4-BE49-F238E27FC236}">
                <a16:creationId xmlns:a16="http://schemas.microsoft.com/office/drawing/2014/main" id="{A521D0FE-2316-6E8F-3DB9-479D6B0CAB67}"/>
              </a:ext>
            </a:extLst>
          </p:cNvPr>
          <p:cNvSpPr>
            <a:spLocks noGrp="1"/>
          </p:cNvSpPr>
          <p:nvPr>
            <p:ph type="body" sz="quarter" idx="14"/>
          </p:nvPr>
        </p:nvSpPr>
        <p:spPr/>
        <p:txBody>
          <a:bodyPr/>
          <a:lstStyle/>
          <a:p>
            <a:r>
              <a:rPr lang="et-EE" dirty="0"/>
              <a:t>&gt; Erinevad rollid võivad kaasa tuua vastuolusid käitumisreeglite vahel, rollikonflikte</a:t>
            </a:r>
          </a:p>
          <a:p>
            <a:endParaRPr lang="et-EE" dirty="0"/>
          </a:p>
          <a:p>
            <a:r>
              <a:rPr lang="et-EE" dirty="0"/>
              <a:t>&gt; Vajalik eristada professiooni </a:t>
            </a:r>
            <a:r>
              <a:rPr lang="et-EE" dirty="0" err="1"/>
              <a:t>e.</a:t>
            </a:r>
            <a:r>
              <a:rPr lang="et-EE" dirty="0"/>
              <a:t> elukutsega seonduvad reeglistikke</a:t>
            </a:r>
          </a:p>
          <a:p>
            <a:endParaRPr lang="et-EE" dirty="0"/>
          </a:p>
        </p:txBody>
      </p:sp>
      <p:sp>
        <p:nvSpPr>
          <p:cNvPr id="4" name="Date Placeholder 3">
            <a:extLst>
              <a:ext uri="{FF2B5EF4-FFF2-40B4-BE49-F238E27FC236}">
                <a16:creationId xmlns:a16="http://schemas.microsoft.com/office/drawing/2014/main" id="{90A13034-4934-6958-3B02-16619753BA43}"/>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2C9C779F-D63A-50A2-8C54-2F0712F4F7A9}"/>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7652E10C-5F6F-8017-68E7-AF0954536303}"/>
              </a:ext>
            </a:extLst>
          </p:cNvPr>
          <p:cNvSpPr>
            <a:spLocks noGrp="1"/>
          </p:cNvSpPr>
          <p:nvPr>
            <p:ph type="sldNum" sz="quarter" idx="17"/>
          </p:nvPr>
        </p:nvSpPr>
        <p:spPr/>
        <p:txBody>
          <a:bodyPr/>
          <a:lstStyle/>
          <a:p>
            <a:fld id="{65544B27-CF0D-4861-9E95-57641F09AF00}" type="slidenum">
              <a:rPr lang="et-EE" smtClean="0"/>
              <a:t>8</a:t>
            </a:fld>
            <a:endParaRPr lang="et-EE"/>
          </a:p>
        </p:txBody>
      </p:sp>
    </p:spTree>
    <p:extLst>
      <p:ext uri="{BB962C8B-B14F-4D97-AF65-F5344CB8AC3E}">
        <p14:creationId xmlns:p14="http://schemas.microsoft.com/office/powerpoint/2010/main" val="308659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3AC16E-9362-28FA-517F-0DD3CB70F0B0}"/>
              </a:ext>
            </a:extLst>
          </p:cNvPr>
          <p:cNvSpPr>
            <a:spLocks noGrp="1"/>
          </p:cNvSpPr>
          <p:nvPr>
            <p:ph type="body" sz="quarter" idx="13"/>
          </p:nvPr>
        </p:nvSpPr>
        <p:spPr/>
        <p:txBody>
          <a:bodyPr/>
          <a:lstStyle/>
          <a:p>
            <a:r>
              <a:rPr lang="et-EE" dirty="0"/>
              <a:t>Ametnikueetika</a:t>
            </a:r>
          </a:p>
        </p:txBody>
      </p:sp>
      <p:sp>
        <p:nvSpPr>
          <p:cNvPr id="3" name="Text Placeholder 2">
            <a:extLst>
              <a:ext uri="{FF2B5EF4-FFF2-40B4-BE49-F238E27FC236}">
                <a16:creationId xmlns:a16="http://schemas.microsoft.com/office/drawing/2014/main" id="{9D5BCF6C-0716-5D29-5DC8-8D004572D5A2}"/>
              </a:ext>
            </a:extLst>
          </p:cNvPr>
          <p:cNvSpPr>
            <a:spLocks noGrp="1"/>
          </p:cNvSpPr>
          <p:nvPr>
            <p:ph type="body" sz="quarter" idx="14"/>
          </p:nvPr>
        </p:nvSpPr>
        <p:spPr/>
        <p:txBody>
          <a:bodyPr/>
          <a:lstStyle/>
          <a:p>
            <a:r>
              <a:rPr lang="et-EE" dirty="0"/>
              <a:t>Kutse- </a:t>
            </a:r>
            <a:r>
              <a:rPr lang="et-EE" dirty="0" err="1"/>
              <a:t>e.</a:t>
            </a:r>
            <a:r>
              <a:rPr lang="et-EE" dirty="0"/>
              <a:t> professioonieetika – töökohast, elukutsest tulenevad moraalireeglid, mis kehtivad selles rollis</a:t>
            </a:r>
          </a:p>
          <a:p>
            <a:endParaRPr lang="et-EE" dirty="0"/>
          </a:p>
          <a:p>
            <a:r>
              <a:rPr lang="et-EE" dirty="0"/>
              <a:t>Võib sisaldada ka eetikakategooriasse mittekuuluvaid väärtuseid, nt seaduslikkus, efektiivsus, kompetentsus</a:t>
            </a:r>
          </a:p>
          <a:p>
            <a:endParaRPr lang="et-EE" dirty="0"/>
          </a:p>
          <a:p>
            <a:r>
              <a:rPr lang="et-EE" b="1" dirty="0"/>
              <a:t>Ametnikueetika </a:t>
            </a:r>
            <a:r>
              <a:rPr lang="et-EE" b="1" dirty="0" err="1"/>
              <a:t>e.</a:t>
            </a:r>
            <a:r>
              <a:rPr lang="et-EE" b="1" dirty="0"/>
              <a:t> väärtused, põhimõtted ja reeglid, mis kehtivad ametnikele nende tööga seonduvalt</a:t>
            </a:r>
          </a:p>
          <a:p>
            <a:endParaRPr lang="et-EE" dirty="0"/>
          </a:p>
        </p:txBody>
      </p:sp>
      <p:sp>
        <p:nvSpPr>
          <p:cNvPr id="4" name="Date Placeholder 3">
            <a:extLst>
              <a:ext uri="{FF2B5EF4-FFF2-40B4-BE49-F238E27FC236}">
                <a16:creationId xmlns:a16="http://schemas.microsoft.com/office/drawing/2014/main" id="{0586BA16-70EF-2C06-7A89-49AE2D1FFAA5}"/>
              </a:ext>
            </a:extLst>
          </p:cNvPr>
          <p:cNvSpPr>
            <a:spLocks noGrp="1"/>
          </p:cNvSpPr>
          <p:nvPr>
            <p:ph type="dt" sz="half" idx="15"/>
          </p:nvPr>
        </p:nvSpPr>
        <p:spPr/>
        <p:txBody>
          <a:bodyPr/>
          <a:lstStyle/>
          <a:p>
            <a:fld id="{CF5B22EE-0068-4A9B-A344-2A0E58C44C3C}" type="datetime1">
              <a:rPr lang="et-EE" smtClean="0"/>
              <a:t>11.06.2024</a:t>
            </a:fld>
            <a:endParaRPr lang="et-EE"/>
          </a:p>
        </p:txBody>
      </p:sp>
      <p:sp>
        <p:nvSpPr>
          <p:cNvPr id="5" name="Footer Placeholder 4">
            <a:extLst>
              <a:ext uri="{FF2B5EF4-FFF2-40B4-BE49-F238E27FC236}">
                <a16:creationId xmlns:a16="http://schemas.microsoft.com/office/drawing/2014/main" id="{D83A674B-7761-263E-B8CC-B6BBB0112ABB}"/>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0C2AFB8D-FA1C-E463-72B8-C951D68EB61E}"/>
              </a:ext>
            </a:extLst>
          </p:cNvPr>
          <p:cNvSpPr>
            <a:spLocks noGrp="1"/>
          </p:cNvSpPr>
          <p:nvPr>
            <p:ph type="sldNum" sz="quarter" idx="17"/>
          </p:nvPr>
        </p:nvSpPr>
        <p:spPr/>
        <p:txBody>
          <a:bodyPr/>
          <a:lstStyle/>
          <a:p>
            <a:fld id="{65544B27-CF0D-4861-9E95-57641F09AF00}" type="slidenum">
              <a:rPr lang="et-EE" smtClean="0"/>
              <a:t>9</a:t>
            </a:fld>
            <a:endParaRPr lang="et-EE"/>
          </a:p>
        </p:txBody>
      </p:sp>
    </p:spTree>
    <p:extLst>
      <p:ext uri="{BB962C8B-B14F-4D97-AF65-F5344CB8AC3E}">
        <p14:creationId xmlns:p14="http://schemas.microsoft.com/office/powerpoint/2010/main" val="10707596"/>
      </p:ext>
    </p:extLst>
  </p:cSld>
  <p:clrMapOvr>
    <a:masterClrMapping/>
  </p:clrMapOvr>
</p:sld>
</file>

<file path=ppt/theme/theme1.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2057</TotalTime>
  <Words>2334</Words>
  <Application>Microsoft Office PowerPoint</Application>
  <PresentationFormat>Widescreen</PresentationFormat>
  <Paragraphs>309</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Calibri</vt:lpstr>
      <vt:lpstr>Calibri Light</vt:lpstr>
      <vt:lpstr>Roboto</vt:lpstr>
      <vt:lpstr>Times New Roman</vt:lpstr>
      <vt:lpstr>Verdana</vt:lpstr>
      <vt:lpstr>Wingdings</vt:lpstr>
      <vt:lpstr>Office'i kujundus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Anu Teder</dc:creator>
  <cp:lastModifiedBy>Leno Saarniit</cp:lastModifiedBy>
  <cp:revision>142</cp:revision>
  <cp:lastPrinted>2024-06-11T09:50:11Z</cp:lastPrinted>
  <dcterms:created xsi:type="dcterms:W3CDTF">2018-09-19T06:51:01Z</dcterms:created>
  <dcterms:modified xsi:type="dcterms:W3CDTF">2024-06-11T09:51:32Z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9643374</vt:lpwstr>
  </property>
  <property fmtid="{D5CDD505-2E9C-101B-9397-08002B2CF9AE}" pid="3" name="NXPowerLiteSettings">
    <vt:lpwstr>C780073804F000</vt:lpwstr>
  </property>
  <property fmtid="{D5CDD505-2E9C-101B-9397-08002B2CF9AE}" pid="4" name="NXPowerLiteVersion">
    <vt:lpwstr>D8.0.4</vt:lpwstr>
  </property>
</Properties>
</file>