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handoutMasterIdLst>
    <p:handoutMasterId r:id="rId20"/>
  </p:handoutMasterIdLst>
  <p:sldIdLst>
    <p:sldId id="654" r:id="rId2"/>
    <p:sldId id="843" r:id="rId3"/>
    <p:sldId id="855" r:id="rId4"/>
    <p:sldId id="862" r:id="rId5"/>
    <p:sldId id="864" r:id="rId6"/>
    <p:sldId id="860" r:id="rId7"/>
    <p:sldId id="865" r:id="rId8"/>
    <p:sldId id="866" r:id="rId9"/>
    <p:sldId id="867" r:id="rId10"/>
    <p:sldId id="868" r:id="rId11"/>
    <p:sldId id="863" r:id="rId12"/>
    <p:sldId id="869" r:id="rId13"/>
    <p:sldId id="858" r:id="rId14"/>
    <p:sldId id="857" r:id="rId15"/>
    <p:sldId id="861" r:id="rId16"/>
    <p:sldId id="856" r:id="rId17"/>
    <p:sldId id="820" r:id="rId18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rja Mänd" initials="MM" lastIdx="5" clrIdx="0">
    <p:extLst>
      <p:ext uri="{19B8F6BF-5375-455C-9EA6-DF929625EA0E}">
        <p15:presenceInfo xmlns:p15="http://schemas.microsoft.com/office/powerpoint/2012/main" xmlns="" userId="S-1-5-21-2009196460-3307222142-1538888278-4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CC99"/>
    <a:srgbClr val="FFFF66"/>
    <a:srgbClr val="FF3300"/>
    <a:srgbClr val="CCFF33"/>
    <a:srgbClr val="33CC33"/>
    <a:srgbClr val="0066FF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52A21-B603-450D-B5EB-F2DD3E72FAF9}" v="117" dt="2024-02-11T19:33:58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e laad 3 – rõh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Keskmine laad 4 – rõh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Keskmine laad 1 – rõh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 autoAdjust="0"/>
    <p:restoredTop sz="86358" autoAdjust="0"/>
  </p:normalViewPr>
  <p:slideViewPr>
    <p:cSldViewPr>
      <p:cViewPr varScale="1">
        <p:scale>
          <a:sx n="59" d="100"/>
          <a:sy n="59" d="100"/>
        </p:scale>
        <p:origin x="-129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õmm" userId="8e7f7233f03b368f" providerId="LiveId" clId="{B8852A21-B603-450D-B5EB-F2DD3E72FAF9}"/>
    <pc:docChg chg="undo custSel delSld modSld sldOrd">
      <pc:chgData name="Mari Nõmm" userId="8e7f7233f03b368f" providerId="LiveId" clId="{B8852A21-B603-450D-B5EB-F2DD3E72FAF9}" dt="2024-02-11T19:39:23.973" v="1418" actId="20577"/>
      <pc:docMkLst>
        <pc:docMk/>
      </pc:docMkLst>
      <pc:sldChg chg="delSp modSp mod">
        <pc:chgData name="Mari Nõmm" userId="8e7f7233f03b368f" providerId="LiveId" clId="{B8852A21-B603-450D-B5EB-F2DD3E72FAF9}" dt="2024-02-11T19:17:04.431" v="828" actId="1076"/>
        <pc:sldMkLst>
          <pc:docMk/>
          <pc:sldMk cId="0" sldId="844"/>
        </pc:sldMkLst>
        <pc:spChg chg="del">
          <ac:chgData name="Mari Nõmm" userId="8e7f7233f03b368f" providerId="LiveId" clId="{B8852A21-B603-450D-B5EB-F2DD3E72FAF9}" dt="2024-02-11T19:16:58.271" v="827" actId="478"/>
          <ac:spMkLst>
            <pc:docMk/>
            <pc:sldMk cId="0" sldId="844"/>
            <ac:spMk id="2" creationId="{00000000-0000-0000-0000-000000000000}"/>
          </ac:spMkLst>
        </pc:spChg>
        <pc:spChg chg="mod">
          <ac:chgData name="Mari Nõmm" userId="8e7f7233f03b368f" providerId="LiveId" clId="{B8852A21-B603-450D-B5EB-F2DD3E72FAF9}" dt="2024-02-11T19:17:04.431" v="828" actId="1076"/>
          <ac:spMkLst>
            <pc:docMk/>
            <pc:sldMk cId="0" sldId="844"/>
            <ac:spMk id="5" creationId="{00000000-0000-0000-0000-000000000000}"/>
          </ac:spMkLst>
        </pc:spChg>
      </pc:sldChg>
      <pc:sldChg chg="del">
        <pc:chgData name="Mari Nõmm" userId="8e7f7233f03b368f" providerId="LiveId" clId="{B8852A21-B603-450D-B5EB-F2DD3E72FAF9}" dt="2024-02-11T19:09:11.305" v="822" actId="47"/>
        <pc:sldMkLst>
          <pc:docMk/>
          <pc:sldMk cId="0" sldId="848"/>
        </pc:sldMkLst>
      </pc:sldChg>
      <pc:sldChg chg="modSp mod">
        <pc:chgData name="Mari Nõmm" userId="8e7f7233f03b368f" providerId="LiveId" clId="{B8852A21-B603-450D-B5EB-F2DD3E72FAF9}" dt="2024-02-11T19:08:04.716" v="821" actId="6549"/>
        <pc:sldMkLst>
          <pc:docMk/>
          <pc:sldMk cId="0" sldId="856"/>
        </pc:sldMkLst>
        <pc:spChg chg="mod">
          <ac:chgData name="Mari Nõmm" userId="8e7f7233f03b368f" providerId="LiveId" clId="{B8852A21-B603-450D-B5EB-F2DD3E72FAF9}" dt="2024-02-11T19:06:13.068" v="777" actId="20577"/>
          <ac:spMkLst>
            <pc:docMk/>
            <pc:sldMk cId="0" sldId="856"/>
            <ac:spMk id="2" creationId="{00000000-0000-0000-0000-000000000000}"/>
          </ac:spMkLst>
        </pc:spChg>
        <pc:spChg chg="mod">
          <ac:chgData name="Mari Nõmm" userId="8e7f7233f03b368f" providerId="LiveId" clId="{B8852A21-B603-450D-B5EB-F2DD3E72FAF9}" dt="2024-02-11T19:08:04.716" v="821" actId="6549"/>
          <ac:spMkLst>
            <pc:docMk/>
            <pc:sldMk cId="0" sldId="856"/>
            <ac:spMk id="3" creationId="{00000000-0000-0000-0000-000000000000}"/>
          </ac:spMkLst>
        </pc:spChg>
      </pc:sldChg>
      <pc:sldChg chg="addSp delSp modSp mod">
        <pc:chgData name="Mari Nõmm" userId="8e7f7233f03b368f" providerId="LiveId" clId="{B8852A21-B603-450D-B5EB-F2DD3E72FAF9}" dt="2024-02-11T19:39:23.973" v="1418" actId="20577"/>
        <pc:sldMkLst>
          <pc:docMk/>
          <pc:sldMk cId="0" sldId="858"/>
        </pc:sldMkLst>
        <pc:spChg chg="del mod">
          <ac:chgData name="Mari Nõmm" userId="8e7f7233f03b368f" providerId="LiveId" clId="{B8852A21-B603-450D-B5EB-F2DD3E72FAF9}" dt="2024-02-11T19:26:23.487" v="849" actId="1032"/>
          <ac:spMkLst>
            <pc:docMk/>
            <pc:sldMk cId="0" sldId="858"/>
            <ac:spMk id="2" creationId="{00000000-0000-0000-0000-000000000000}"/>
          </ac:spMkLst>
        </pc:spChg>
        <pc:spChg chg="mod">
          <ac:chgData name="Mari Nõmm" userId="8e7f7233f03b368f" providerId="LiveId" clId="{B8852A21-B603-450D-B5EB-F2DD3E72FAF9}" dt="2024-02-11T19:04:35.960" v="756" actId="6549"/>
          <ac:spMkLst>
            <pc:docMk/>
            <pc:sldMk cId="0" sldId="858"/>
            <ac:spMk id="3" creationId="{00000000-0000-0000-0000-000000000000}"/>
          </ac:spMkLst>
        </pc:spChg>
        <pc:spChg chg="add mod">
          <ac:chgData name="Mari Nõmm" userId="8e7f7233f03b368f" providerId="LiveId" clId="{B8852A21-B603-450D-B5EB-F2DD3E72FAF9}" dt="2024-02-11T19:39:23.973" v="1418" actId="20577"/>
          <ac:spMkLst>
            <pc:docMk/>
            <pc:sldMk cId="0" sldId="858"/>
            <ac:spMk id="6" creationId="{4D6EAC94-3204-1D72-9A67-10EE57B79D8E}"/>
          </ac:spMkLst>
        </pc:spChg>
        <pc:graphicFrameChg chg="add mod modGraphic">
          <ac:chgData name="Mari Nõmm" userId="8e7f7233f03b368f" providerId="LiveId" clId="{B8852A21-B603-450D-B5EB-F2DD3E72FAF9}" dt="2024-02-11T19:37:16.417" v="1340" actId="1076"/>
          <ac:graphicFrameMkLst>
            <pc:docMk/>
            <pc:sldMk cId="0" sldId="858"/>
            <ac:graphicFrameMk id="4" creationId="{73450CB5-44E4-25F3-98C0-8D2681EDD51F}"/>
          </ac:graphicFrameMkLst>
        </pc:graphicFrameChg>
      </pc:sldChg>
      <pc:sldChg chg="delSp mod">
        <pc:chgData name="Mari Nõmm" userId="8e7f7233f03b368f" providerId="LiveId" clId="{B8852A21-B603-450D-B5EB-F2DD3E72FAF9}" dt="2024-02-11T19:16:39.567" v="824" actId="478"/>
        <pc:sldMkLst>
          <pc:docMk/>
          <pc:sldMk cId="0" sldId="860"/>
        </pc:sldMkLst>
        <pc:spChg chg="del">
          <ac:chgData name="Mari Nõmm" userId="8e7f7233f03b368f" providerId="LiveId" clId="{B8852A21-B603-450D-B5EB-F2DD3E72FAF9}" dt="2024-02-11T19:16:39.567" v="824" actId="478"/>
          <ac:spMkLst>
            <pc:docMk/>
            <pc:sldMk cId="0" sldId="860"/>
            <ac:spMk id="2" creationId="{00000000-0000-0000-0000-000000000000}"/>
          </ac:spMkLst>
        </pc:spChg>
      </pc:sldChg>
      <pc:sldChg chg="ord">
        <pc:chgData name="Mari Nõmm" userId="8e7f7233f03b368f" providerId="LiveId" clId="{B8852A21-B603-450D-B5EB-F2DD3E72FAF9}" dt="2024-02-11T19:04:22.013" v="710"/>
        <pc:sldMkLst>
          <pc:docMk/>
          <pc:sldMk cId="0" sldId="861"/>
        </pc:sldMkLst>
      </pc:sldChg>
      <pc:sldChg chg="delSp mod">
        <pc:chgData name="Mari Nõmm" userId="8e7f7233f03b368f" providerId="LiveId" clId="{B8852A21-B603-450D-B5EB-F2DD3E72FAF9}" dt="2024-02-11T19:16:30.006" v="823" actId="478"/>
        <pc:sldMkLst>
          <pc:docMk/>
          <pc:sldMk cId="0" sldId="862"/>
        </pc:sldMkLst>
        <pc:spChg chg="del">
          <ac:chgData name="Mari Nõmm" userId="8e7f7233f03b368f" providerId="LiveId" clId="{B8852A21-B603-450D-B5EB-F2DD3E72FAF9}" dt="2024-02-11T19:16:30.006" v="823" actId="478"/>
          <ac:spMkLst>
            <pc:docMk/>
            <pc:sldMk cId="0" sldId="862"/>
            <ac:spMk id="2" creationId="{00000000-0000-0000-0000-000000000000}"/>
          </ac:spMkLst>
        </pc:spChg>
      </pc:sldChg>
      <pc:sldChg chg="addSp delSp modSp mod">
        <pc:chgData name="Mari Nõmm" userId="8e7f7233f03b368f" providerId="LiveId" clId="{B8852A21-B603-450D-B5EB-F2DD3E72FAF9}" dt="2024-02-11T19:02:35.905" v="706" actId="20577"/>
        <pc:sldMkLst>
          <pc:docMk/>
          <pc:sldMk cId="0" sldId="863"/>
        </pc:sldMkLst>
        <pc:spChg chg="del">
          <ac:chgData name="Mari Nõmm" userId="8e7f7233f03b368f" providerId="LiveId" clId="{B8852A21-B603-450D-B5EB-F2DD3E72FAF9}" dt="2024-02-11T18:57:35.072" v="74" actId="478"/>
          <ac:spMkLst>
            <pc:docMk/>
            <pc:sldMk cId="0" sldId="863"/>
            <ac:spMk id="2" creationId="{00000000-0000-0000-0000-000000000000}"/>
          </ac:spMkLst>
        </pc:spChg>
        <pc:spChg chg="mod">
          <ac:chgData name="Mari Nõmm" userId="8e7f7233f03b368f" providerId="LiveId" clId="{B8852A21-B603-450D-B5EB-F2DD3E72FAF9}" dt="2024-02-11T19:02:08.771" v="624" actId="1076"/>
          <ac:spMkLst>
            <pc:docMk/>
            <pc:sldMk cId="0" sldId="863"/>
            <ac:spMk id="3" creationId="{00000000-0000-0000-0000-000000000000}"/>
          </ac:spMkLst>
        </pc:spChg>
        <pc:spChg chg="add mod">
          <ac:chgData name="Mari Nõmm" userId="8e7f7233f03b368f" providerId="LiveId" clId="{B8852A21-B603-450D-B5EB-F2DD3E72FAF9}" dt="2024-02-11T19:02:35.905" v="706" actId="20577"/>
          <ac:spMkLst>
            <pc:docMk/>
            <pc:sldMk cId="0" sldId="863"/>
            <ac:spMk id="5" creationId="{92C59EC2-470A-692C-57D6-251EC71BF626}"/>
          </ac:spMkLst>
        </pc:spChg>
        <pc:picChg chg="del">
          <ac:chgData name="Mari Nõmm" userId="8e7f7233f03b368f" providerId="LiveId" clId="{B8852A21-B603-450D-B5EB-F2DD3E72FAF9}" dt="2024-02-11T18:57:18.740" v="72" actId="478"/>
          <ac:picMkLst>
            <pc:docMk/>
            <pc:sldMk cId="0" sldId="863"/>
            <ac:picMk id="6" creationId="{00000000-0000-0000-0000-000000000000}"/>
          </ac:picMkLst>
        </pc:picChg>
      </pc:sldChg>
      <pc:sldChg chg="del">
        <pc:chgData name="Mari Nõmm" userId="8e7f7233f03b368f" providerId="LiveId" clId="{B8852A21-B603-450D-B5EB-F2DD3E72FAF9}" dt="2024-02-11T19:02:39.090" v="707" actId="47"/>
        <pc:sldMkLst>
          <pc:docMk/>
          <pc:sldMk cId="0" sldId="864"/>
        </pc:sldMkLst>
      </pc:sldChg>
      <pc:sldChg chg="del">
        <pc:chgData name="Mari Nõmm" userId="8e7f7233f03b368f" providerId="LiveId" clId="{B8852A21-B603-450D-B5EB-F2DD3E72FAF9}" dt="2024-02-11T19:02:39.987" v="708" actId="47"/>
        <pc:sldMkLst>
          <pc:docMk/>
          <pc:sldMk cId="0" sldId="8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ks\AppData\Local\Temp\pid-6808\Personal_ankeedi_vastus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43898142360141962"/>
          <c:y val="4.9961624278227056E-2"/>
          <c:w val="0.435426918147158"/>
          <c:h val="0.91698796559883955"/>
        </c:manualLayout>
      </c:layout>
      <c:barChart>
        <c:barDir val="bar"/>
        <c:grouping val="percentStacked"/>
        <c:ser>
          <c:idx val="0"/>
          <c:order val="0"/>
          <c:tx>
            <c:strRef>
              <c:f>KÜ_8!$B$24</c:f>
              <c:strCache>
                <c:ptCount val="1"/>
                <c:pt idx="0">
                  <c:v>Tunnen väga puudust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KÜ_8!$A$25:$A$45</c:f>
              <c:strCache>
                <c:ptCount val="21"/>
                <c:pt idx="0">
                  <c:v>Töötajate rahulolu mõõtmine</c:v>
                </c:pt>
                <c:pt idx="1">
                  <c:v>Korruptsiooni ennetamine</c:v>
                </c:pt>
                <c:pt idx="2">
                  <c:v>Teenistuslik järelvalve</c:v>
                </c:pt>
                <c:pt idx="3">
                  <c:v>Personalitöö eelarvestamine</c:v>
                </c:pt>
                <c:pt idx="4">
                  <c:v>Töökeskkonna kujundamine</c:v>
                </c:pt>
                <c:pt idx="5">
                  <c:v>Töötasustamine ja palgapoliitika</c:v>
                </c:pt>
                <c:pt idx="6">
                  <c:v>Karjääriplaneerimine ja - juhtimine</c:v>
                </c:pt>
                <c:pt idx="7">
                  <c:v>Töösuhete administreerimine, personaliarvestus</c:v>
                </c:pt>
                <c:pt idx="8">
                  <c:v>Teenistussuhete juriidiline korraldamine</c:v>
                </c:pt>
                <c:pt idx="9">
                  <c:v>Personaliarenduse kavandamine</c:v>
                </c:pt>
                <c:pt idx="10">
                  <c:v>Arenguvestluse läbiviimine</c:v>
                </c:pt>
                <c:pt idx="11">
                  <c:v>Sisseelamise toetamine</c:v>
                </c:pt>
                <c:pt idx="12">
                  <c:v>Personali värbamine ja valik</c:v>
                </c:pt>
                <c:pt idx="13">
                  <c:v>Organisatsioonikultuuri kujundamine</c:v>
                </c:pt>
                <c:pt idx="14">
                  <c:v>Kompetentsimudelite kasutamine personalitöös</c:v>
                </c:pt>
                <c:pt idx="15">
                  <c:v>Töökirjelduste ja ametijuhendite koostamine</c:v>
                </c:pt>
                <c:pt idx="16">
                  <c:v>Tööprotsesside analüüsi läbiviimine</c:v>
                </c:pt>
                <c:pt idx="17">
                  <c:v>Personalidokumentatsiooni koostamine</c:v>
                </c:pt>
                <c:pt idx="18">
                  <c:v>Töötajate potentsiaali arendamine ja kasutamine omavalitsuse eesmärkide saavutamiseks</c:v>
                </c:pt>
                <c:pt idx="19">
                  <c:v>Personalitöö planeerimine ja hindamine</c:v>
                </c:pt>
                <c:pt idx="20">
                  <c:v>Tööandjabrändi loomine</c:v>
                </c:pt>
              </c:strCache>
            </c:strRef>
          </c:cat>
          <c:val>
            <c:numRef>
              <c:f>KÜ_8!$B$25:$B$45</c:f>
              <c:numCache>
                <c:formatCode>0%</c:formatCode>
                <c:ptCount val="21"/>
                <c:pt idx="0">
                  <c:v>0.4</c:v>
                </c:pt>
                <c:pt idx="1">
                  <c:v>0.125</c:v>
                </c:pt>
                <c:pt idx="2">
                  <c:v>0.17500000000000004</c:v>
                </c:pt>
                <c:pt idx="3">
                  <c:v>0.25</c:v>
                </c:pt>
                <c:pt idx="4">
                  <c:v>0.25</c:v>
                </c:pt>
                <c:pt idx="5">
                  <c:v>0.37500000000000056</c:v>
                </c:pt>
                <c:pt idx="6">
                  <c:v>0.2</c:v>
                </c:pt>
                <c:pt idx="7">
                  <c:v>0.22500000000000006</c:v>
                </c:pt>
                <c:pt idx="8">
                  <c:v>0.15000000000000024</c:v>
                </c:pt>
                <c:pt idx="9">
                  <c:v>0.25</c:v>
                </c:pt>
                <c:pt idx="10">
                  <c:v>0.15000000000000024</c:v>
                </c:pt>
                <c:pt idx="11">
                  <c:v>0.25</c:v>
                </c:pt>
                <c:pt idx="12">
                  <c:v>0.2</c:v>
                </c:pt>
                <c:pt idx="13">
                  <c:v>0.32500000000000062</c:v>
                </c:pt>
                <c:pt idx="14">
                  <c:v>0.15000000000000024</c:v>
                </c:pt>
                <c:pt idx="15">
                  <c:v>0.125</c:v>
                </c:pt>
                <c:pt idx="16">
                  <c:v>0.25</c:v>
                </c:pt>
                <c:pt idx="17">
                  <c:v>0.22500000000000006</c:v>
                </c:pt>
                <c:pt idx="18">
                  <c:v>0.25</c:v>
                </c:pt>
                <c:pt idx="19">
                  <c:v>0.32500000000000062</c:v>
                </c:pt>
                <c:pt idx="2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6-4272-B75D-DDC8F0300C8D}"/>
            </c:ext>
          </c:extLst>
        </c:ser>
        <c:ser>
          <c:idx val="1"/>
          <c:order val="1"/>
          <c:tx>
            <c:strRef>
              <c:f>KÜ_8!$C$24</c:f>
              <c:strCache>
                <c:ptCount val="1"/>
                <c:pt idx="0">
                  <c:v>Pigem tunnen puudust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KÜ_8!$A$25:$A$45</c:f>
              <c:strCache>
                <c:ptCount val="21"/>
                <c:pt idx="0">
                  <c:v>Töötajate rahulolu mõõtmine</c:v>
                </c:pt>
                <c:pt idx="1">
                  <c:v>Korruptsiooni ennetamine</c:v>
                </c:pt>
                <c:pt idx="2">
                  <c:v>Teenistuslik järelvalve</c:v>
                </c:pt>
                <c:pt idx="3">
                  <c:v>Personalitöö eelarvestamine</c:v>
                </c:pt>
                <c:pt idx="4">
                  <c:v>Töökeskkonna kujundamine</c:v>
                </c:pt>
                <c:pt idx="5">
                  <c:v>Töötasustamine ja palgapoliitika</c:v>
                </c:pt>
                <c:pt idx="6">
                  <c:v>Karjääriplaneerimine ja - juhtimine</c:v>
                </c:pt>
                <c:pt idx="7">
                  <c:v>Töösuhete administreerimine, personaliarvestus</c:v>
                </c:pt>
                <c:pt idx="8">
                  <c:v>Teenistussuhete juriidiline korraldamine</c:v>
                </c:pt>
                <c:pt idx="9">
                  <c:v>Personaliarenduse kavandamine</c:v>
                </c:pt>
                <c:pt idx="10">
                  <c:v>Arenguvestluse läbiviimine</c:v>
                </c:pt>
                <c:pt idx="11">
                  <c:v>Sisseelamise toetamine</c:v>
                </c:pt>
                <c:pt idx="12">
                  <c:v>Personali värbamine ja valik</c:v>
                </c:pt>
                <c:pt idx="13">
                  <c:v>Organisatsioonikultuuri kujundamine</c:v>
                </c:pt>
                <c:pt idx="14">
                  <c:v>Kompetentsimudelite kasutamine personalitöös</c:v>
                </c:pt>
                <c:pt idx="15">
                  <c:v>Töökirjelduste ja ametijuhendite koostamine</c:v>
                </c:pt>
                <c:pt idx="16">
                  <c:v>Tööprotsesside analüüsi läbiviimine</c:v>
                </c:pt>
                <c:pt idx="17">
                  <c:v>Personalidokumentatsiooni koostamine</c:v>
                </c:pt>
                <c:pt idx="18">
                  <c:v>Töötajate potentsiaali arendamine ja kasutamine omavalitsuse eesmärkide saavutamiseks</c:v>
                </c:pt>
                <c:pt idx="19">
                  <c:v>Personalitöö planeerimine ja hindamine</c:v>
                </c:pt>
                <c:pt idx="20">
                  <c:v>Tööandjabrändi loomine</c:v>
                </c:pt>
              </c:strCache>
            </c:strRef>
          </c:cat>
          <c:val>
            <c:numRef>
              <c:f>KÜ_8!$C$25:$C$45</c:f>
              <c:numCache>
                <c:formatCode>0%</c:formatCode>
                <c:ptCount val="21"/>
                <c:pt idx="0">
                  <c:v>0.47500000000000031</c:v>
                </c:pt>
                <c:pt idx="1">
                  <c:v>0.35000000000000031</c:v>
                </c:pt>
                <c:pt idx="2">
                  <c:v>0.32500000000000062</c:v>
                </c:pt>
                <c:pt idx="3">
                  <c:v>0.4</c:v>
                </c:pt>
                <c:pt idx="4">
                  <c:v>0.45</c:v>
                </c:pt>
                <c:pt idx="5">
                  <c:v>0.45</c:v>
                </c:pt>
                <c:pt idx="6">
                  <c:v>0.4</c:v>
                </c:pt>
                <c:pt idx="7">
                  <c:v>0.37500000000000056</c:v>
                </c:pt>
                <c:pt idx="8">
                  <c:v>0.42500000000000032</c:v>
                </c:pt>
                <c:pt idx="9">
                  <c:v>0.60000000000000064</c:v>
                </c:pt>
                <c:pt idx="10">
                  <c:v>0.5</c:v>
                </c:pt>
                <c:pt idx="11">
                  <c:v>0.35000000000000031</c:v>
                </c:pt>
                <c:pt idx="12">
                  <c:v>0.5</c:v>
                </c:pt>
                <c:pt idx="13">
                  <c:v>0.57500000000000062</c:v>
                </c:pt>
                <c:pt idx="14">
                  <c:v>0.52500000000000002</c:v>
                </c:pt>
                <c:pt idx="15">
                  <c:v>0.42500000000000032</c:v>
                </c:pt>
                <c:pt idx="16">
                  <c:v>0.47500000000000031</c:v>
                </c:pt>
                <c:pt idx="17">
                  <c:v>0.25</c:v>
                </c:pt>
                <c:pt idx="18">
                  <c:v>0.57500000000000062</c:v>
                </c:pt>
                <c:pt idx="19">
                  <c:v>0.47500000000000031</c:v>
                </c:pt>
                <c:pt idx="20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D6-4272-B75D-DDC8F0300C8D}"/>
            </c:ext>
          </c:extLst>
        </c:ser>
        <c:ser>
          <c:idx val="2"/>
          <c:order val="2"/>
          <c:tx>
            <c:strRef>
              <c:f>KÜ_8!$D$24</c:f>
              <c:strCache>
                <c:ptCount val="1"/>
                <c:pt idx="0">
                  <c:v>Pigem ei tunne puudust</c:v>
                </c:pt>
              </c:strCache>
            </c:strRef>
          </c:tx>
          <c:spPr>
            <a:solidFill>
              <a:srgbClr val="CCFFCC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KÜ_8!$A$25:$A$45</c:f>
              <c:strCache>
                <c:ptCount val="21"/>
                <c:pt idx="0">
                  <c:v>Töötajate rahulolu mõõtmine</c:v>
                </c:pt>
                <c:pt idx="1">
                  <c:v>Korruptsiooni ennetamine</c:v>
                </c:pt>
                <c:pt idx="2">
                  <c:v>Teenistuslik järelvalve</c:v>
                </c:pt>
                <c:pt idx="3">
                  <c:v>Personalitöö eelarvestamine</c:v>
                </c:pt>
                <c:pt idx="4">
                  <c:v>Töökeskkonna kujundamine</c:v>
                </c:pt>
                <c:pt idx="5">
                  <c:v>Töötasustamine ja palgapoliitika</c:v>
                </c:pt>
                <c:pt idx="6">
                  <c:v>Karjääriplaneerimine ja - juhtimine</c:v>
                </c:pt>
                <c:pt idx="7">
                  <c:v>Töösuhete administreerimine, personaliarvestus</c:v>
                </c:pt>
                <c:pt idx="8">
                  <c:v>Teenistussuhete juriidiline korraldamine</c:v>
                </c:pt>
                <c:pt idx="9">
                  <c:v>Personaliarenduse kavandamine</c:v>
                </c:pt>
                <c:pt idx="10">
                  <c:v>Arenguvestluse läbiviimine</c:v>
                </c:pt>
                <c:pt idx="11">
                  <c:v>Sisseelamise toetamine</c:v>
                </c:pt>
                <c:pt idx="12">
                  <c:v>Personali värbamine ja valik</c:v>
                </c:pt>
                <c:pt idx="13">
                  <c:v>Organisatsioonikultuuri kujundamine</c:v>
                </c:pt>
                <c:pt idx="14">
                  <c:v>Kompetentsimudelite kasutamine personalitöös</c:v>
                </c:pt>
                <c:pt idx="15">
                  <c:v>Töökirjelduste ja ametijuhendite koostamine</c:v>
                </c:pt>
                <c:pt idx="16">
                  <c:v>Tööprotsesside analüüsi läbiviimine</c:v>
                </c:pt>
                <c:pt idx="17">
                  <c:v>Personalidokumentatsiooni koostamine</c:v>
                </c:pt>
                <c:pt idx="18">
                  <c:v>Töötajate potentsiaali arendamine ja kasutamine omavalitsuse eesmärkide saavutamiseks</c:v>
                </c:pt>
                <c:pt idx="19">
                  <c:v>Personalitöö planeerimine ja hindamine</c:v>
                </c:pt>
                <c:pt idx="20">
                  <c:v>Tööandjabrändi loomine</c:v>
                </c:pt>
              </c:strCache>
            </c:strRef>
          </c:cat>
          <c:val>
            <c:numRef>
              <c:f>KÜ_8!$D$25:$D$45</c:f>
              <c:numCache>
                <c:formatCode>0%</c:formatCode>
                <c:ptCount val="21"/>
                <c:pt idx="0">
                  <c:v>0.125</c:v>
                </c:pt>
                <c:pt idx="1">
                  <c:v>0.5</c:v>
                </c:pt>
                <c:pt idx="2">
                  <c:v>0.45</c:v>
                </c:pt>
                <c:pt idx="3">
                  <c:v>0.35000000000000031</c:v>
                </c:pt>
                <c:pt idx="4">
                  <c:v>0.30000000000000032</c:v>
                </c:pt>
                <c:pt idx="5">
                  <c:v>0.17500000000000004</c:v>
                </c:pt>
                <c:pt idx="6">
                  <c:v>0.4</c:v>
                </c:pt>
                <c:pt idx="7">
                  <c:v>0.35000000000000031</c:v>
                </c:pt>
                <c:pt idx="8">
                  <c:v>0.4</c:v>
                </c:pt>
                <c:pt idx="9">
                  <c:v>0.15000000000000024</c:v>
                </c:pt>
                <c:pt idx="10">
                  <c:v>0.32500000000000062</c:v>
                </c:pt>
                <c:pt idx="11">
                  <c:v>0.37500000000000056</c:v>
                </c:pt>
                <c:pt idx="12">
                  <c:v>0.27500000000000002</c:v>
                </c:pt>
                <c:pt idx="13">
                  <c:v>0.1</c:v>
                </c:pt>
                <c:pt idx="14">
                  <c:v>0.27500000000000002</c:v>
                </c:pt>
                <c:pt idx="15">
                  <c:v>0.4</c:v>
                </c:pt>
                <c:pt idx="16">
                  <c:v>0.22500000000000006</c:v>
                </c:pt>
                <c:pt idx="17">
                  <c:v>0.47500000000000031</c:v>
                </c:pt>
                <c:pt idx="18">
                  <c:v>0.17500000000000004</c:v>
                </c:pt>
                <c:pt idx="19">
                  <c:v>0.2</c:v>
                </c:pt>
                <c:pt idx="20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D6-4272-B75D-DDC8F0300C8D}"/>
            </c:ext>
          </c:extLst>
        </c:ser>
        <c:ser>
          <c:idx val="3"/>
          <c:order val="3"/>
          <c:tx>
            <c:strRef>
              <c:f>KÜ_8!$E$24</c:f>
              <c:strCache>
                <c:ptCount val="1"/>
                <c:pt idx="0">
                  <c:v>Kindlasti ei tunne puudust</c:v>
                </c:pt>
              </c:strCache>
            </c:strRef>
          </c:tx>
          <c:spPr>
            <a:solidFill>
              <a:srgbClr val="D9D9D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KÜ_8!$A$25:$A$45</c:f>
              <c:strCache>
                <c:ptCount val="21"/>
                <c:pt idx="0">
                  <c:v>Töötajate rahulolu mõõtmine</c:v>
                </c:pt>
                <c:pt idx="1">
                  <c:v>Korruptsiooni ennetamine</c:v>
                </c:pt>
                <c:pt idx="2">
                  <c:v>Teenistuslik järelvalve</c:v>
                </c:pt>
                <c:pt idx="3">
                  <c:v>Personalitöö eelarvestamine</c:v>
                </c:pt>
                <c:pt idx="4">
                  <c:v>Töökeskkonna kujundamine</c:v>
                </c:pt>
                <c:pt idx="5">
                  <c:v>Töötasustamine ja palgapoliitika</c:v>
                </c:pt>
                <c:pt idx="6">
                  <c:v>Karjääriplaneerimine ja - juhtimine</c:v>
                </c:pt>
                <c:pt idx="7">
                  <c:v>Töösuhete administreerimine, personaliarvestus</c:v>
                </c:pt>
                <c:pt idx="8">
                  <c:v>Teenistussuhete juriidiline korraldamine</c:v>
                </c:pt>
                <c:pt idx="9">
                  <c:v>Personaliarenduse kavandamine</c:v>
                </c:pt>
                <c:pt idx="10">
                  <c:v>Arenguvestluse läbiviimine</c:v>
                </c:pt>
                <c:pt idx="11">
                  <c:v>Sisseelamise toetamine</c:v>
                </c:pt>
                <c:pt idx="12">
                  <c:v>Personali värbamine ja valik</c:v>
                </c:pt>
                <c:pt idx="13">
                  <c:v>Organisatsioonikultuuri kujundamine</c:v>
                </c:pt>
                <c:pt idx="14">
                  <c:v>Kompetentsimudelite kasutamine personalitöös</c:v>
                </c:pt>
                <c:pt idx="15">
                  <c:v>Töökirjelduste ja ametijuhendite koostamine</c:v>
                </c:pt>
                <c:pt idx="16">
                  <c:v>Tööprotsesside analüüsi läbiviimine</c:v>
                </c:pt>
                <c:pt idx="17">
                  <c:v>Personalidokumentatsiooni koostamine</c:v>
                </c:pt>
                <c:pt idx="18">
                  <c:v>Töötajate potentsiaali arendamine ja kasutamine omavalitsuse eesmärkide saavutamiseks</c:v>
                </c:pt>
                <c:pt idx="19">
                  <c:v>Personalitöö planeerimine ja hindamine</c:v>
                </c:pt>
                <c:pt idx="20">
                  <c:v>Tööandjabrändi loomine</c:v>
                </c:pt>
              </c:strCache>
            </c:strRef>
          </c:cat>
          <c:val>
            <c:numRef>
              <c:f>KÜ_8!$E$25:$E$45</c:f>
              <c:numCache>
                <c:formatCode>0%</c:formatCode>
                <c:ptCount val="21"/>
                <c:pt idx="1">
                  <c:v>2.5000000000000015E-2</c:v>
                </c:pt>
                <c:pt idx="2">
                  <c:v>5.0000000000000031E-2</c:v>
                </c:pt>
                <c:pt idx="7">
                  <c:v>5.0000000000000031E-2</c:v>
                </c:pt>
                <c:pt idx="8">
                  <c:v>2.5000000000000015E-2</c:v>
                </c:pt>
                <c:pt idx="10">
                  <c:v>2.5000000000000015E-2</c:v>
                </c:pt>
                <c:pt idx="11">
                  <c:v>2.5000000000000015E-2</c:v>
                </c:pt>
                <c:pt idx="12">
                  <c:v>2.5000000000000015E-2</c:v>
                </c:pt>
                <c:pt idx="14">
                  <c:v>5.0000000000000031E-2</c:v>
                </c:pt>
                <c:pt idx="15">
                  <c:v>5.0000000000000031E-2</c:v>
                </c:pt>
                <c:pt idx="16">
                  <c:v>5.0000000000000031E-2</c:v>
                </c:pt>
                <c:pt idx="17">
                  <c:v>5.0000000000000031E-2</c:v>
                </c:pt>
                <c:pt idx="2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D6-4272-B75D-DDC8F0300C8D}"/>
            </c:ext>
          </c:extLst>
        </c:ser>
        <c:gapWidth val="50"/>
        <c:overlap val="100"/>
        <c:axId val="155515136"/>
        <c:axId val="158176768"/>
      </c:barChart>
      <c:catAx>
        <c:axId val="15551513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176768"/>
        <c:crosses val="autoZero"/>
        <c:auto val="1"/>
        <c:lblAlgn val="ctr"/>
        <c:lblOffset val="100"/>
        <c:tickLblSkip val="1"/>
        <c:tickMarkSkip val="1"/>
      </c:catAx>
      <c:valAx>
        <c:axId val="158176768"/>
        <c:scaling>
          <c:orientation val="minMax"/>
        </c:scaling>
        <c:axPos val="b"/>
        <c:majorGridlines>
          <c:spPr>
            <a:ln w="3175">
              <a:solidFill>
                <a:srgbClr val="BFBFBF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515136"/>
        <c:crosses val="autoZero"/>
        <c:crossBetween val="between"/>
        <c:majorUnit val="0.2"/>
      </c:valAx>
      <c:spPr>
        <a:gradFill rotWithShape="0">
          <a:gsLst>
            <a:gs pos="0">
              <a:srgbClr val="FFFFCC"/>
            </a:gs>
            <a:gs pos="100000">
              <a:srgbClr val="FFFFCC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3154532690712956"/>
          <c:y val="8.4550441086230655E-3"/>
          <c:w val="0.74997200167497435"/>
          <c:h val="5.8722516744916922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2DD-6304-491D-A7F9-54EE7FB2F56F}" type="doc">
      <dgm:prSet loTypeId="urn:microsoft.com/office/officeart/2005/8/layout/matrix2" loCatId="matrix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38A2133-2EDC-4179-9AFF-674BABE80B9B}">
      <dgm:prSet phldrT="[Tekst]" custT="1"/>
      <dgm:spPr/>
      <dgm:t>
        <a:bodyPr/>
        <a:lstStyle/>
        <a:p>
          <a:r>
            <a:rPr lang="et-EE" sz="2000" noProof="0" dirty="0" err="1" smtClean="0">
              <a:latin typeface="+mj-lt"/>
            </a:rPr>
            <a:t>Adminis-traator</a:t>
          </a:r>
          <a:r>
            <a:rPr lang="et-EE" sz="2000" noProof="0" dirty="0" smtClean="0">
              <a:latin typeface="+mj-lt"/>
            </a:rPr>
            <a:t>. Ekspert</a:t>
          </a:r>
          <a:endParaRPr lang="et-EE" sz="2000" noProof="0" dirty="0">
            <a:latin typeface="+mj-lt"/>
          </a:endParaRPr>
        </a:p>
      </dgm:t>
    </dgm:pt>
    <dgm:pt modelId="{26FCDB1C-DA78-4132-A834-860E147862BE}" type="parTrans" cxnId="{BE201F7D-9369-452A-976A-1D81C1B2F86A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3355D83B-8DD3-496F-8EC1-E3DD8BCA6306}" type="sibTrans" cxnId="{BE201F7D-9369-452A-976A-1D81C1B2F86A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E0B6E35C-29E5-47A2-A82B-87CBA6A6BC97}">
      <dgm:prSet phldrT="[Tekst]" custT="1"/>
      <dgm:spPr/>
      <dgm:t>
        <a:bodyPr/>
        <a:lstStyle/>
        <a:p>
          <a:r>
            <a:rPr lang="et-EE" sz="2000" dirty="0">
              <a:latin typeface="+mj-lt"/>
            </a:rPr>
            <a:t>Inimeste inimene</a:t>
          </a:r>
          <a:endParaRPr lang="en-GB" sz="2000" dirty="0">
            <a:latin typeface="+mj-lt"/>
          </a:endParaRPr>
        </a:p>
      </dgm:t>
    </dgm:pt>
    <dgm:pt modelId="{48998F6D-2292-41D2-8305-3AD29A88319A}" type="parTrans" cxnId="{BACEE1E8-8F43-4AFA-A16B-4035E61B7326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9516BCC7-5DBA-4B4C-BA25-5713457FB120}" type="sibTrans" cxnId="{BACEE1E8-8F43-4AFA-A16B-4035E61B7326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6DD5B290-3179-44E8-ABBF-EAD62396C56C}">
      <dgm:prSet phldrT="[Tekst]" custT="1"/>
      <dgm:spPr/>
      <dgm:t>
        <a:bodyPr/>
        <a:lstStyle/>
        <a:p>
          <a:r>
            <a:rPr lang="et-EE" sz="2000" noProof="0" dirty="0" smtClean="0">
              <a:latin typeface="+mj-lt"/>
            </a:rPr>
            <a:t>Strateeg. Arendaja</a:t>
          </a:r>
          <a:endParaRPr lang="et-EE" sz="2000" noProof="0" dirty="0">
            <a:latin typeface="+mj-lt"/>
          </a:endParaRPr>
        </a:p>
      </dgm:t>
    </dgm:pt>
    <dgm:pt modelId="{4F56AE5F-133E-46A8-9B94-33EEA52B4634}" type="parTrans" cxnId="{3981ECAC-3FB2-41DE-8034-2791911D3572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DDEE888E-8DF6-477D-A8A7-D622E3169C91}" type="sibTrans" cxnId="{3981ECAC-3FB2-41DE-8034-2791911D3572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D38DD8A9-35C6-4B91-BF56-27725EBFBB9A}">
      <dgm:prSet phldrT="[Tekst]" custT="1"/>
      <dgm:spPr/>
      <dgm:t>
        <a:bodyPr/>
        <a:lstStyle/>
        <a:p>
          <a:r>
            <a:rPr lang="et-EE" sz="2000" dirty="0">
              <a:latin typeface="+mj-lt"/>
            </a:rPr>
            <a:t>Muutuste toetaja</a:t>
          </a:r>
          <a:endParaRPr lang="en-GB" sz="2000" dirty="0">
            <a:latin typeface="+mj-lt"/>
          </a:endParaRPr>
        </a:p>
      </dgm:t>
    </dgm:pt>
    <dgm:pt modelId="{AC595A6A-89C1-4F63-89E4-B5C24395B43A}" type="parTrans" cxnId="{8650F713-92E3-4FD7-BCA5-F9D481192DA9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D01B52B7-5B78-4D60-B537-0F8FC24CC0F4}" type="sibTrans" cxnId="{8650F713-92E3-4FD7-BCA5-F9D481192DA9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D4F0DED0-2A0A-4CDC-864E-F125D14C99D8}" type="pres">
      <dgm:prSet presAssocID="{AB83C2DD-6304-491D-A7F9-54EE7FB2F56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66C7F4F0-E6E0-4A0A-8ED7-932816BBEF2C}" type="pres">
      <dgm:prSet presAssocID="{AB83C2DD-6304-491D-A7F9-54EE7FB2F56F}" presName="axisShape" presStyleLbl="bgShp" presStyleIdx="0" presStyleCnt="1"/>
      <dgm:spPr/>
    </dgm:pt>
    <dgm:pt modelId="{DC07168D-4A2B-446D-A833-4B37D8C0056E}" type="pres">
      <dgm:prSet presAssocID="{AB83C2DD-6304-491D-A7F9-54EE7FB2F56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E5CFBFA-8681-4B5E-B932-6BADB649C8D1}" type="pres">
      <dgm:prSet presAssocID="{AB83C2DD-6304-491D-A7F9-54EE7FB2F56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70521ED-F102-4672-B549-C84E307F5802}" type="pres">
      <dgm:prSet presAssocID="{AB83C2DD-6304-491D-A7F9-54EE7FB2F56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6B7F532-B609-496E-8DAC-B4DEFED4630F}" type="pres">
      <dgm:prSet presAssocID="{AB83C2DD-6304-491D-A7F9-54EE7FB2F56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BE201F7D-9369-452A-976A-1D81C1B2F86A}" srcId="{AB83C2DD-6304-491D-A7F9-54EE7FB2F56F}" destId="{238A2133-2EDC-4179-9AFF-674BABE80B9B}" srcOrd="0" destOrd="0" parTransId="{26FCDB1C-DA78-4132-A834-860E147862BE}" sibTransId="{3355D83B-8DD3-496F-8EC1-E3DD8BCA6306}"/>
    <dgm:cxn modelId="{94E263D2-F193-481D-A38C-7C958F4F465B}" type="presOf" srcId="{E0B6E35C-29E5-47A2-A82B-87CBA6A6BC97}" destId="{8E5CFBFA-8681-4B5E-B932-6BADB649C8D1}" srcOrd="0" destOrd="0" presId="urn:microsoft.com/office/officeart/2005/8/layout/matrix2"/>
    <dgm:cxn modelId="{BACEE1E8-8F43-4AFA-A16B-4035E61B7326}" srcId="{AB83C2DD-6304-491D-A7F9-54EE7FB2F56F}" destId="{E0B6E35C-29E5-47A2-A82B-87CBA6A6BC97}" srcOrd="1" destOrd="0" parTransId="{48998F6D-2292-41D2-8305-3AD29A88319A}" sibTransId="{9516BCC7-5DBA-4B4C-BA25-5713457FB120}"/>
    <dgm:cxn modelId="{9EA31259-C755-43C5-91D0-B4DFEBB188B7}" type="presOf" srcId="{AB83C2DD-6304-491D-A7F9-54EE7FB2F56F}" destId="{D4F0DED0-2A0A-4CDC-864E-F125D14C99D8}" srcOrd="0" destOrd="0" presId="urn:microsoft.com/office/officeart/2005/8/layout/matrix2"/>
    <dgm:cxn modelId="{45D78F40-415D-47F9-97A8-49C25AFAFD06}" type="presOf" srcId="{6DD5B290-3179-44E8-ABBF-EAD62396C56C}" destId="{D70521ED-F102-4672-B549-C84E307F5802}" srcOrd="0" destOrd="0" presId="urn:microsoft.com/office/officeart/2005/8/layout/matrix2"/>
    <dgm:cxn modelId="{3981ECAC-3FB2-41DE-8034-2791911D3572}" srcId="{AB83C2DD-6304-491D-A7F9-54EE7FB2F56F}" destId="{6DD5B290-3179-44E8-ABBF-EAD62396C56C}" srcOrd="2" destOrd="0" parTransId="{4F56AE5F-133E-46A8-9B94-33EEA52B4634}" sibTransId="{DDEE888E-8DF6-477D-A8A7-D622E3169C91}"/>
    <dgm:cxn modelId="{8650F713-92E3-4FD7-BCA5-F9D481192DA9}" srcId="{AB83C2DD-6304-491D-A7F9-54EE7FB2F56F}" destId="{D38DD8A9-35C6-4B91-BF56-27725EBFBB9A}" srcOrd="3" destOrd="0" parTransId="{AC595A6A-89C1-4F63-89E4-B5C24395B43A}" sibTransId="{D01B52B7-5B78-4D60-B537-0F8FC24CC0F4}"/>
    <dgm:cxn modelId="{BBAD6113-E008-4689-A61F-6AA982E61B0A}" type="presOf" srcId="{238A2133-2EDC-4179-9AFF-674BABE80B9B}" destId="{DC07168D-4A2B-446D-A833-4B37D8C0056E}" srcOrd="0" destOrd="0" presId="urn:microsoft.com/office/officeart/2005/8/layout/matrix2"/>
    <dgm:cxn modelId="{DB27C1BE-DD78-4E20-9A90-113A17D52392}" type="presOf" srcId="{D38DD8A9-35C6-4B91-BF56-27725EBFBB9A}" destId="{A6B7F532-B609-496E-8DAC-B4DEFED4630F}" srcOrd="0" destOrd="0" presId="urn:microsoft.com/office/officeart/2005/8/layout/matrix2"/>
    <dgm:cxn modelId="{5EC725E9-5341-474A-AF04-736185978C5C}" type="presParOf" srcId="{D4F0DED0-2A0A-4CDC-864E-F125D14C99D8}" destId="{66C7F4F0-E6E0-4A0A-8ED7-932816BBEF2C}" srcOrd="0" destOrd="0" presId="urn:microsoft.com/office/officeart/2005/8/layout/matrix2"/>
    <dgm:cxn modelId="{B8BE0466-4F50-4675-BAC8-D00C27AE7945}" type="presParOf" srcId="{D4F0DED0-2A0A-4CDC-864E-F125D14C99D8}" destId="{DC07168D-4A2B-446D-A833-4B37D8C0056E}" srcOrd="1" destOrd="0" presId="urn:microsoft.com/office/officeart/2005/8/layout/matrix2"/>
    <dgm:cxn modelId="{AD3E50FA-9744-4A8C-86E3-0D3039C17CDB}" type="presParOf" srcId="{D4F0DED0-2A0A-4CDC-864E-F125D14C99D8}" destId="{8E5CFBFA-8681-4B5E-B932-6BADB649C8D1}" srcOrd="2" destOrd="0" presId="urn:microsoft.com/office/officeart/2005/8/layout/matrix2"/>
    <dgm:cxn modelId="{783F8962-652D-406E-81F2-C0DCCE9833AB}" type="presParOf" srcId="{D4F0DED0-2A0A-4CDC-864E-F125D14C99D8}" destId="{D70521ED-F102-4672-B549-C84E307F5802}" srcOrd="3" destOrd="0" presId="urn:microsoft.com/office/officeart/2005/8/layout/matrix2"/>
    <dgm:cxn modelId="{F7E95A88-7C95-4057-BF3E-466B4FDF44FE}" type="presParOf" srcId="{D4F0DED0-2A0A-4CDC-864E-F125D14C99D8}" destId="{A6B7F532-B609-496E-8DAC-B4DEFED4630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C7F4F0-E6E0-4A0A-8ED7-932816BBEF2C}">
      <dsp:nvSpPr>
        <dsp:cNvPr id="0" name=""/>
        <dsp:cNvSpPr/>
      </dsp:nvSpPr>
      <dsp:spPr>
        <a:xfrm>
          <a:off x="1656184" y="0"/>
          <a:ext cx="3528391" cy="352839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07168D-4A2B-446D-A833-4B37D8C0056E}">
      <dsp:nvSpPr>
        <dsp:cNvPr id="0" name=""/>
        <dsp:cNvSpPr/>
      </dsp:nvSpPr>
      <dsp:spPr>
        <a:xfrm>
          <a:off x="1885529" y="229345"/>
          <a:ext cx="1411356" cy="14113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noProof="0" dirty="0" err="1" smtClean="0">
              <a:latin typeface="+mj-lt"/>
            </a:rPr>
            <a:t>Adminis-traator</a:t>
          </a:r>
          <a:r>
            <a:rPr lang="et-EE" sz="2000" kern="1200" noProof="0" dirty="0" smtClean="0">
              <a:latin typeface="+mj-lt"/>
            </a:rPr>
            <a:t>. Ekspert</a:t>
          </a:r>
          <a:endParaRPr lang="et-EE" sz="2000" kern="1200" noProof="0" dirty="0">
            <a:latin typeface="+mj-lt"/>
          </a:endParaRPr>
        </a:p>
      </dsp:txBody>
      <dsp:txXfrm>
        <a:off x="1885529" y="229345"/>
        <a:ext cx="1411356" cy="1411356"/>
      </dsp:txXfrm>
    </dsp:sp>
    <dsp:sp modelId="{8E5CFBFA-8681-4B5E-B932-6BADB649C8D1}">
      <dsp:nvSpPr>
        <dsp:cNvPr id="0" name=""/>
        <dsp:cNvSpPr/>
      </dsp:nvSpPr>
      <dsp:spPr>
        <a:xfrm>
          <a:off x="3543873" y="229345"/>
          <a:ext cx="1411356" cy="14113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>
              <a:latin typeface="+mj-lt"/>
            </a:rPr>
            <a:t>Inimeste inimene</a:t>
          </a:r>
          <a:endParaRPr lang="en-GB" sz="2000" kern="1200" dirty="0">
            <a:latin typeface="+mj-lt"/>
          </a:endParaRPr>
        </a:p>
      </dsp:txBody>
      <dsp:txXfrm>
        <a:off x="3543873" y="229345"/>
        <a:ext cx="1411356" cy="1411356"/>
      </dsp:txXfrm>
    </dsp:sp>
    <dsp:sp modelId="{D70521ED-F102-4672-B549-C84E307F5802}">
      <dsp:nvSpPr>
        <dsp:cNvPr id="0" name=""/>
        <dsp:cNvSpPr/>
      </dsp:nvSpPr>
      <dsp:spPr>
        <a:xfrm>
          <a:off x="1885529" y="1887689"/>
          <a:ext cx="1411356" cy="14113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noProof="0" dirty="0" smtClean="0">
              <a:latin typeface="+mj-lt"/>
            </a:rPr>
            <a:t>Strateeg. Arendaja</a:t>
          </a:r>
          <a:endParaRPr lang="et-EE" sz="2000" kern="1200" noProof="0" dirty="0">
            <a:latin typeface="+mj-lt"/>
          </a:endParaRPr>
        </a:p>
      </dsp:txBody>
      <dsp:txXfrm>
        <a:off x="1885529" y="1887689"/>
        <a:ext cx="1411356" cy="1411356"/>
      </dsp:txXfrm>
    </dsp:sp>
    <dsp:sp modelId="{A6B7F532-B609-496E-8DAC-B4DEFED4630F}">
      <dsp:nvSpPr>
        <dsp:cNvPr id="0" name=""/>
        <dsp:cNvSpPr/>
      </dsp:nvSpPr>
      <dsp:spPr>
        <a:xfrm>
          <a:off x="3543873" y="1887689"/>
          <a:ext cx="1411356" cy="14113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>
              <a:latin typeface="+mj-lt"/>
            </a:rPr>
            <a:t>Muutuste toetaja</a:t>
          </a:r>
          <a:endParaRPr lang="en-GB" sz="2000" kern="1200" dirty="0">
            <a:latin typeface="+mj-lt"/>
          </a:endParaRPr>
        </a:p>
      </dsp:txBody>
      <dsp:txXfrm>
        <a:off x="3543873" y="1887689"/>
        <a:ext cx="1411356" cy="141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99" tIns="45200" rIns="90399" bIns="45200" numCol="1" anchor="t" anchorCtr="0" compatLnSpc="1">
            <a:prstTxWarp prst="textNoShape">
              <a:avLst/>
            </a:prstTxWarp>
          </a:bodyPr>
          <a:lstStyle>
            <a:lvl1pPr defTabSz="904047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t-EE" altLang="sv-SE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99" tIns="45200" rIns="90399" bIns="45200" numCol="1" anchor="t" anchorCtr="0" compatLnSpc="1">
            <a:prstTxWarp prst="textNoShape">
              <a:avLst/>
            </a:prstTxWarp>
          </a:bodyPr>
          <a:lstStyle>
            <a:lvl1pPr algn="r" defTabSz="904047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t-EE" altLang="sv-SE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99" tIns="45200" rIns="90399" bIns="45200" numCol="1" anchor="b" anchorCtr="0" compatLnSpc="1">
            <a:prstTxWarp prst="textNoShape">
              <a:avLst/>
            </a:prstTxWarp>
          </a:bodyPr>
          <a:lstStyle>
            <a:lvl1pPr defTabSz="904047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t-EE" altLang="sv-SE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99" tIns="45200" rIns="90399" bIns="45200" numCol="1" anchor="b" anchorCtr="0" compatLnSpc="1">
            <a:prstTxWarp prst="textNoShape">
              <a:avLst/>
            </a:prstTxWarp>
          </a:bodyPr>
          <a:lstStyle>
            <a:lvl1pPr algn="r" defTabSz="904047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3249E6-E181-42E8-B427-8E00CDB328A7}" type="slidenum">
              <a:rPr lang="et-EE" altLang="sv-SE"/>
              <a:pPr>
                <a:defRPr/>
              </a:pPr>
              <a:t>‹#›</a:t>
            </a:fld>
            <a:endParaRPr lang="et-EE" altLang="sv-SE"/>
          </a:p>
        </p:txBody>
      </p:sp>
    </p:spTree>
    <p:extLst>
      <p:ext uri="{BB962C8B-B14F-4D97-AF65-F5344CB8AC3E}">
        <p14:creationId xmlns:p14="http://schemas.microsoft.com/office/powerpoint/2010/main" xmlns="" val="79936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25" tIns="43612" rIns="87225" bIns="43612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t-EE" altLang="sv-SE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25" tIns="43612" rIns="87225" bIns="436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44E258-2B72-4B62-A939-4389FEA29EBC}" type="datetimeFigureOut">
              <a:rPr lang="et-EE" altLang="sv-SE"/>
              <a:pPr>
                <a:defRPr/>
              </a:pPr>
              <a:t>27.02.2024</a:t>
            </a:fld>
            <a:endParaRPr lang="et-EE" altLang="sv-S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25" tIns="43612" rIns="87225" bIns="43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sv-SE" noProof="0"/>
              <a:t>Click to edit Master text styles</a:t>
            </a:r>
          </a:p>
          <a:p>
            <a:pPr lvl="1"/>
            <a:r>
              <a:rPr lang="et-EE" altLang="sv-SE" noProof="0"/>
              <a:t>Second level</a:t>
            </a:r>
          </a:p>
          <a:p>
            <a:pPr lvl="2"/>
            <a:r>
              <a:rPr lang="et-EE" altLang="sv-SE" noProof="0"/>
              <a:t>Third level</a:t>
            </a:r>
          </a:p>
          <a:p>
            <a:pPr lvl="3"/>
            <a:r>
              <a:rPr lang="et-EE" altLang="sv-SE" noProof="0"/>
              <a:t>Fourth level</a:t>
            </a:r>
          </a:p>
          <a:p>
            <a:pPr lvl="4"/>
            <a:r>
              <a:rPr lang="et-EE" altLang="sv-SE" noProof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25" tIns="43612" rIns="87225" bIns="436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t-EE" altLang="sv-SE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25" tIns="43612" rIns="87225" bIns="436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C11D4BB-FE4F-4158-8A62-396201FBD01F}" type="slidenum">
              <a:rPr lang="et-EE" altLang="sv-SE"/>
              <a:pPr>
                <a:defRPr/>
              </a:pPr>
              <a:t>‹#›</a:t>
            </a:fld>
            <a:endParaRPr lang="et-EE" altLang="sv-SE"/>
          </a:p>
        </p:txBody>
      </p:sp>
    </p:spTree>
    <p:extLst>
      <p:ext uri="{BB962C8B-B14F-4D97-AF65-F5344CB8AC3E}">
        <p14:creationId xmlns:p14="http://schemas.microsoft.com/office/powerpoint/2010/main" xmlns="" val="2271222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CCEFC34-9D39-4873-BBC0-7D9F6F662380}" type="slidenum">
              <a:rPr lang="et-EE" sz="1200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eaLnBrk="1" hangingPunct="1"/>
              <a:t>1</a:t>
            </a:fld>
            <a:endParaRPr lang="et-EE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073150" y="730250"/>
            <a:ext cx="5165725" cy="3595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endParaRPr lang="en-US" sz="1800">
              <a:ea typeface="MS PGothic" pitchFamily="34" charset="-128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/>
          </p:nvPr>
        </p:nvSpPr>
        <p:spPr>
          <a:xfrm>
            <a:off x="730250" y="4560888"/>
            <a:ext cx="5840413" cy="4306887"/>
          </a:xfrm>
          <a:noFill/>
        </p:spPr>
        <p:txBody>
          <a:bodyPr wrap="none" lIns="80149" tIns="40074" rIns="80149" bIns="40074" anchor="ctr"/>
          <a:lstStyle/>
          <a:p>
            <a:pPr eaLnBrk="1" hangingPunct="1"/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12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1F744-A545-473A-B8AA-8AA93B7BD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FE8F-81BC-40DE-99AD-31C840A42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273050"/>
            <a:ext cx="2052637" cy="5843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8688" cy="5843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BF2A-536D-4A3E-A78E-26A5C76B1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3725" cy="1131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BAEF2-E8EC-4367-960A-144F2A1079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3725" cy="1131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13725" cy="45116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30A8-3713-41A0-8BD8-A70C03EDDD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7" name="Pealkiri 6">
            <a:extLst>
              <a:ext uri="{FF2B5EF4-FFF2-40B4-BE49-F238E27FC236}">
                <a16:creationId xmlns:a16="http://schemas.microsoft.com/office/drawing/2014/main" xmlns="" id="{AC747704-9F7D-415B-9DBC-E4BDBB34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CF9-7B1E-45BE-9938-EBE72C21C5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B425D-5A39-4F58-AFC8-999150B39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55674-C579-498B-BFDA-A81358810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1684-2E25-4952-A8C4-2E69AEE63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3C7E-C565-456D-8C6F-581EB2899E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417B-A8B6-4DE7-B85D-A457E9166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B21D-A5CA-4077-87AE-1FA70F29D5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37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tiitli tekstivormingu redigeerimiseks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Klõpsa</a:t>
            </a:r>
            <a:r>
              <a:rPr lang="en-GB" dirty="0"/>
              <a:t> </a:t>
            </a:r>
            <a:r>
              <a:rPr lang="en-GB" dirty="0" err="1"/>
              <a:t>liigenduse</a:t>
            </a:r>
            <a:r>
              <a:rPr lang="en-GB" dirty="0"/>
              <a:t> </a:t>
            </a:r>
            <a:r>
              <a:rPr lang="en-GB" dirty="0" err="1"/>
              <a:t>tekstivormingu</a:t>
            </a:r>
            <a:r>
              <a:rPr lang="en-GB" dirty="0"/>
              <a:t> </a:t>
            </a:r>
            <a:r>
              <a:rPr lang="en-GB" dirty="0" err="1"/>
              <a:t>redigeerimiseks</a:t>
            </a:r>
            <a:endParaRPr lang="en-GB" dirty="0"/>
          </a:p>
          <a:p>
            <a:pPr lvl="1"/>
            <a:r>
              <a:rPr lang="en-GB" dirty="0"/>
              <a:t>Teine </a:t>
            </a:r>
            <a:r>
              <a:rPr lang="en-GB" dirty="0" err="1"/>
              <a:t>liigendustase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liigendustase</a:t>
            </a:r>
            <a:endParaRPr lang="en-GB" dirty="0"/>
          </a:p>
          <a:p>
            <a:pPr lvl="3"/>
            <a:r>
              <a:rPr lang="en-GB" dirty="0" err="1"/>
              <a:t>Neljas</a:t>
            </a:r>
            <a:r>
              <a:rPr lang="en-GB" dirty="0"/>
              <a:t> </a:t>
            </a:r>
            <a:r>
              <a:rPr lang="en-GB" dirty="0" err="1"/>
              <a:t>liigendustase</a:t>
            </a:r>
            <a:endParaRPr lang="en-GB" dirty="0"/>
          </a:p>
          <a:p>
            <a:pPr lvl="4"/>
            <a:r>
              <a:rPr lang="en-GB" dirty="0" err="1"/>
              <a:t>Viies</a:t>
            </a:r>
            <a:r>
              <a:rPr lang="en-GB" dirty="0"/>
              <a:t> </a:t>
            </a:r>
            <a:r>
              <a:rPr lang="en-GB" dirty="0" err="1"/>
              <a:t>liigendustase</a:t>
            </a:r>
            <a:endParaRPr lang="en-GB" dirty="0"/>
          </a:p>
          <a:p>
            <a:pPr lvl="4"/>
            <a:r>
              <a:rPr lang="en-GB" dirty="0" err="1"/>
              <a:t>Kuues</a:t>
            </a:r>
            <a:r>
              <a:rPr lang="en-GB" dirty="0"/>
              <a:t> </a:t>
            </a:r>
            <a:r>
              <a:rPr lang="en-GB" dirty="0" err="1"/>
              <a:t>liigendustase</a:t>
            </a:r>
            <a:endParaRPr lang="en-GB" dirty="0"/>
          </a:p>
          <a:p>
            <a:pPr lvl="4"/>
            <a:r>
              <a:rPr lang="en-GB" dirty="0" err="1"/>
              <a:t>Seitsmes</a:t>
            </a:r>
            <a:r>
              <a:rPr lang="en-GB" dirty="0"/>
              <a:t> </a:t>
            </a:r>
            <a:r>
              <a:rPr lang="en-GB" dirty="0" err="1"/>
              <a:t>liigendustase</a:t>
            </a:r>
            <a:endParaRPr lang="en-GB" dirty="0"/>
          </a:p>
          <a:p>
            <a:pPr lvl="4"/>
            <a:r>
              <a:rPr lang="en-GB" dirty="0" err="1"/>
              <a:t>Kaheksas</a:t>
            </a:r>
            <a:r>
              <a:rPr lang="en-GB" dirty="0"/>
              <a:t> </a:t>
            </a:r>
            <a:r>
              <a:rPr lang="en-GB" dirty="0" err="1"/>
              <a:t>liigendustase</a:t>
            </a:r>
            <a:endParaRPr lang="en-GB" dirty="0"/>
          </a:p>
          <a:p>
            <a:pPr lvl="4"/>
            <a:r>
              <a:rPr lang="en-GB" dirty="0" err="1"/>
              <a:t>Üheksas</a:t>
            </a:r>
            <a:r>
              <a:rPr lang="en-GB" dirty="0"/>
              <a:t> </a:t>
            </a:r>
            <a:r>
              <a:rPr lang="en-GB" dirty="0" err="1"/>
              <a:t>liigendustase</a:t>
            </a:r>
            <a:endParaRPr lang="en-GB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1455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4488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5000"/>
              </a:lnSpc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1455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5000"/>
              </a:lnSpc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FE54D80A-3BC1-4B24-974B-5B0362803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ctr" defTabSz="4079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079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079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079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079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6pPr>
      <a:lvl7pPr marL="914400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7pPr>
      <a:lvl8pPr marL="1371600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8pPr>
      <a:lvl9pPr marL="1828800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</a:defRPr>
      </a:lvl9pPr>
    </p:titleStyle>
    <p:bodyStyle>
      <a:lvl1pPr marL="379413" indent="-284163" algn="l" defTabSz="40798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Wingdings" pitchFamily="2" charset="2"/>
        <a:buChar char=""/>
        <a:defRPr sz="29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69938" indent="-255588" algn="l" defTabSz="40798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pitchFamily="18" charset="2"/>
        <a:buChar char=""/>
        <a:defRPr sz="25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62050" indent="-193675" algn="l" defTabSz="40798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54163" indent="-182563" algn="l" defTabSz="40798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pitchFamily="18" charset="2"/>
        <a:buChar char=""/>
        <a:defRPr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1944688" indent="-185738" algn="l" defTabSz="40798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401888" indent="-185738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</a:defRPr>
      </a:lvl6pPr>
      <a:lvl7pPr marL="2859088" indent="-185738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</a:defRPr>
      </a:lvl7pPr>
      <a:lvl8pPr marL="3316288" indent="-185738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</a:defRPr>
      </a:lvl8pPr>
      <a:lvl9pPr marL="3773488" indent="-185738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essaare.ee/uus/?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i_slaid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t-EE" sz="4400" b="1" dirty="0" smtClean="0">
                <a:solidFill>
                  <a:srgbClr val="000066"/>
                </a:solidFill>
              </a:rPr>
              <a:t>KOV personalijuhtimise </a:t>
            </a:r>
            <a:br>
              <a:rPr lang="et-EE" sz="4400" b="1" dirty="0" smtClean="0">
                <a:solidFill>
                  <a:srgbClr val="000066"/>
                </a:solidFill>
              </a:rPr>
            </a:br>
            <a:r>
              <a:rPr lang="et-EE" sz="4400" b="1" dirty="0" smtClean="0">
                <a:solidFill>
                  <a:srgbClr val="000066"/>
                </a:solidFill>
              </a:rPr>
              <a:t>mudel ja tööriistakast</a:t>
            </a:r>
            <a:r>
              <a:rPr lang="et-EE" sz="4400" dirty="0">
                <a:solidFill>
                  <a:srgbClr val="000066"/>
                </a:solidFill>
              </a:rPr>
              <a:t/>
            </a:r>
            <a:br>
              <a:rPr lang="et-EE" sz="4400" dirty="0">
                <a:solidFill>
                  <a:srgbClr val="000066"/>
                </a:solidFill>
              </a:rPr>
            </a:br>
            <a:r>
              <a:rPr lang="et-EE" dirty="0">
                <a:solidFill>
                  <a:srgbClr val="000066"/>
                </a:solidFill>
              </a:rPr>
              <a:t/>
            </a:r>
            <a:br>
              <a:rPr lang="et-EE" dirty="0">
                <a:solidFill>
                  <a:srgbClr val="000066"/>
                </a:solidFill>
              </a:rPr>
            </a:br>
            <a:r>
              <a:rPr lang="en-US" sz="3600" dirty="0" smtClean="0">
                <a:solidFill>
                  <a:srgbClr val="000066"/>
                </a:solidFill>
              </a:rPr>
              <a:t>Rivo Noorkõiv</a:t>
            </a:r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2800" dirty="0" smtClean="0">
                <a:solidFill>
                  <a:srgbClr val="000066"/>
                </a:solidFill>
              </a:rPr>
              <a:t>rivo@geomedia.ee</a:t>
            </a:r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2000" dirty="0" smtClean="0">
                <a:solidFill>
                  <a:srgbClr val="000066"/>
                </a:solidFill>
              </a:rPr>
              <a:t>28.02.2024</a:t>
            </a:r>
            <a:r>
              <a:rPr lang="et-EE" sz="2800" dirty="0">
                <a:solidFill>
                  <a:srgbClr val="000066"/>
                </a:solidFill>
              </a:rPr>
              <a:t/>
            </a:r>
            <a:br>
              <a:rPr lang="et-EE" sz="2800" dirty="0">
                <a:solidFill>
                  <a:srgbClr val="000066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t-EE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7200" y="908721"/>
            <a:ext cx="8213725" cy="5207918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635670"/>
          </a:xfrm>
        </p:spPr>
        <p:txBody>
          <a:bodyPr/>
          <a:lstStyle/>
          <a:p>
            <a:r>
              <a:rPr lang="et-EE" sz="3200" b="1" dirty="0" smtClean="0">
                <a:solidFill>
                  <a:srgbClr val="000066"/>
                </a:solidFill>
              </a:rPr>
              <a:t>Mida tuleks teha personalitöö </a:t>
            </a:r>
            <a:r>
              <a:rPr lang="et-EE" sz="3200" b="1" dirty="0" smtClean="0">
                <a:solidFill>
                  <a:srgbClr val="000066"/>
                </a:solidFill>
              </a:rPr>
              <a:t>muutmiseks</a:t>
            </a:r>
            <a:r>
              <a:rPr lang="en-US" sz="3200" b="1" dirty="0" smtClean="0">
                <a:solidFill>
                  <a:srgbClr val="000066"/>
                </a:solidFill>
              </a:rPr>
              <a:t>?</a:t>
            </a:r>
            <a:endParaRPr lang="et-EE" sz="3200" b="1" dirty="0">
              <a:solidFill>
                <a:srgbClr val="000066"/>
              </a:solidFill>
            </a:endParaRPr>
          </a:p>
        </p:txBody>
      </p:sp>
      <p:pic>
        <p:nvPicPr>
          <p:cNvPr id="5" name="Pilt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89248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lt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889248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105054" y="48373"/>
            <a:ext cx="9036496" cy="720079"/>
          </a:xfrm>
        </p:spPr>
        <p:txBody>
          <a:bodyPr/>
          <a:lstStyle/>
          <a:p>
            <a:pPr lvl="0"/>
            <a:r>
              <a:rPr lang="et-EE" sz="3200" b="1" dirty="0">
                <a:solidFill>
                  <a:srgbClr val="000066"/>
                </a:solidFill>
              </a:rPr>
              <a:t>Personalitöötajate ankeedi tulemused</a:t>
            </a:r>
            <a:endParaRPr lang="et-EE" sz="3200" dirty="0">
              <a:solidFill>
                <a:srgbClr val="000066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C59EC2-470A-692C-57D6-251EC71BF626}"/>
              </a:ext>
            </a:extLst>
          </p:cNvPr>
          <p:cNvSpPr txBox="1"/>
          <p:nvPr/>
        </p:nvSpPr>
        <p:spPr>
          <a:xfrm>
            <a:off x="105054" y="764704"/>
            <a:ext cx="9073008" cy="5890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9413" marR="0" lvl="0" indent="-284163" algn="l" defTabSz="40798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t-EE" sz="2300" b="0" i="0" u="sng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Olulisemad tänased tugevused</a:t>
            </a:r>
            <a:r>
              <a:rPr kumimoji="0" lang="et-EE" sz="23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: </a:t>
            </a: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kumimoji="0" lang="et-EE" sz="23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aja- ja kohapaindlik töökorraldus</a:t>
            </a: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kumimoji="0" lang="et-EE" sz="23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tööle kandideerijate hindamine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kumimoji="0" lang="et-EE" sz="23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uute ideede soosimine, parimatest praktikatest õppimine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379413" marR="0" lvl="0" indent="-284163" algn="l" defTabSz="40798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t-EE" sz="2300" u="sng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Olulisemad arenguvajadused</a:t>
            </a: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kumimoji="0" lang="et-EE" sz="23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personalitöö tulemuslikkuse hindamine</a:t>
            </a: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t-EE" sz="2300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töötajate eesmärgistamine</a:t>
            </a: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kumimoji="0" lang="et-EE" sz="23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PJ ja </a:t>
            </a:r>
            <a:r>
              <a:rPr lang="et-EE" sz="2300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KOV arengu seostamine</a:t>
            </a:r>
          </a:p>
          <a:p>
            <a:pPr marL="379413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t-EE" sz="2300" u="sng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Kuidas personalitööd paremaks </a:t>
            </a:r>
            <a:r>
              <a:rPr lang="et-EE" sz="2300" u="sng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teha</a:t>
            </a:r>
            <a:r>
              <a:rPr lang="en-US" sz="2300" u="sng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?</a:t>
            </a:r>
            <a:endParaRPr lang="et-EE" sz="2300" u="sng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t-EE" sz="2300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personalitöötajate erialase pädevuse tõstmine</a:t>
            </a: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t-EE" sz="2300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IT vahendid kasutusele</a:t>
            </a:r>
          </a:p>
          <a:p>
            <a:pPr marL="836613" lvl="1" indent="-284163" defTabSz="40798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t-EE" sz="2300" kern="0" dirty="0">
                <a:solidFill>
                  <a:srgbClr val="000066"/>
                </a:solidFill>
                <a:latin typeface="Arial"/>
                <a:ea typeface="MS PGothic" pitchFamily="34" charset="-128"/>
              </a:rPr>
              <a:t>KOV volikogu liikmete ja juhtide </a:t>
            </a:r>
            <a:r>
              <a:rPr lang="et-EE" sz="2300" kern="0" dirty="0" smtClean="0">
                <a:solidFill>
                  <a:srgbClr val="000066"/>
                </a:solidFill>
                <a:latin typeface="Arial"/>
                <a:ea typeface="MS PGothic" pitchFamily="34" charset="-128"/>
              </a:rPr>
              <a:t>teadlikkuse kasvatamine</a:t>
            </a:r>
            <a:endParaRPr lang="et-EE" sz="2300" kern="0" dirty="0">
              <a:solidFill>
                <a:srgbClr val="000066"/>
              </a:solidFill>
              <a:latin typeface="Arial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t-EE" sz="2800" b="1" dirty="0" smtClean="0">
                <a:solidFill>
                  <a:srgbClr val="002060"/>
                </a:solidFill>
              </a:rPr>
              <a:t>Millistest personalitöö tööriistadest tunnete oma töös enam puudust? </a:t>
            </a:r>
            <a:endParaRPr lang="et-EE" dirty="0"/>
          </a:p>
        </p:txBody>
      </p:sp>
      <p:graphicFrame>
        <p:nvGraphicFramePr>
          <p:cNvPr id="4" name="Diagramm 3"/>
          <p:cNvGraphicFramePr/>
          <p:nvPr/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xmlns="" id="{73450CB5-44E4-25F3-98C0-8D2681EDD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096921"/>
              </p:ext>
            </p:extLst>
          </p:nvPr>
        </p:nvGraphicFramePr>
        <p:xfrm>
          <a:off x="971600" y="836712"/>
          <a:ext cx="6840760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107504" y="273050"/>
            <a:ext cx="8856984" cy="563662"/>
          </a:xfrm>
        </p:spPr>
        <p:txBody>
          <a:bodyPr/>
          <a:lstStyle/>
          <a:p>
            <a:r>
              <a:rPr lang="et-EE" sz="3600" b="1" dirty="0">
                <a:solidFill>
                  <a:srgbClr val="000066"/>
                </a:solidFill>
              </a:rPr>
              <a:t>Personalitöötaja rollid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6EAC94-3204-1D72-9A67-10EE57B79D8E}"/>
              </a:ext>
            </a:extLst>
          </p:cNvPr>
          <p:cNvSpPr txBox="1"/>
          <p:nvPr/>
        </p:nvSpPr>
        <p:spPr>
          <a:xfrm>
            <a:off x="899592" y="4221088"/>
            <a:ext cx="810090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 defTabSz="407988" eaLnBrk="0" hangingPunct="0"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t-EE" sz="2100" dirty="0">
                <a:solidFill>
                  <a:srgbClr val="000066"/>
                </a:solidFill>
                <a:latin typeface="+mn-lt"/>
                <a:ea typeface="MS PGothic" pitchFamily="34" charset="-128"/>
              </a:rPr>
              <a:t>Täna eelkõige </a:t>
            </a:r>
            <a:r>
              <a:rPr lang="et-EE" sz="2100" dirty="0" smtClean="0">
                <a:solidFill>
                  <a:srgbClr val="000066"/>
                </a:solidFill>
                <a:latin typeface="+mn-lt"/>
                <a:ea typeface="MS PGothic" pitchFamily="34" charset="-128"/>
              </a:rPr>
              <a:t>administratiivne töö </a:t>
            </a:r>
            <a:r>
              <a:rPr lang="et-EE" sz="2100" dirty="0">
                <a:solidFill>
                  <a:srgbClr val="000066"/>
                </a:solidFill>
                <a:latin typeface="+mn-lt"/>
                <a:ea typeface="MS PGothic" pitchFamily="34" charset="-128"/>
              </a:rPr>
              <a:t>– dokumendid, arvestus, õiguspärasus. </a:t>
            </a:r>
          </a:p>
          <a:p>
            <a:pPr marL="252000" indent="-252000" defTabSz="407988" eaLnBrk="0" hangingPunct="0"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t-EE" sz="2100" dirty="0">
                <a:solidFill>
                  <a:srgbClr val="000066"/>
                </a:solidFill>
                <a:latin typeface="+mn-lt"/>
                <a:ea typeface="MS PGothic" pitchFamily="34" charset="-128"/>
              </a:rPr>
              <a:t>Pädevuste ja juhipoolse „tellimuse“ korral ka „inimeste inimene“ – motivatsiooni ja arengu toetamine, töötajate rahuolu. </a:t>
            </a:r>
          </a:p>
          <a:p>
            <a:pPr marL="252000" indent="-252000" defTabSz="407988" eaLnBrk="0" hangingPunct="0"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t-EE" sz="2100" dirty="0">
                <a:solidFill>
                  <a:srgbClr val="000066"/>
                </a:solidFill>
                <a:latin typeface="+mn-lt"/>
                <a:ea typeface="MS PGothic" pitchFamily="34" charset="-128"/>
              </a:rPr>
              <a:t>Harva </a:t>
            </a:r>
            <a:r>
              <a:rPr lang="et-EE" sz="2100" dirty="0" smtClean="0">
                <a:solidFill>
                  <a:srgbClr val="000066"/>
                </a:solidFill>
                <a:latin typeface="+mn-lt"/>
                <a:ea typeface="MS PGothic" pitchFamily="34" charset="-128"/>
              </a:rPr>
              <a:t>kaasatus muudatuste</a:t>
            </a:r>
            <a:r>
              <a:rPr lang="en-US" sz="2100" dirty="0" err="1" smtClean="0">
                <a:solidFill>
                  <a:srgbClr val="000066"/>
                </a:solidFill>
                <a:latin typeface="+mn-lt"/>
                <a:ea typeface="MS PGothic" pitchFamily="34" charset="-128"/>
              </a:rPr>
              <a:t>sse</a:t>
            </a:r>
            <a:r>
              <a:rPr lang="et-EE" sz="2100" dirty="0" smtClean="0">
                <a:solidFill>
                  <a:srgbClr val="000066"/>
                </a:solidFill>
                <a:latin typeface="+mn-lt"/>
                <a:ea typeface="MS PGothic" pitchFamily="34" charset="-128"/>
              </a:rPr>
              <a:t> </a:t>
            </a:r>
            <a:r>
              <a:rPr lang="et-EE" sz="2100" dirty="0">
                <a:solidFill>
                  <a:srgbClr val="000066"/>
                </a:solidFill>
                <a:latin typeface="+mn-lt"/>
                <a:ea typeface="MS PGothic" pitchFamily="34" charset="-128"/>
              </a:rPr>
              <a:t>ja töötajate </a:t>
            </a:r>
            <a:r>
              <a:rPr lang="et-EE" sz="2100" dirty="0" smtClean="0">
                <a:solidFill>
                  <a:srgbClr val="000066"/>
                </a:solidFill>
                <a:latin typeface="+mn-lt"/>
                <a:ea typeface="MS PGothic" pitchFamily="34" charset="-128"/>
              </a:rPr>
              <a:t>toetamisse; </a:t>
            </a:r>
            <a:r>
              <a:rPr lang="et-EE" sz="2100" dirty="0">
                <a:solidFill>
                  <a:srgbClr val="000066"/>
                </a:solidFill>
                <a:latin typeface="+mn-lt"/>
                <a:ea typeface="MS PGothic" pitchFamily="34" charset="-128"/>
              </a:rPr>
              <a:t>pigem erandina osalevad KOV strateegiate kujundamisel ja kaasvastutavad nende elluviimise </a:t>
            </a:r>
            <a:r>
              <a:rPr lang="et-EE" sz="2100" dirty="0" smtClean="0">
                <a:solidFill>
                  <a:srgbClr val="000066"/>
                </a:solidFill>
                <a:latin typeface="+mn-lt"/>
                <a:ea typeface="MS PGothic" pitchFamily="34" charset="-128"/>
              </a:rPr>
              <a:t>eest</a:t>
            </a:r>
            <a:endParaRPr lang="et-EE" sz="2100" dirty="0">
              <a:solidFill>
                <a:srgbClr val="000066"/>
              </a:solidFill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107504" y="273050"/>
            <a:ext cx="8928992" cy="851694"/>
          </a:xfrm>
        </p:spPr>
        <p:txBody>
          <a:bodyPr/>
          <a:lstStyle/>
          <a:p>
            <a:r>
              <a:rPr lang="et-EE" sz="3600" b="1" dirty="0">
                <a:solidFill>
                  <a:srgbClr val="000066"/>
                </a:solidFill>
              </a:rPr>
              <a:t>Personalijuhtimise mudel (täiendamisel)</a:t>
            </a:r>
          </a:p>
        </p:txBody>
      </p:sp>
      <p:pic>
        <p:nvPicPr>
          <p:cNvPr id="4" name="Pilt 3" descr="C:\Users\Riks\AppData\Local\Temp\pid-15604\Geomedia_joonis_A4_uus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9"/>
            <a:ext cx="8568952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207919"/>
          </a:xfrm>
        </p:spPr>
        <p:txBody>
          <a:bodyPr/>
          <a:lstStyle/>
          <a:p>
            <a:r>
              <a:rPr lang="et-EE" sz="2400" dirty="0">
                <a:solidFill>
                  <a:srgbClr val="000066"/>
                </a:solidFill>
              </a:rPr>
              <a:t>Kõigis </a:t>
            </a:r>
            <a:r>
              <a:rPr lang="en-US" sz="2400" dirty="0" err="1">
                <a:solidFill>
                  <a:srgbClr val="000066"/>
                </a:solidFill>
              </a:rPr>
              <a:t>KOVides</a:t>
            </a:r>
            <a:r>
              <a:rPr lang="en-US" sz="2400" dirty="0">
                <a:solidFill>
                  <a:srgbClr val="000066"/>
                </a:solidFill>
              </a:rPr>
              <a:t> on</a:t>
            </a:r>
            <a:r>
              <a:rPr lang="et-EE" sz="2400" dirty="0">
                <a:solidFill>
                  <a:srgbClr val="000066"/>
                </a:solidFill>
              </a:rPr>
              <a:t> personalijuhtimisel sarnased eesmärgid ja lähenemisviisid, sõltumata nende unikaalsusest</a:t>
            </a:r>
            <a:r>
              <a:rPr lang="en-US" sz="2400" dirty="0">
                <a:solidFill>
                  <a:srgbClr val="000066"/>
                </a:solidFill>
              </a:rPr>
              <a:t>.</a:t>
            </a:r>
            <a:r>
              <a:rPr lang="et-EE" sz="2400" dirty="0">
                <a:solidFill>
                  <a:srgbClr val="000066"/>
                </a:solidFill>
              </a:rPr>
              <a:t> Tegevused aitavad seada personalijuhtimise sihid konkreetses KOVis lähtuvalt selle töötajate ja töökorraldusega seotud vajadustest, võimalustest ja kohaliku omavalitsuse arengukavast. </a:t>
            </a:r>
          </a:p>
          <a:p>
            <a:r>
              <a:rPr lang="et-EE" sz="2400" b="1" dirty="0">
                <a:solidFill>
                  <a:srgbClr val="000066"/>
                </a:solidFill>
              </a:rPr>
              <a:t>Baas: </a:t>
            </a:r>
            <a:r>
              <a:rPr lang="et-EE" sz="2400" dirty="0">
                <a:solidFill>
                  <a:srgbClr val="000066"/>
                </a:solidFill>
              </a:rPr>
              <a:t>tegevused on vajalikud igas KOVis. </a:t>
            </a:r>
          </a:p>
          <a:p>
            <a:r>
              <a:rPr lang="et-EE" sz="2400" b="1" dirty="0">
                <a:solidFill>
                  <a:srgbClr val="000066"/>
                </a:solidFill>
              </a:rPr>
              <a:t>Tõhus:</a:t>
            </a:r>
            <a:r>
              <a:rPr lang="et-EE" sz="2400" dirty="0">
                <a:solidFill>
                  <a:srgbClr val="000066"/>
                </a:solidFill>
              </a:rPr>
              <a:t> personalijuhtimine peaks olema püüdluseks kõigis KOVides. </a:t>
            </a:r>
          </a:p>
          <a:p>
            <a:r>
              <a:rPr lang="et-EE" sz="2400" b="1" dirty="0">
                <a:solidFill>
                  <a:srgbClr val="000066"/>
                </a:solidFill>
              </a:rPr>
              <a:t>Edasijõudnu: personalijuhtimist</a:t>
            </a:r>
            <a:r>
              <a:rPr lang="et-EE" sz="2400" dirty="0">
                <a:solidFill>
                  <a:srgbClr val="000066"/>
                </a:solidFill>
              </a:rPr>
              <a:t> arendatakse pidevalt ning faktipõhiselt, selleks silmapaistev pädevus ning piisavad ressursid; nende positiivne mõju ulatub oma KOVist kaugemale.</a:t>
            </a:r>
          </a:p>
          <a:p>
            <a:r>
              <a:rPr lang="et-EE" sz="2400" b="1" dirty="0">
                <a:solidFill>
                  <a:srgbClr val="C00000"/>
                </a:solidFill>
              </a:rPr>
              <a:t>Mudeli rakendamiseks on tööriistad, kogemuslood ja rakendusettepanekud</a:t>
            </a:r>
            <a:r>
              <a:rPr lang="et-EE" sz="2400" dirty="0"/>
              <a:t>. </a:t>
            </a: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3725" cy="635670"/>
          </a:xfrm>
        </p:spPr>
        <p:txBody>
          <a:bodyPr/>
          <a:lstStyle/>
          <a:p>
            <a:r>
              <a:rPr lang="et-EE" sz="3600" b="1" dirty="0">
                <a:solidFill>
                  <a:srgbClr val="000066"/>
                </a:solidFill>
              </a:rPr>
              <a:t>Personalijuhtimise tasemed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7200" y="1556791"/>
            <a:ext cx="8213725" cy="4559847"/>
          </a:xfrm>
        </p:spPr>
        <p:txBody>
          <a:bodyPr/>
          <a:lstStyle/>
          <a:p>
            <a:r>
              <a:rPr lang="et-EE" sz="3200" dirty="0" smtClean="0">
                <a:solidFill>
                  <a:srgbClr val="000066"/>
                </a:solidFill>
              </a:rPr>
              <a:t>PJ mudeli sobivuse piloteerimine kolmes KOVis ja seejärel mudeli esitlemine </a:t>
            </a:r>
          </a:p>
          <a:p>
            <a:r>
              <a:rPr lang="et-EE" sz="3200" dirty="0" smtClean="0">
                <a:solidFill>
                  <a:srgbClr val="000066"/>
                </a:solidFill>
              </a:rPr>
              <a:t>PJ tööriistakasti kokkupanemine, sh ka tööriistade väljatöötamine ja nende katsetamine (luua avalik tööriistakast, mida saab täiendada)</a:t>
            </a:r>
          </a:p>
          <a:p>
            <a:r>
              <a:rPr lang="et-EE" sz="3200" dirty="0" smtClean="0">
                <a:solidFill>
                  <a:srgbClr val="000066"/>
                </a:solidFill>
              </a:rPr>
              <a:t>Personalijuhtimise mudeli </a:t>
            </a:r>
            <a:r>
              <a:rPr lang="et-EE" sz="3200" dirty="0" smtClean="0">
                <a:solidFill>
                  <a:srgbClr val="000066"/>
                </a:solidFill>
              </a:rPr>
              <a:t>rakendamise ja </a:t>
            </a:r>
            <a:r>
              <a:rPr lang="et-EE" sz="3200" dirty="0" smtClean="0">
                <a:solidFill>
                  <a:srgbClr val="000066"/>
                </a:solidFill>
              </a:rPr>
              <a:t>tööriistade koolituse ettevalmistamine- koolitused algavad sügisel</a:t>
            </a:r>
            <a:endParaRPr lang="et-EE" sz="3200" dirty="0">
              <a:solidFill>
                <a:srgbClr val="000066"/>
              </a:solidFill>
            </a:endParaRPr>
          </a:p>
          <a:p>
            <a:endParaRPr lang="en-US" dirty="0"/>
          </a:p>
          <a:p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>
                <a:solidFill>
                  <a:srgbClr val="000066"/>
                </a:solidFill>
              </a:rPr>
              <a:t>Käimasolevad tegevused ja oodatavad tulemused</a:t>
            </a:r>
            <a:endParaRPr lang="et-EE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Geomedia slaidide taust [avaleht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0" y="1887538"/>
            <a:ext cx="91440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8" rIns="91311" bIns="45658" anchor="ctr"/>
          <a:lstStyle/>
          <a:p>
            <a:endParaRPr lang="et-EE" sz="4400" b="1">
              <a:solidFill>
                <a:srgbClr val="1F2F71"/>
              </a:solidFill>
              <a:latin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79388" y="2348880"/>
            <a:ext cx="8964612" cy="31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8" rIns="91311" bIns="4565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600" b="1" dirty="0" smtClean="0">
              <a:solidFill>
                <a:srgbClr val="1F2F71"/>
              </a:solidFill>
              <a:latin typeface="Arial Rounded MT Bold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3600" b="1" dirty="0" smtClean="0">
              <a:solidFill>
                <a:srgbClr val="1F2F71"/>
              </a:solidFill>
              <a:latin typeface="Arial Rounded MT Bold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1F2F71"/>
                </a:solidFill>
                <a:latin typeface="Arial Rounded MT Bold" pitchFamily="34" charset="0"/>
              </a:rPr>
              <a:t>TULEMUSLIKKU </a:t>
            </a:r>
            <a:r>
              <a:rPr lang="en-US" sz="3600" b="1" dirty="0">
                <a:solidFill>
                  <a:srgbClr val="1F2F71"/>
                </a:solidFill>
                <a:latin typeface="Arial Rounded MT Bold" pitchFamily="34" charset="0"/>
              </a:rPr>
              <a:t>KOOSLOOMET </a:t>
            </a:r>
            <a:r>
              <a:rPr lang="et-EE" sz="3600" b="1" dirty="0">
                <a:solidFill>
                  <a:srgbClr val="1F2F71"/>
                </a:solidFill>
                <a:latin typeface="Arial Rounded MT Bold" pitchFamily="34" charset="0"/>
              </a:rPr>
              <a:t>!</a:t>
            </a:r>
            <a:endParaRPr lang="en-US" sz="3600" b="1" dirty="0">
              <a:solidFill>
                <a:srgbClr val="1F2F71"/>
              </a:solidFill>
              <a:latin typeface="Arial Rounded MT Bold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t-EE" sz="3600" b="1" dirty="0">
              <a:solidFill>
                <a:srgbClr val="1F2F71"/>
              </a:solidFill>
              <a:latin typeface="Arial Rounded MT Bold" pitchFamily="34" charset="0"/>
            </a:endParaRPr>
          </a:p>
        </p:txBody>
      </p:sp>
      <p:pic>
        <p:nvPicPr>
          <p:cNvPr id="34820" name="Picture 5" descr="Kuresaare.e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4238625"/>
            <a:ext cx="2193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Kuresaare.e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2022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539552" y="1916832"/>
            <a:ext cx="8213725" cy="4104456"/>
          </a:xfrm>
        </p:spPr>
        <p:txBody>
          <a:bodyPr/>
          <a:lstStyle/>
          <a:p>
            <a:r>
              <a:rPr lang="et-EE" sz="3200" dirty="0">
                <a:solidFill>
                  <a:srgbClr val="000066"/>
                </a:solidFill>
              </a:rPr>
              <a:t>Personalijuhtimise mudeli </a:t>
            </a:r>
            <a:r>
              <a:rPr lang="et-EE" sz="3200" dirty="0" smtClean="0">
                <a:solidFill>
                  <a:srgbClr val="000066"/>
                </a:solidFill>
              </a:rPr>
              <a:t>ja tööriistakasti koostamise </a:t>
            </a:r>
            <a:r>
              <a:rPr lang="et-EE" sz="3200" dirty="0">
                <a:solidFill>
                  <a:srgbClr val="000066"/>
                </a:solidFill>
              </a:rPr>
              <a:t>eesmärk ja ülesanded</a:t>
            </a:r>
          </a:p>
          <a:p>
            <a:r>
              <a:rPr lang="et-EE" sz="3200" dirty="0">
                <a:solidFill>
                  <a:srgbClr val="000066"/>
                </a:solidFill>
              </a:rPr>
              <a:t>Personalijuhtimise mudeli </a:t>
            </a:r>
            <a:r>
              <a:rPr lang="et-EE" sz="3200" dirty="0" smtClean="0">
                <a:solidFill>
                  <a:srgbClr val="000066"/>
                </a:solidFill>
              </a:rPr>
              <a:t>ja tööriistakasti tööde hetkeseis</a:t>
            </a:r>
            <a:endParaRPr lang="et-EE" sz="3200" dirty="0">
              <a:solidFill>
                <a:srgbClr val="000066"/>
              </a:solidFill>
            </a:endParaRPr>
          </a:p>
          <a:p>
            <a:r>
              <a:rPr lang="et-EE" sz="3200" dirty="0" smtClean="0">
                <a:solidFill>
                  <a:srgbClr val="000066"/>
                </a:solidFill>
              </a:rPr>
              <a:t>Edasised tegevused ja töö lõpptulemus </a:t>
            </a:r>
            <a:endParaRPr lang="et-EE" sz="3200" dirty="0">
              <a:solidFill>
                <a:srgbClr val="000066"/>
              </a:solidFill>
            </a:endParaRP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3725" cy="1131888"/>
          </a:xfrm>
        </p:spPr>
        <p:txBody>
          <a:bodyPr/>
          <a:lstStyle/>
          <a:p>
            <a:r>
              <a:rPr lang="et-EE" dirty="0" smtClean="0">
                <a:solidFill>
                  <a:srgbClr val="000066"/>
                </a:solidFill>
              </a:rPr>
              <a:t>Ettekande fookus</a:t>
            </a:r>
            <a:endParaRPr lang="et-EE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7200" y="1404939"/>
            <a:ext cx="8213725" cy="4711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t-EE" sz="2600" dirty="0">
                <a:solidFill>
                  <a:srgbClr val="000066"/>
                </a:solidFill>
              </a:rPr>
              <a:t>Kohaliku omavalitsuse personalijuhtimise mudeli eesmärk on </a:t>
            </a:r>
            <a:r>
              <a:rPr lang="et-EE" sz="2600" b="1" dirty="0">
                <a:solidFill>
                  <a:srgbClr val="000066"/>
                </a:solidFill>
              </a:rPr>
              <a:t>asjatundlike ja motiveeritud töötajate olemasolu ning tõhus töökorraldus Eesti igas linnas ja vallas</a:t>
            </a:r>
            <a:r>
              <a:rPr lang="et-EE" sz="2600" dirty="0">
                <a:solidFill>
                  <a:srgbClr val="000066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t-EE" sz="2600" dirty="0">
                <a:solidFill>
                  <a:srgbClr val="000066"/>
                </a:solidFill>
              </a:rPr>
              <a:t>Luuakse personalijuhtimise mudel ja tööriistad ning viiakse läbi koolitus, mille abil luua KOVide personalijuhtimise homset edu ja lahendada tänaseid probleeme.</a:t>
            </a:r>
          </a:p>
          <a:p>
            <a:pPr>
              <a:lnSpc>
                <a:spcPct val="100000"/>
              </a:lnSpc>
            </a:pPr>
            <a:r>
              <a:rPr lang="et-EE" sz="2600" dirty="0">
                <a:solidFill>
                  <a:srgbClr val="000066"/>
                </a:solidFill>
              </a:rPr>
              <a:t>Personalijuhtimine ja personalitöö on üks oluline osa KOV terviklikust võimekusest, mitte eraldiseisev funktsioon, et töötada säästlikult ja mõjusalt. </a:t>
            </a: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5308" y="273050"/>
            <a:ext cx="8213725" cy="923702"/>
          </a:xfrm>
        </p:spPr>
        <p:txBody>
          <a:bodyPr/>
          <a:lstStyle/>
          <a:p>
            <a:r>
              <a:rPr lang="et-EE" sz="3600" b="1" dirty="0">
                <a:solidFill>
                  <a:srgbClr val="000066"/>
                </a:solidFill>
              </a:rPr>
              <a:t>Mudeli koostamise eesmärgid</a:t>
            </a:r>
          </a:p>
        </p:txBody>
      </p:sp>
    </p:spTree>
    <p:extLst>
      <p:ext uri="{BB962C8B-B14F-4D97-AF65-F5344CB8AC3E}">
        <p14:creationId xmlns:p14="http://schemas.microsoft.com/office/powerpoint/2010/main" xmlns="" val="27786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>
                <a:solidFill>
                  <a:srgbClr val="000066"/>
                </a:solidFill>
              </a:rPr>
              <a:t>Personalijuhtimise mudeli koostamise ülesannete täitmise </a:t>
            </a:r>
            <a:r>
              <a:rPr lang="et-EE" sz="3200" b="1" dirty="0">
                <a:solidFill>
                  <a:srgbClr val="000066"/>
                </a:solidFill>
              </a:rPr>
              <a:t>üldine skeem </a:t>
            </a:r>
          </a:p>
        </p:txBody>
      </p:sp>
      <p:pic>
        <p:nvPicPr>
          <p:cNvPr id="4" name="Pilt 3" descr="Pilt, millel on kujutatud tekst, kuvatõmmis, Font, number&#10;&#10;Kirjeldus on genereeritud automaatsel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34481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b="1" dirty="0" smtClean="0">
                <a:solidFill>
                  <a:srgbClr val="000066"/>
                </a:solidFill>
              </a:rPr>
              <a:t>Mudeli koostamise protsess</a:t>
            </a:r>
            <a:endParaRPr lang="et-EE" sz="3600" b="1" dirty="0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1196752"/>
          <a:ext cx="9144000" cy="5661248"/>
        </p:xfrm>
        <a:graphic>
          <a:graphicData uri="http://schemas.openxmlformats.org/presentationml/2006/ole">
            <p:oleObj spid="_x0000_s1026" name="Slaid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779686"/>
          </a:xfrm>
        </p:spPr>
        <p:txBody>
          <a:bodyPr/>
          <a:lstStyle/>
          <a:p>
            <a:r>
              <a:rPr lang="et-EE" sz="3600" b="1" dirty="0">
                <a:solidFill>
                  <a:srgbClr val="000066"/>
                </a:solidFill>
              </a:rPr>
              <a:t>Mudeli koostamisse kaasatud KOVid</a:t>
            </a:r>
          </a:p>
        </p:txBody>
      </p:sp>
      <p:pic>
        <p:nvPicPr>
          <p:cNvPr id="4" name="Pilt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92088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683568" y="4725144"/>
            <a:ext cx="8213725" cy="1131888"/>
          </a:xfrm>
        </p:spPr>
        <p:txBody>
          <a:bodyPr/>
          <a:lstStyle/>
          <a:p>
            <a:pPr algn="r"/>
            <a:r>
              <a:rPr lang="et-EE" sz="3600" b="1" dirty="0" smtClean="0">
                <a:solidFill>
                  <a:srgbClr val="000066"/>
                </a:solidFill>
              </a:rPr>
              <a:t>KOV personalitöötajate </a:t>
            </a:r>
            <a:r>
              <a:rPr lang="en-US" sz="3600" b="1" dirty="0" smtClean="0">
                <a:solidFill>
                  <a:srgbClr val="000066"/>
                </a:solidFill>
              </a:rPr>
              <a:t>e-</a:t>
            </a:r>
            <a:r>
              <a:rPr lang="et-EE" sz="3600" b="1" dirty="0" smtClean="0">
                <a:solidFill>
                  <a:srgbClr val="000066"/>
                </a:solidFill>
              </a:rPr>
              <a:t>küsitluse tulemused </a:t>
            </a:r>
            <a:endParaRPr lang="et-EE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t-EE" sz="3200" b="1" dirty="0" smtClean="0">
                <a:solidFill>
                  <a:srgbClr val="000066"/>
                </a:solidFill>
              </a:rPr>
              <a:t>Kuidas hindate oma kohaliku omavalitsuse personalitööd</a:t>
            </a:r>
            <a:r>
              <a:rPr lang="et-EE" sz="3200" dirty="0" smtClean="0">
                <a:solidFill>
                  <a:srgbClr val="000066"/>
                </a:solidFill>
              </a:rPr>
              <a:t>?</a:t>
            </a:r>
            <a:r>
              <a:rPr lang="en-US" sz="3200" dirty="0" smtClean="0">
                <a:solidFill>
                  <a:srgbClr val="000066"/>
                </a:solidFill>
              </a:rPr>
              <a:t> (1)</a:t>
            </a:r>
            <a:r>
              <a:rPr lang="et-EE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smtClean="0">
                <a:solidFill>
                  <a:srgbClr val="000066"/>
                </a:solidFill>
              </a:rPr>
              <a:t/>
            </a:r>
            <a:br>
              <a:rPr lang="en-US" sz="3200" dirty="0" smtClean="0">
                <a:solidFill>
                  <a:srgbClr val="000066"/>
                </a:solidFill>
              </a:rPr>
            </a:br>
            <a:endParaRPr lang="et-EE" sz="3200" dirty="0">
              <a:solidFill>
                <a:srgbClr val="000066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6" name="Pilt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t-EE" sz="3200" b="1" dirty="0" smtClean="0">
                <a:solidFill>
                  <a:srgbClr val="000066"/>
                </a:solidFill>
              </a:rPr>
              <a:t>Kuidas hindate oma kohaliku omavalitsuse personalitööd</a:t>
            </a:r>
            <a:r>
              <a:rPr lang="et-EE" sz="3200" dirty="0" smtClean="0">
                <a:solidFill>
                  <a:srgbClr val="000066"/>
                </a:solidFill>
              </a:rPr>
              <a:t>?</a:t>
            </a:r>
            <a:r>
              <a:rPr lang="en-US" sz="3200" dirty="0" smtClean="0">
                <a:solidFill>
                  <a:srgbClr val="000066"/>
                </a:solidFill>
              </a:rPr>
              <a:t> (2)</a:t>
            </a:r>
            <a:r>
              <a:rPr lang="et-EE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smtClean="0">
                <a:solidFill>
                  <a:srgbClr val="000066"/>
                </a:solidFill>
              </a:rPr>
              <a:t/>
            </a:r>
            <a:br>
              <a:rPr lang="en-US" sz="3200" dirty="0" smtClean="0">
                <a:solidFill>
                  <a:srgbClr val="000066"/>
                </a:solidFill>
              </a:rPr>
            </a:br>
            <a:endParaRPr lang="et-EE" sz="3200" dirty="0">
              <a:solidFill>
                <a:srgbClr val="000066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8" name="Pilt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62541</TotalTime>
  <Words>395</Words>
  <Application>Microsoft Office PowerPoint</Application>
  <PresentationFormat>Ekraaniseanss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Slaiditiitlid</vt:lpstr>
      </vt:variant>
      <vt:variant>
        <vt:i4>17</vt:i4>
      </vt:variant>
    </vt:vector>
  </HeadingPairs>
  <TitlesOfParts>
    <vt:vector size="19" baseType="lpstr">
      <vt:lpstr>2_Default Design</vt:lpstr>
      <vt:lpstr>Slaid</vt:lpstr>
      <vt:lpstr>                KOV personalijuhtimise  mudel ja tööriistakast  Rivo Noorkõiv rivo@geomedia.ee  28.02.2024       </vt:lpstr>
      <vt:lpstr>Ettekande fookus</vt:lpstr>
      <vt:lpstr>Mudeli koostamise eesmärgid</vt:lpstr>
      <vt:lpstr>Personalijuhtimise mudeli koostamise ülesannete täitmise üldine skeem </vt:lpstr>
      <vt:lpstr>Mudeli koostamise protsess</vt:lpstr>
      <vt:lpstr>Mudeli koostamisse kaasatud KOVid</vt:lpstr>
      <vt:lpstr>KOV personalitöötajate e-küsitluse tulemused </vt:lpstr>
      <vt:lpstr>Kuidas hindate oma kohaliku omavalitsuse personalitööd? (1)  </vt:lpstr>
      <vt:lpstr>Kuidas hindate oma kohaliku omavalitsuse personalitööd? (2)  </vt:lpstr>
      <vt:lpstr>Mida tuleks teha personalitöö muutmiseks?</vt:lpstr>
      <vt:lpstr>Personalitöötajate ankeedi tulemused</vt:lpstr>
      <vt:lpstr>Millistest personalitöö tööriistadest tunnete oma töös enam puudust? </vt:lpstr>
      <vt:lpstr>Personalitöötaja rollid</vt:lpstr>
      <vt:lpstr>Personalijuhtimise mudel (täiendamisel)</vt:lpstr>
      <vt:lpstr>Personalijuhtimise tasemed</vt:lpstr>
      <vt:lpstr>Käimasolevad tegevused ja oodatavad tulemused</vt:lpstr>
      <vt:lpstr>Slaid 17</vt:lpstr>
    </vt:vector>
  </TitlesOfParts>
  <Company>Geomedia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Rivo Noorkõiv</dc:creator>
  <cp:lastModifiedBy>r</cp:lastModifiedBy>
  <cp:revision>811</cp:revision>
  <cp:lastPrinted>2017-03-24T17:21:27Z</cp:lastPrinted>
  <dcterms:created xsi:type="dcterms:W3CDTF">2007-02-19T06:43:25Z</dcterms:created>
  <dcterms:modified xsi:type="dcterms:W3CDTF">2024-02-27T20:36:38Z</dcterms:modified>
</cp:coreProperties>
</file>