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66" r:id="rId3"/>
    <p:sldId id="316" r:id="rId4"/>
    <p:sldId id="317" r:id="rId5"/>
    <p:sldId id="267" r:id="rId6"/>
    <p:sldId id="323" r:id="rId7"/>
    <p:sldId id="315" r:id="rId8"/>
    <p:sldId id="322" r:id="rId9"/>
    <p:sldId id="318" r:id="rId10"/>
    <p:sldId id="321" r:id="rId11"/>
    <p:sldId id="320" r:id="rId12"/>
    <p:sldId id="273" r:id="rId13"/>
  </p:sldIdLst>
  <p:sldSz cx="12192000" cy="6858000"/>
  <p:notesSz cx="7102475" cy="102330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61" autoAdjust="0"/>
  </p:normalViewPr>
  <p:slideViewPr>
    <p:cSldViewPr snapToGrid="0">
      <p:cViewPr varScale="1">
        <p:scale>
          <a:sx n="108" d="100"/>
          <a:sy n="108" d="100"/>
        </p:scale>
        <p:origin x="71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t-EE"/>
          </a:p>
        </p:txBody>
      </p:sp>
      <p:sp>
        <p:nvSpPr>
          <p:cNvPr id="3" name="Kuupäeva kohatäide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EF1D2AFD-7472-4707-B0C2-60FA0EC7707F}" type="datetimeFigureOut">
              <a:rPr lang="et-EE" smtClean="0"/>
              <a:t>28.02.2024</a:t>
            </a:fld>
            <a:endParaRPr lang="et-EE"/>
          </a:p>
        </p:txBody>
      </p:sp>
      <p:sp>
        <p:nvSpPr>
          <p:cNvPr id="4" name="Slaidi pildi kohatäide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t-EE"/>
          </a:p>
        </p:txBody>
      </p:sp>
      <p:sp>
        <p:nvSpPr>
          <p:cNvPr id="5" name="Märkmete kohatäide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t-EE"/>
          </a:p>
        </p:txBody>
      </p:sp>
      <p:sp>
        <p:nvSpPr>
          <p:cNvPr id="7" name="Slaidinumbri kohatäide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47CAF5EC-AA0C-4593-A194-09D093AC23F6}" type="slidenum">
              <a:rPr lang="et-EE" smtClean="0"/>
              <a:t>‹#›</a:t>
            </a:fld>
            <a:endParaRPr lang="et-EE"/>
          </a:p>
        </p:txBody>
      </p:sp>
    </p:spTree>
    <p:extLst>
      <p:ext uri="{BB962C8B-B14F-4D97-AF65-F5344CB8AC3E}">
        <p14:creationId xmlns:p14="http://schemas.microsoft.com/office/powerpoint/2010/main" val="210865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a:t>Riigihalduse ja avaliku teenistuse osakond</a:t>
            </a:r>
          </a:p>
        </p:txBody>
      </p:sp>
      <p:sp>
        <p:nvSpPr>
          <p:cNvPr id="4" name="Slide Number Placeholder 3"/>
          <p:cNvSpPr>
            <a:spLocks noGrp="1"/>
          </p:cNvSpPr>
          <p:nvPr>
            <p:ph type="sldNum" sz="quarter" idx="10"/>
          </p:nvPr>
        </p:nvSpPr>
        <p:spPr/>
        <p:txBody>
          <a:bodyPr/>
          <a:lstStyle/>
          <a:p>
            <a:fld id="{4F3484B2-7D45-46A9-AA10-C2234E88C9BE}" type="slidenum">
              <a:rPr lang="et-EE" smtClean="0"/>
              <a:t>1</a:t>
            </a:fld>
            <a:endParaRPr lang="et-EE"/>
          </a:p>
        </p:txBody>
      </p:sp>
    </p:spTree>
    <p:extLst>
      <p:ext uri="{BB962C8B-B14F-4D97-AF65-F5344CB8AC3E}">
        <p14:creationId xmlns:p14="http://schemas.microsoft.com/office/powerpoint/2010/main" val="269368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0FA0-C495-EA6F-90F6-74C9101EB815}"/>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ECFE2FED-A44A-2D34-4EC8-9CDB3140A868}"/>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F2BDDFC6-9F71-D110-D5E0-C20067CC039B}"/>
              </a:ext>
            </a:extLst>
          </p:cNvPr>
          <p:cNvSpPr>
            <a:spLocks noGrp="1"/>
          </p:cNvSpPr>
          <p:nvPr>
            <p:ph type="body" idx="1"/>
          </p:nvPr>
        </p:nvSpPr>
        <p:spPr/>
        <p:txBody>
          <a:bodyPr/>
          <a:lstStyle/>
          <a:p>
            <a:pPr defTabSz="990570">
              <a:defRPr/>
            </a:pPr>
            <a:r>
              <a:rPr lang="et-EE" dirty="0"/>
              <a:t>Lisa 4 pole ametinimetusi ja haridus</a:t>
            </a:r>
            <a:r>
              <a:rPr lang="et-EE"/>
              <a:t>/kogemusnõudeid</a:t>
            </a:r>
            <a:endParaRPr lang="et-EE" dirty="0"/>
          </a:p>
        </p:txBody>
      </p:sp>
      <p:sp>
        <p:nvSpPr>
          <p:cNvPr id="4" name="Slaidinumbri kohatäide 3">
            <a:extLst>
              <a:ext uri="{FF2B5EF4-FFF2-40B4-BE49-F238E27FC236}">
                <a16:creationId xmlns:a16="http://schemas.microsoft.com/office/drawing/2014/main" id="{44718094-B1E5-AB3B-867C-CFA71669A9C8}"/>
              </a:ext>
            </a:extLst>
          </p:cNvPr>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10</a:t>
            </a:fld>
            <a:endParaRPr lang="en-GB">
              <a:solidFill>
                <a:prstClr val="black"/>
              </a:solidFill>
              <a:latin typeface="Calibri"/>
            </a:endParaRPr>
          </a:p>
        </p:txBody>
      </p:sp>
    </p:spTree>
    <p:extLst>
      <p:ext uri="{BB962C8B-B14F-4D97-AF65-F5344CB8AC3E}">
        <p14:creationId xmlns:p14="http://schemas.microsoft.com/office/powerpoint/2010/main" val="345749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5DDC1-9B97-135A-CEBB-ED49F066D86F}"/>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D8020254-456D-8953-0B64-BEEE14888B38}"/>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62C22EBD-17D5-DCC7-7020-B15CFCE17EEF}"/>
              </a:ext>
            </a:extLst>
          </p:cNvPr>
          <p:cNvSpPr>
            <a:spLocks noGrp="1"/>
          </p:cNvSpPr>
          <p:nvPr>
            <p:ph type="body" idx="1"/>
          </p:nvPr>
        </p:nvSpPr>
        <p:spPr/>
        <p:txBody>
          <a:bodyPr/>
          <a:lstStyle/>
          <a:p>
            <a:pPr defTabSz="990570">
              <a:defRPr/>
            </a:pPr>
            <a:r>
              <a:rPr lang="et-EE" dirty="0"/>
              <a:t>Ei ole võrdlust </a:t>
            </a:r>
            <a:r>
              <a:rPr lang="et-EE" dirty="0" err="1"/>
              <a:t>KOVidega</a:t>
            </a:r>
            <a:r>
              <a:rPr lang="et-EE" dirty="0"/>
              <a:t>. Mõned </a:t>
            </a:r>
            <a:r>
              <a:rPr lang="et-EE" dirty="0" err="1"/>
              <a:t>KOVid</a:t>
            </a:r>
            <a:r>
              <a:rPr lang="et-EE" dirty="0"/>
              <a:t> on jaganud teenistusgrupid ära, kasutavad erasektori võrdlust, ka riigivõrdlust. Nt palkade avalikustamisega andmed?</a:t>
            </a:r>
          </a:p>
          <a:p>
            <a:pPr defTabSz="990570">
              <a:defRPr/>
            </a:pPr>
            <a:endParaRPr lang="et-EE" dirty="0"/>
          </a:p>
        </p:txBody>
      </p:sp>
      <p:sp>
        <p:nvSpPr>
          <p:cNvPr id="4" name="Slaidinumbri kohatäide 3">
            <a:extLst>
              <a:ext uri="{FF2B5EF4-FFF2-40B4-BE49-F238E27FC236}">
                <a16:creationId xmlns:a16="http://schemas.microsoft.com/office/drawing/2014/main" id="{D51D66B7-0A19-E6C9-F2B0-6D4D343B188A}"/>
              </a:ext>
            </a:extLst>
          </p:cNvPr>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11</a:t>
            </a:fld>
            <a:endParaRPr lang="en-GB">
              <a:solidFill>
                <a:prstClr val="black"/>
              </a:solidFill>
              <a:latin typeface="Calibri"/>
            </a:endParaRPr>
          </a:p>
        </p:txBody>
      </p:sp>
    </p:spTree>
    <p:extLst>
      <p:ext uri="{BB962C8B-B14F-4D97-AF65-F5344CB8AC3E}">
        <p14:creationId xmlns:p14="http://schemas.microsoft.com/office/powerpoint/2010/main" val="235365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4F3484B2-7D45-46A9-AA10-C2234E88C9BE}" type="slidenum">
              <a:rPr lang="et-EE" smtClean="0"/>
              <a:t>12</a:t>
            </a:fld>
            <a:endParaRPr lang="et-EE"/>
          </a:p>
        </p:txBody>
      </p:sp>
    </p:spTree>
    <p:extLst>
      <p:ext uri="{BB962C8B-B14F-4D97-AF65-F5344CB8AC3E}">
        <p14:creationId xmlns:p14="http://schemas.microsoft.com/office/powerpoint/2010/main" val="347715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defTabSz="990570">
              <a:defRPr/>
            </a:pPr>
            <a:r>
              <a:rPr lang="et-EE" sz="1300" dirty="0"/>
              <a:t>Riigis loodud teenistuskohtade klassifikaator (esimene aastal 2013), Vabariigi Valitsuse määrus „…“, ..kohustab riigi ametiasutusi oma ametikohad ära klassifitseerida. Ka kõik hallatavad asutused on oma ametikohad ära klassifitseerinud, samuti mitmed riigi sihtasutused.</a:t>
            </a:r>
          </a:p>
          <a:p>
            <a:pPr defTabSz="990570">
              <a:defRPr/>
            </a:pPr>
            <a:r>
              <a:rPr lang="et-EE" sz="1300" dirty="0"/>
              <a:t>Teenistuskohtade klassifikaator koosneb teenistusgruppidest. Ühte teenistusgruppi kuuluvad teenistuskohad, mis on oma tööde sisult sarnased ja võrreldavad. 89 teenistusgruppi.</a:t>
            </a:r>
          </a:p>
          <a:p>
            <a:pPr defTabSz="990570">
              <a:defRPr/>
            </a:pPr>
            <a:r>
              <a:rPr lang="et-EE" sz="1300" dirty="0"/>
              <a:t>Tasemed – tasemeid võib olla 2 või ka 6 ühes teenistusgrupis. Erinevad rollid nõuavad erineval määral erialaseid teadmisi ja oskusteavet ning kogemust. Taseme kirjeldus on antud peamiste tegevuste/tööülesannete loendina. Igale tasemele vastab punktiväärtus, saadud läbi analüütilise hindamise teenistuskoha ja taseme loomisel/uuendamisel.</a:t>
            </a:r>
          </a:p>
          <a:p>
            <a:pPr defTabSz="990570">
              <a:defRPr/>
            </a:pPr>
            <a:r>
              <a:rPr lang="et-EE" sz="1300" dirty="0"/>
              <a:t>Kõik sarnased tööd on paigutatud samadesse teenistusgruppidesse ja tasemetele. Tagab palgauuringus võrreldavad tulemused.</a:t>
            </a:r>
          </a:p>
          <a:p>
            <a:pPr defTabSz="990570">
              <a:defRPr/>
            </a:pPr>
            <a:r>
              <a:rPr lang="et-EE" sz="1300" dirty="0"/>
              <a:t>Võrrelda palgatasemeid. Viimane </a:t>
            </a:r>
            <a:r>
              <a:rPr lang="et-EE" sz="1300" dirty="0" err="1"/>
              <a:t>üldturu</a:t>
            </a:r>
            <a:r>
              <a:rPr lang="et-EE" sz="1300" dirty="0"/>
              <a:t>-uuring – 541 organisatsiooni, ka teatud ametikohad ka riigiasutustest (nt Rahandusministeerium analüütikud jne). Riigi palgauuringus 119 asutust.</a:t>
            </a:r>
          </a:p>
          <a:p>
            <a:pPr defTabSz="990570">
              <a:defRPr/>
            </a:pPr>
            <a:r>
              <a:rPr lang="et-EE" sz="1300" dirty="0"/>
              <a:t>Uuendatakse – kalibreerimiskoosolekud, tagasiside, kooskõlastamine, kehtestamine.</a:t>
            </a:r>
          </a:p>
          <a:p>
            <a:pPr defTabSz="990570">
              <a:defRPr/>
            </a:pPr>
            <a:endParaRPr lang="et-EE" dirty="0"/>
          </a:p>
          <a:p>
            <a:pPr defTabSz="990570">
              <a:defRPr/>
            </a:pPr>
            <a:endParaRPr lang="et-EE" sz="1300" dirty="0"/>
          </a:p>
        </p:txBody>
      </p:sp>
      <p:sp>
        <p:nvSpPr>
          <p:cNvPr id="4" name="Slaidinumbri kohatäide 3"/>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2</a:t>
            </a:fld>
            <a:endParaRPr lang="en-GB">
              <a:solidFill>
                <a:prstClr val="black"/>
              </a:solidFill>
              <a:latin typeface="Calibri"/>
            </a:endParaRPr>
          </a:p>
        </p:txBody>
      </p:sp>
    </p:spTree>
    <p:extLst>
      <p:ext uri="{BB962C8B-B14F-4D97-AF65-F5344CB8AC3E}">
        <p14:creationId xmlns:p14="http://schemas.microsoft.com/office/powerpoint/2010/main" val="8231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Iga teenistusgrupi nimetus ütleb ära selle sisu. 4 taset. Ametinimetused on pigem abistavad, tuleb lähtuda tööde kirjeldusest</a:t>
            </a:r>
          </a:p>
        </p:txBody>
      </p:sp>
      <p:sp>
        <p:nvSpPr>
          <p:cNvPr id="4" name="Slaidinumbri kohatäide 3"/>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3</a:t>
            </a:fld>
            <a:endParaRPr lang="en-GB">
              <a:solidFill>
                <a:prstClr val="black"/>
              </a:solidFill>
              <a:latin typeface="Calibri"/>
            </a:endParaRPr>
          </a:p>
        </p:txBody>
      </p:sp>
    </p:spTree>
    <p:extLst>
      <p:ext uri="{BB962C8B-B14F-4D97-AF65-F5344CB8AC3E}">
        <p14:creationId xmlns:p14="http://schemas.microsoft.com/office/powerpoint/2010/main" val="264765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59506-FC18-CCA3-1551-C4FF6186D260}"/>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B3C18E9E-DCF4-F41E-186D-1CA631DC6078}"/>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187A0F34-F00D-D36B-97FD-803D6DB10B27}"/>
              </a:ext>
            </a:extLst>
          </p:cNvPr>
          <p:cNvSpPr>
            <a:spLocks noGrp="1"/>
          </p:cNvSpPr>
          <p:nvPr>
            <p:ph type="body" idx="1"/>
          </p:nvPr>
        </p:nvSpPr>
        <p:spPr/>
        <p:txBody>
          <a:bodyPr/>
          <a:lstStyle/>
          <a:p>
            <a:r>
              <a:rPr lang="et-EE" dirty="0"/>
              <a:t>Kataloogi väljavõte – eesmärk kirjas.</a:t>
            </a:r>
          </a:p>
          <a:p>
            <a:r>
              <a:rPr lang="et-EE" dirty="0"/>
              <a:t>Kui see sobib, siis on olemas teenistusgrupp, tase ja punktiväärtus.</a:t>
            </a:r>
          </a:p>
        </p:txBody>
      </p:sp>
      <p:sp>
        <p:nvSpPr>
          <p:cNvPr id="4" name="Slaidinumbri kohatäide 3">
            <a:extLst>
              <a:ext uri="{FF2B5EF4-FFF2-40B4-BE49-F238E27FC236}">
                <a16:creationId xmlns:a16="http://schemas.microsoft.com/office/drawing/2014/main" id="{5EACAA6F-172B-E08B-57B4-24EBD17701F5}"/>
              </a:ext>
            </a:extLst>
          </p:cNvPr>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4</a:t>
            </a:fld>
            <a:endParaRPr lang="en-GB">
              <a:solidFill>
                <a:prstClr val="black"/>
              </a:solidFill>
              <a:latin typeface="Calibri"/>
            </a:endParaRPr>
          </a:p>
        </p:txBody>
      </p:sp>
    </p:spTree>
    <p:extLst>
      <p:ext uri="{BB962C8B-B14F-4D97-AF65-F5344CB8AC3E}">
        <p14:creationId xmlns:p14="http://schemas.microsoft.com/office/powerpoint/2010/main" val="268152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300" dirty="0"/>
              <a:t>Igale tasemele vastab tööväärtuspunkt ehk kui te suudate leida õige teenistusgrupi ja taseme, siis on tööväärtuspunktid teil juba olemas.</a:t>
            </a:r>
          </a:p>
          <a:p>
            <a:r>
              <a:rPr lang="et-EE" sz="1300" b="1" dirty="0"/>
              <a:t>Haridus </a:t>
            </a:r>
            <a:r>
              <a:rPr lang="et-EE" sz="1300" dirty="0"/>
              <a:t>	Kirjeldab tööülesannete täitmiseks vajalikku haridust. Millist haridust on selle ametikohaülesannete täitmiseks vaja	</a:t>
            </a:r>
          </a:p>
          <a:p>
            <a:r>
              <a:rPr lang="et-EE" sz="1300" b="1" dirty="0"/>
              <a:t>Erialane kogemus </a:t>
            </a:r>
            <a:r>
              <a:rPr lang="et-EE" sz="1300" dirty="0"/>
              <a:t>	Kirjeldab tööks vajalikku professionaalset kogemust. Punktide määr otsustatakse kahe teguri põhjal: 1) töökogemus antud erialal (vastavas valdkonnas) ja 2) töökogemus vastavatel ametikohtadel (nt. juhtimistööd, projektijuhtimine jne.). 	</a:t>
            </a:r>
          </a:p>
          <a:p>
            <a:r>
              <a:rPr lang="et-EE" sz="1300" b="1" dirty="0"/>
              <a:t>Töö reguleeritus </a:t>
            </a:r>
            <a:r>
              <a:rPr lang="et-EE" sz="1300" dirty="0"/>
              <a:t>	Kirjeldab tööülesannete ja meetodite </a:t>
            </a:r>
            <a:r>
              <a:rPr lang="et-EE" sz="1300" dirty="0" err="1"/>
              <a:t>kirjeldatuse</a:t>
            </a:r>
            <a:r>
              <a:rPr lang="et-EE" sz="1300" dirty="0"/>
              <a:t> taset ja detailsust ning tööprotsesside keerukust. Tööd tehakse vastavalt ettekirjutustele vs organisatsiooni üldised eesmärgid	</a:t>
            </a:r>
          </a:p>
          <a:p>
            <a:r>
              <a:rPr lang="et-EE" sz="1300" b="1" dirty="0"/>
              <a:t>Mõtteülesande keerukus </a:t>
            </a:r>
            <a:r>
              <a:rPr lang="et-EE" sz="1300" dirty="0"/>
              <a:t>	Kirjeldab otsustusmehhanismide keerukust, alternatiivsete valikute hulka lahenduste leidmisel, töödeldava informatsiooni hulka ja tööks vajaliku loovuse taset. 	Kas peab ise otsima lahendusi, on need ette defineeritud.</a:t>
            </a:r>
          </a:p>
          <a:p>
            <a:r>
              <a:rPr lang="fi-FI" sz="1300" b="1" dirty="0" err="1"/>
              <a:t>Koostöö</a:t>
            </a:r>
            <a:r>
              <a:rPr lang="fi-FI" sz="1300" b="1" dirty="0"/>
              <a:t> ja </a:t>
            </a:r>
            <a:r>
              <a:rPr lang="fi-FI" sz="1300" b="1" dirty="0" err="1"/>
              <a:t>juhtimine</a:t>
            </a:r>
            <a:r>
              <a:rPr lang="fi-FI" sz="1300" b="1" dirty="0"/>
              <a:t> </a:t>
            </a:r>
            <a:r>
              <a:rPr lang="fi-FI" sz="1300" dirty="0"/>
              <a:t>	</a:t>
            </a:r>
            <a:r>
              <a:rPr lang="fi-FI" sz="1300" dirty="0" err="1"/>
              <a:t>Kirjeldab</a:t>
            </a:r>
            <a:r>
              <a:rPr lang="fi-FI" sz="1300" dirty="0"/>
              <a:t> </a:t>
            </a:r>
            <a:r>
              <a:rPr lang="fi-FI" sz="1300" dirty="0" err="1"/>
              <a:t>juhtimise</a:t>
            </a:r>
            <a:r>
              <a:rPr lang="fi-FI" sz="1300" dirty="0"/>
              <a:t>, </a:t>
            </a:r>
            <a:r>
              <a:rPr lang="fi-FI" sz="1300" dirty="0" err="1"/>
              <a:t>koordineerimise</a:t>
            </a:r>
            <a:r>
              <a:rPr lang="fi-FI" sz="1300" dirty="0"/>
              <a:t> </a:t>
            </a:r>
            <a:r>
              <a:rPr lang="fi-FI" sz="1300" dirty="0" err="1"/>
              <a:t>ning</a:t>
            </a:r>
            <a:r>
              <a:rPr lang="fi-FI" sz="1300" dirty="0"/>
              <a:t> </a:t>
            </a:r>
            <a:r>
              <a:rPr lang="fi-FI" sz="1300" dirty="0" err="1"/>
              <a:t>koostöö</a:t>
            </a:r>
            <a:r>
              <a:rPr lang="fi-FI" sz="1300" dirty="0"/>
              <a:t> </a:t>
            </a:r>
            <a:r>
              <a:rPr lang="fi-FI" sz="1300" dirty="0" err="1"/>
              <a:t>ulatust</a:t>
            </a:r>
            <a:r>
              <a:rPr lang="fi-FI" sz="1300" dirty="0"/>
              <a:t> </a:t>
            </a:r>
            <a:r>
              <a:rPr lang="fi-FI" sz="1300" dirty="0" err="1"/>
              <a:t>ning</a:t>
            </a:r>
            <a:r>
              <a:rPr lang="fi-FI" sz="1300" dirty="0"/>
              <a:t> </a:t>
            </a:r>
            <a:r>
              <a:rPr lang="fi-FI" sz="1300" dirty="0" err="1"/>
              <a:t>iseloomu</a:t>
            </a:r>
            <a:r>
              <a:rPr lang="fi-FI" sz="1300" dirty="0"/>
              <a:t>. </a:t>
            </a:r>
            <a:r>
              <a:rPr lang="et-EE" sz="1300" dirty="0"/>
              <a:t>Ühes struktuuriüksuses, mitmes </a:t>
            </a:r>
            <a:r>
              <a:rPr lang="et-EE" sz="1300" dirty="0" err="1"/>
              <a:t>organisastioonis</a:t>
            </a:r>
            <a:endParaRPr lang="fi-FI" sz="1300" dirty="0"/>
          </a:p>
          <a:p>
            <a:r>
              <a:rPr lang="et-EE" sz="1300" b="1" dirty="0"/>
              <a:t>Vastutus tööprotsesside eest </a:t>
            </a:r>
            <a:r>
              <a:rPr lang="et-EE" sz="1300" dirty="0"/>
              <a:t>Kirjeldab kõigi antud töökoha juhtida olevate protsesside hulka selles organisatsioonis, nende struktuuriüksuste suurust ning hulka, mille tulemuste eest antud ametikoht vastutab. Ainult oma töö või kogu organisatsiooni tulemuste eest.	</a:t>
            </a:r>
          </a:p>
          <a:p>
            <a:r>
              <a:rPr lang="et-EE" sz="1300" b="1" dirty="0"/>
              <a:t>Otsuste mõju </a:t>
            </a:r>
            <a:r>
              <a:rPr lang="et-EE" sz="1300" dirty="0"/>
              <a:t>	Näitab kuivõrd laiahaardelist ja kaugeleulatuvat mõju organisatsiooni jaoks omavad antud ametikoha poolt tehtud otsused. Oma organisatsioon, kodanikud, rahvusvaheline.	</a:t>
            </a:r>
          </a:p>
          <a:p>
            <a:pPr defTabSz="990570">
              <a:defRPr/>
            </a:pPr>
            <a:r>
              <a:rPr lang="et-EE" sz="1300" b="1" dirty="0">
                <a:solidFill>
                  <a:srgbClr val="002060"/>
                </a:solidFill>
                <a:latin typeface="Roboto Condensed" panose="02000000000000000000" pitchFamily="2" charset="0"/>
                <a:ea typeface="Roboto Condensed" panose="02000000000000000000" pitchFamily="2" charset="0"/>
              </a:rPr>
              <a:t>Töö tervise- ja eluohtlikkus </a:t>
            </a:r>
            <a:r>
              <a:rPr lang="et-EE" sz="1300" dirty="0">
                <a:solidFill>
                  <a:srgbClr val="002060"/>
                </a:solidFill>
                <a:latin typeface="Roboto Condensed" panose="02000000000000000000" pitchFamily="2" charset="0"/>
                <a:ea typeface="Roboto Condensed" panose="02000000000000000000" pitchFamily="2" charset="0"/>
              </a:rPr>
              <a:t>(füüsilise töö korral) puudub otsene ohuvõimalus, igapäevane füüsilise trauma oht, kemikaalide/bakteriaalne jne (politsei, päästja, laborant)</a:t>
            </a:r>
          </a:p>
          <a:p>
            <a:pPr defTabSz="990570">
              <a:defRPr/>
            </a:pPr>
            <a:r>
              <a:rPr lang="et-EE" sz="1300" dirty="0">
                <a:solidFill>
                  <a:srgbClr val="002060"/>
                </a:solidFill>
                <a:latin typeface="Roboto Condensed" panose="02000000000000000000" pitchFamily="2" charset="0"/>
                <a:ea typeface="Roboto Condensed" panose="02000000000000000000" pitchFamily="2" charset="0"/>
              </a:rPr>
              <a:t>Iga kriteeriumi punktid liidetakse kokku</a:t>
            </a:r>
          </a:p>
          <a:p>
            <a:endParaRPr lang="et-EE" dirty="0"/>
          </a:p>
        </p:txBody>
      </p:sp>
      <p:sp>
        <p:nvSpPr>
          <p:cNvPr id="4" name="Slaidinumbri kohatäide 3"/>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5</a:t>
            </a:fld>
            <a:endParaRPr lang="en-GB">
              <a:solidFill>
                <a:prstClr val="black"/>
              </a:solidFill>
              <a:latin typeface="Calibri"/>
            </a:endParaRPr>
          </a:p>
        </p:txBody>
      </p:sp>
    </p:spTree>
    <p:extLst>
      <p:ext uri="{BB962C8B-B14F-4D97-AF65-F5344CB8AC3E}">
        <p14:creationId xmlns:p14="http://schemas.microsoft.com/office/powerpoint/2010/main" val="100910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Kui ametikoht nõuab kirjeldatud taseme kõrgharidust, nt kõrgharidus, kuid puudub eelistus konkreetse eriala suhtes või on sobivate erialade ring lai (üle kolme eriala), siis sellisel juhul määratakse keskpunktid. Maksimumpunktid määratakse juhul, kui ametikoht nõuab spetsiifilise kõrghariduse olemasolu (2-3 alternatiivi, näiteks õigusteadus või ärijuhtimine vms) või kui lisaks nõutakse vähemalt 1-aastast erialast koolitust täiend- või tasemeõppes.</a:t>
            </a:r>
          </a:p>
        </p:txBody>
      </p:sp>
      <p:sp>
        <p:nvSpPr>
          <p:cNvPr id="4" name="Slaidinumbri kohatäide 3"/>
          <p:cNvSpPr>
            <a:spLocks noGrp="1"/>
          </p:cNvSpPr>
          <p:nvPr>
            <p:ph type="sldNum" sz="quarter" idx="5"/>
          </p:nvPr>
        </p:nvSpPr>
        <p:spPr/>
        <p:txBody>
          <a:bodyPr/>
          <a:lstStyle/>
          <a:p>
            <a:fld id="{47CAF5EC-AA0C-4593-A194-09D093AC23F6}" type="slidenum">
              <a:rPr lang="et-EE" smtClean="0"/>
              <a:t>6</a:t>
            </a:fld>
            <a:endParaRPr lang="et-EE"/>
          </a:p>
        </p:txBody>
      </p:sp>
    </p:spTree>
    <p:extLst>
      <p:ext uri="{BB962C8B-B14F-4D97-AF65-F5344CB8AC3E}">
        <p14:creationId xmlns:p14="http://schemas.microsoft.com/office/powerpoint/2010/main" val="192211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Tippjuhid – 60 in asutus vs 600</a:t>
            </a:r>
          </a:p>
          <a:p>
            <a:r>
              <a:rPr lang="et-EE" dirty="0"/>
              <a:t>Kui on soov luua palgavahemikud gruppides, siis saab kas analüütilise hindamismeetodiga või tööperede </a:t>
            </a:r>
            <a:r>
              <a:rPr lang="et-EE" dirty="0" err="1"/>
              <a:t>tase,etelt</a:t>
            </a:r>
            <a:r>
              <a:rPr lang="et-EE" dirty="0"/>
              <a:t> tulnud punktidega need luua.</a:t>
            </a:r>
          </a:p>
        </p:txBody>
      </p:sp>
      <p:sp>
        <p:nvSpPr>
          <p:cNvPr id="4" name="Slaidinumbri kohatäide 3"/>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7</a:t>
            </a:fld>
            <a:endParaRPr lang="en-GB">
              <a:solidFill>
                <a:prstClr val="black"/>
              </a:solidFill>
              <a:latin typeface="Calibri"/>
            </a:endParaRPr>
          </a:p>
        </p:txBody>
      </p:sp>
    </p:spTree>
    <p:extLst>
      <p:ext uri="{BB962C8B-B14F-4D97-AF65-F5344CB8AC3E}">
        <p14:creationId xmlns:p14="http://schemas.microsoft.com/office/powerpoint/2010/main" val="270284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AEA33-C704-2897-C3B7-891FC4CA7771}"/>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24319F0C-256A-1A86-C3F1-274A6879CC87}"/>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A7B91733-479F-6FA7-AA1B-D605618F3F2E}"/>
              </a:ext>
            </a:extLst>
          </p:cNvPr>
          <p:cNvSpPr>
            <a:spLocks noGrp="1"/>
          </p:cNvSpPr>
          <p:nvPr>
            <p:ph type="body" idx="1"/>
          </p:nvPr>
        </p:nvSpPr>
        <p:spPr/>
        <p:txBody>
          <a:bodyPr/>
          <a:lstStyle/>
          <a:p>
            <a:pPr marL="371464" indent="-371464" defTabSz="990570">
              <a:buFontTx/>
              <a:buAutoNum type="arabicPeriod"/>
              <a:defRPr/>
            </a:pPr>
            <a:r>
              <a:rPr lang="et-EE" sz="1300" dirty="0">
                <a:latin typeface="Georgia" panose="02040502050405020303" pitchFamily="18" charset="0"/>
                <a:ea typeface="MS Mincho" panose="02020609040205080304" pitchFamily="49" charset="-128"/>
                <a:cs typeface="Times New Roman" panose="02020603050405020304" pitchFamily="18" charset="0"/>
              </a:rPr>
              <a:t>See loob võimaluse võrrelda sarnaste tööülesannetega teenistuskohti erinevates asutustes. Samas võib erinevatesse teenistusgruppidesse klassifitseeritud teenistuskohti omavahel võrrelda ühe asutuse siseselt: milline on nende arvuline jaotus, palgaastmete võrdlus erinevate teenistusgruppide tasemete vahel jne.</a:t>
            </a:r>
          </a:p>
          <a:p>
            <a:pPr marL="371464" indent="-371464" defTabSz="990570">
              <a:buFontTx/>
              <a:buAutoNum type="arabicPeriod"/>
              <a:defRPr/>
            </a:pPr>
            <a:r>
              <a:rPr lang="et-EE" sz="1300" dirty="0">
                <a:latin typeface="Georgia" panose="02040502050405020303" pitchFamily="18" charset="0"/>
                <a:ea typeface="MS Mincho" panose="02020609040205080304" pitchFamily="49" charset="-128"/>
                <a:cs typeface="Times New Roman" panose="02020603050405020304" pitchFamily="18" charset="0"/>
              </a:rPr>
              <a:t>Palkade võrreldavus - Kord aastas palgauuring – riigi ametiasutused, hallatavad ja osad sihtasutused. Kogupalk/põhipalk. Kord kvartalis põhipalk riigiasutuste võrdlus.</a:t>
            </a:r>
          </a:p>
          <a:p>
            <a:pPr marL="371464" indent="-371464" defTabSz="990570">
              <a:buFontTx/>
              <a:buAutoNum type="arabicPeriod"/>
              <a:defRPr/>
            </a:pPr>
            <a:r>
              <a:rPr lang="et-EE" sz="1300" dirty="0">
                <a:latin typeface="Georgia" panose="02040502050405020303" pitchFamily="18" charset="0"/>
                <a:ea typeface="MS Mincho" panose="02020609040205080304" pitchFamily="49" charset="-128"/>
                <a:cs typeface="Times New Roman" panose="02020603050405020304" pitchFamily="18" charset="0"/>
              </a:rPr>
              <a:t>Võrdlus, kuidas erinevad funktsioonid on inimressursiga kaetud; kuidas on jaotunud erialase kompetentsi või juhtimise astmed erinevates funktsioonides; milline on teenistuskohtade arvuline suhe erinevate teenistusgruppide ja tasemete vahel; kuidas tööde iseloom ajas muutub ning kas see vastab riigi arenguvajadustele</a:t>
            </a:r>
          </a:p>
          <a:p>
            <a:pPr defTabSz="990570">
              <a:defRPr/>
            </a:pPr>
            <a:r>
              <a:rPr lang="et-EE" sz="1300" dirty="0"/>
              <a:t>Mida selgem palgasüsteem, seda parem kommunikatsioon. Päästetöid ei saa üldse võrrelda, poliitika kujundamist saab võrrelda vaid riigis omavahel.</a:t>
            </a:r>
          </a:p>
          <a:p>
            <a:pPr marL="371464" indent="-371464" defTabSz="990570">
              <a:buFontTx/>
              <a:buAutoNum type="arabicPeriod"/>
              <a:defRPr/>
            </a:pPr>
            <a:endParaRPr lang="et-EE" sz="1900" dirty="0">
              <a:latin typeface="Arial" panose="020B0604020202020204" pitchFamily="34" charset="0"/>
              <a:ea typeface="Arial" panose="020B0604020202020204" pitchFamily="34" charset="0"/>
              <a:cs typeface="Times New Roman" panose="02020603050405020304" pitchFamily="18" charset="0"/>
            </a:endParaRPr>
          </a:p>
          <a:p>
            <a:endParaRPr lang="et-EE" sz="1300" dirty="0"/>
          </a:p>
        </p:txBody>
      </p:sp>
      <p:sp>
        <p:nvSpPr>
          <p:cNvPr id="4" name="Slaidinumbri kohatäide 3">
            <a:extLst>
              <a:ext uri="{FF2B5EF4-FFF2-40B4-BE49-F238E27FC236}">
                <a16:creationId xmlns:a16="http://schemas.microsoft.com/office/drawing/2014/main" id="{CB4FEB3D-352A-2A5D-348A-EDA2FEDF33B7}"/>
              </a:ext>
            </a:extLst>
          </p:cNvPr>
          <p:cNvSpPr>
            <a:spLocks noGrp="1"/>
          </p:cNvSpPr>
          <p:nvPr>
            <p:ph type="sldNum" sz="quarter" idx="10"/>
          </p:nvPr>
        </p:nvSpPr>
        <p:spPr/>
        <p:txBody>
          <a:bodyPr/>
          <a:lstStyle/>
          <a:p>
            <a:pPr defTabSz="990570">
              <a:defRPr/>
            </a:pPr>
            <a:fld id="{A2D79DBD-479B-4124-B74B-4AC794F9EE3A}" type="slidenum">
              <a:rPr lang="en-GB">
                <a:solidFill>
                  <a:prstClr val="black"/>
                </a:solidFill>
                <a:latin typeface="Calibri"/>
              </a:rPr>
              <a:pPr defTabSz="990570">
                <a:defRPr/>
              </a:pPr>
              <a:t>8</a:t>
            </a:fld>
            <a:endParaRPr lang="en-GB">
              <a:solidFill>
                <a:prstClr val="black"/>
              </a:solidFill>
              <a:latin typeface="Calibri"/>
            </a:endParaRPr>
          </a:p>
        </p:txBody>
      </p:sp>
    </p:spTree>
    <p:extLst>
      <p:ext uri="{BB962C8B-B14F-4D97-AF65-F5344CB8AC3E}">
        <p14:creationId xmlns:p14="http://schemas.microsoft.com/office/powerpoint/2010/main" val="194143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Iga kvartal põhipalkade võrdlust. Statistikud. 01.12.2023 pidevalt võrdlus olemas</a:t>
            </a:r>
          </a:p>
          <a:p>
            <a:r>
              <a:rPr lang="et-EE" dirty="0"/>
              <a:t>Saab kasutada värbamisel, oma asutuse palgataseme võrdlemisel.</a:t>
            </a:r>
          </a:p>
          <a:p>
            <a:r>
              <a:rPr lang="et-EE" dirty="0"/>
              <a:t>Vaadates vaid punktiväärtust, siis nähtav et see võib varieeruda vastavalt valdkonnale, nt IT.</a:t>
            </a:r>
          </a:p>
        </p:txBody>
      </p:sp>
      <p:sp>
        <p:nvSpPr>
          <p:cNvPr id="4" name="Slaidinumbri kohatäide 3"/>
          <p:cNvSpPr>
            <a:spLocks noGrp="1"/>
          </p:cNvSpPr>
          <p:nvPr>
            <p:ph type="sldNum" sz="quarter" idx="5"/>
          </p:nvPr>
        </p:nvSpPr>
        <p:spPr/>
        <p:txBody>
          <a:bodyPr/>
          <a:lstStyle/>
          <a:p>
            <a:fld id="{47CAF5EC-AA0C-4593-A194-09D093AC23F6}" type="slidenum">
              <a:rPr lang="et-EE" smtClean="0"/>
              <a:t>9</a:t>
            </a:fld>
            <a:endParaRPr lang="et-EE"/>
          </a:p>
        </p:txBody>
      </p:sp>
    </p:spTree>
    <p:extLst>
      <p:ext uri="{BB962C8B-B14F-4D97-AF65-F5344CB8AC3E}">
        <p14:creationId xmlns:p14="http://schemas.microsoft.com/office/powerpoint/2010/main" val="261195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1B5FAAD2-971A-4173-BA11-53AACB765079}" type="datetimeFigureOut">
              <a:rPr lang="et-EE" smtClean="0"/>
              <a:t>28.02.2024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410499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1B5FAAD2-971A-4173-BA11-53AACB765079}" type="datetimeFigureOut">
              <a:rPr lang="et-EE" smtClean="0"/>
              <a:t>28.02.2024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415427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1B5FAAD2-971A-4173-BA11-53AACB765079}" type="datetimeFigureOut">
              <a:rPr lang="et-EE" smtClean="0"/>
              <a:t>28.02.2024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329826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itel 1">
    <p:spTree>
      <p:nvGrpSpPr>
        <p:cNvPr id="1" name=""/>
        <p:cNvGrpSpPr/>
        <p:nvPr/>
      </p:nvGrpSpPr>
      <p:grpSpPr>
        <a:xfrm>
          <a:off x="0" y="0"/>
          <a:ext cx="0" cy="0"/>
          <a:chOff x="0" y="0"/>
          <a:chExt cx="0" cy="0"/>
        </a:xfrm>
      </p:grpSpPr>
      <p:sp>
        <p:nvSpPr>
          <p:cNvPr id="7" name="Rectangle 6"/>
          <p:cNvSpPr/>
          <p:nvPr userDrawn="1"/>
        </p:nvSpPr>
        <p:spPr>
          <a:xfrm>
            <a:off x="0" y="1983486"/>
            <a:ext cx="12207738" cy="4874514"/>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6" dirty="0"/>
          </a:p>
        </p:txBody>
      </p:sp>
      <p:sp>
        <p:nvSpPr>
          <p:cNvPr id="2" name="Title 1"/>
          <p:cNvSpPr>
            <a:spLocks noGrp="1"/>
          </p:cNvSpPr>
          <p:nvPr>
            <p:ph type="ctrTitle" hasCustomPrompt="1"/>
          </p:nvPr>
        </p:nvSpPr>
        <p:spPr>
          <a:xfrm>
            <a:off x="1444703" y="2633968"/>
            <a:ext cx="6890835" cy="1084135"/>
          </a:xfrm>
        </p:spPr>
        <p:txBody>
          <a:bodyPr wrap="none">
            <a:noAutofit/>
          </a:bodyPr>
          <a:lstStyle>
            <a:lvl1pPr algn="l">
              <a:defRPr sz="4816">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4703" y="3718103"/>
            <a:ext cx="8335698" cy="843762"/>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7" indent="0" algn="ctr">
              <a:buNone/>
              <a:defRPr>
                <a:solidFill>
                  <a:schemeClr val="tx1">
                    <a:tint val="75000"/>
                  </a:schemeClr>
                </a:solidFill>
              </a:defRPr>
            </a:lvl2pPr>
            <a:lvl3pPr marL="1218972" indent="0" algn="ctr">
              <a:buNone/>
              <a:defRPr>
                <a:solidFill>
                  <a:schemeClr val="tx1">
                    <a:tint val="75000"/>
                  </a:schemeClr>
                </a:solidFill>
              </a:defRPr>
            </a:lvl3pPr>
            <a:lvl4pPr marL="1828459" indent="0" algn="ctr">
              <a:buNone/>
              <a:defRPr>
                <a:solidFill>
                  <a:schemeClr val="tx1">
                    <a:tint val="75000"/>
                  </a:schemeClr>
                </a:solidFill>
              </a:defRPr>
            </a:lvl4pPr>
            <a:lvl5pPr marL="2437946" indent="0" algn="ctr">
              <a:buNone/>
              <a:defRPr>
                <a:solidFill>
                  <a:schemeClr val="tx1">
                    <a:tint val="75000"/>
                  </a:schemeClr>
                </a:solidFill>
              </a:defRPr>
            </a:lvl5pPr>
            <a:lvl6pPr marL="3047431" indent="0" algn="ctr">
              <a:buNone/>
              <a:defRPr>
                <a:solidFill>
                  <a:schemeClr val="tx1">
                    <a:tint val="75000"/>
                  </a:schemeClr>
                </a:solidFill>
              </a:defRPr>
            </a:lvl6pPr>
            <a:lvl7pPr marL="3656918" indent="0" algn="ctr">
              <a:buNone/>
              <a:defRPr>
                <a:solidFill>
                  <a:schemeClr val="tx1">
                    <a:tint val="75000"/>
                  </a:schemeClr>
                </a:solidFill>
              </a:defRPr>
            </a:lvl7pPr>
            <a:lvl8pPr marL="4266404" indent="0" algn="ctr">
              <a:buNone/>
              <a:defRPr>
                <a:solidFill>
                  <a:schemeClr val="tx1">
                    <a:tint val="75000"/>
                  </a:schemeClr>
                </a:solidFill>
              </a:defRPr>
            </a:lvl8pPr>
            <a:lvl9pPr marL="4875891" indent="0" algn="ctr">
              <a:buNone/>
              <a:defRPr>
                <a:solidFill>
                  <a:schemeClr val="tx1">
                    <a:tint val="75000"/>
                  </a:schemeClr>
                </a:solidFill>
              </a:defRPr>
            </a:lvl9pPr>
          </a:lstStyle>
          <a:p>
            <a:r>
              <a:rPr lang="et-EE" dirty="0"/>
              <a:t>Kirjuta siia esitluse alapealkiri</a:t>
            </a:r>
          </a:p>
        </p:txBody>
      </p:sp>
      <p:pic>
        <p:nvPicPr>
          <p:cNvPr id="9" name="Picture 8" descr="kolm lõvi_sinised.png"/>
          <p:cNvPicPr>
            <a:picLocks noChangeAspect="1"/>
          </p:cNvPicPr>
          <p:nvPr userDrawn="1"/>
        </p:nvPicPr>
        <p:blipFill>
          <a:blip r:embed="rId2" cstate="print"/>
          <a:stretch>
            <a:fillRect/>
          </a:stretch>
        </p:blipFill>
        <p:spPr>
          <a:xfrm>
            <a:off x="7905092" y="1043902"/>
            <a:ext cx="4765035" cy="6858000"/>
          </a:xfrm>
          <a:prstGeom prst="rect">
            <a:avLst/>
          </a:prstGeom>
        </p:spPr>
      </p:pic>
      <p:sp>
        <p:nvSpPr>
          <p:cNvPr id="19" name="Text Placeholder 18"/>
          <p:cNvSpPr>
            <a:spLocks noGrp="1"/>
          </p:cNvSpPr>
          <p:nvPr>
            <p:ph type="body" sz="quarter" idx="14" hasCustomPrompt="1"/>
          </p:nvPr>
        </p:nvSpPr>
        <p:spPr>
          <a:xfrm>
            <a:off x="1444703" y="6175476"/>
            <a:ext cx="7035321" cy="524378"/>
          </a:xfrm>
        </p:spPr>
        <p:txBody>
          <a:bodyPr wrap="none">
            <a:noAutofit/>
          </a:bodyPr>
          <a:lstStyle>
            <a:lvl1pPr>
              <a:buNone/>
              <a:defRPr sz="1806">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4703" y="5492342"/>
            <a:ext cx="7007587" cy="289103"/>
          </a:xfrm>
        </p:spPr>
        <p:txBody>
          <a:bodyPr wrap="none">
            <a:noAutofit/>
          </a:bodyPr>
          <a:lstStyle>
            <a:lvl1pPr>
              <a:buNone/>
              <a:defRPr sz="1806"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4703" y="5019314"/>
            <a:ext cx="7007587" cy="433405"/>
          </a:xfrm>
        </p:spPr>
        <p:txBody>
          <a:bodyPr wrap="none">
            <a:noAutofit/>
          </a:bodyPr>
          <a:lstStyle>
            <a:lvl1pPr>
              <a:buNone/>
              <a:defRPr sz="2408"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pic>
        <p:nvPicPr>
          <p:cNvPr id="4" name="Pil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763" y="357256"/>
            <a:ext cx="3431170" cy="1373086"/>
          </a:xfrm>
          <a:prstGeom prst="rect">
            <a:avLst/>
          </a:prstGeom>
        </p:spPr>
      </p:pic>
    </p:spTree>
    <p:extLst>
      <p:ext uri="{BB962C8B-B14F-4D97-AF65-F5344CB8AC3E}">
        <p14:creationId xmlns:p14="http://schemas.microsoft.com/office/powerpoint/2010/main" val="341486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1B5FAAD2-971A-4173-BA11-53AACB765079}" type="datetimeFigureOut">
              <a:rPr lang="et-EE" smtClean="0"/>
              <a:t>28.02.2024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384988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1B5FAAD2-971A-4173-BA11-53AACB765079}" type="datetimeFigureOut">
              <a:rPr lang="et-EE" smtClean="0"/>
              <a:t>28.02.2024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241057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1B5FAAD2-971A-4173-BA11-53AACB765079}" type="datetimeFigureOut">
              <a:rPr lang="et-EE" smtClean="0"/>
              <a:t>28.02.2024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14433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1B5FAAD2-971A-4173-BA11-53AACB765079}" type="datetimeFigureOut">
              <a:rPr lang="et-EE" smtClean="0"/>
              <a:t>28.02.2024</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21666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1B5FAAD2-971A-4173-BA11-53AACB765079}" type="datetimeFigureOut">
              <a:rPr lang="et-EE" smtClean="0"/>
              <a:t>28.02.2024</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308411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1B5FAAD2-971A-4173-BA11-53AACB765079}" type="datetimeFigureOut">
              <a:rPr lang="et-EE" smtClean="0"/>
              <a:t>28.02.2024</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38619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1B5FAAD2-971A-4173-BA11-53AACB765079}" type="datetimeFigureOut">
              <a:rPr lang="et-EE" smtClean="0"/>
              <a:t>28.02.2024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154088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1B5FAAD2-971A-4173-BA11-53AACB765079}" type="datetimeFigureOut">
              <a:rPr lang="et-EE" smtClean="0"/>
              <a:t>28.02.2024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3254687B-0DC4-464E-998F-F2FED43A1C80}" type="slidenum">
              <a:rPr lang="et-EE" smtClean="0"/>
              <a:t>‹#›</a:t>
            </a:fld>
            <a:endParaRPr lang="et-EE"/>
          </a:p>
        </p:txBody>
      </p:sp>
    </p:spTree>
    <p:extLst>
      <p:ext uri="{BB962C8B-B14F-4D97-AF65-F5344CB8AC3E}">
        <p14:creationId xmlns:p14="http://schemas.microsoft.com/office/powerpoint/2010/main" val="4261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FAAD2-971A-4173-BA11-53AACB765079}" type="datetimeFigureOut">
              <a:rPr lang="et-EE" smtClean="0"/>
              <a:t>28.02.2024</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4687B-0DC4-464E-998F-F2FED43A1C80}" type="slidenum">
              <a:rPr lang="et-EE" smtClean="0"/>
              <a:t>‹#›</a:t>
            </a:fld>
            <a:endParaRPr lang="et-EE"/>
          </a:p>
        </p:txBody>
      </p:sp>
    </p:spTree>
    <p:extLst>
      <p:ext uri="{BB962C8B-B14F-4D97-AF65-F5344CB8AC3E}">
        <p14:creationId xmlns:p14="http://schemas.microsoft.com/office/powerpoint/2010/main" val="161014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fin.ee/riigihaldus-ja-avalik-teenistus-kinnisvara/avalik-teenistus/palgakorraldus#ametikohtade-hindam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fin.ee/riigihaldus-ja-avalik-teenistus-kinnisvara/avalik-teenistus/personali-ja-palgastatistika#keskvalitsuse-asutus" TargetMode="External"/><Relationship Id="rId4" Type="http://schemas.openxmlformats.org/officeDocument/2006/relationships/hyperlink" Target="https://www.riigiteataja.ee/akt/13101202300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ariel.kivi@fin.e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alkiri 11"/>
          <p:cNvSpPr>
            <a:spLocks noGrp="1"/>
          </p:cNvSpPr>
          <p:nvPr>
            <p:ph type="ctrTitle"/>
          </p:nvPr>
        </p:nvSpPr>
        <p:spPr>
          <a:xfrm>
            <a:off x="1327951" y="2250147"/>
            <a:ext cx="6890835" cy="1083647"/>
          </a:xfrm>
        </p:spPr>
        <p:txBody>
          <a:bodyPr/>
          <a:lstStyle/>
          <a:p>
            <a:r>
              <a:rPr lang="fi-FI" dirty="0" err="1"/>
              <a:t>Tööperestamise</a:t>
            </a:r>
            <a:r>
              <a:rPr lang="fi-FI" dirty="0"/>
              <a:t> ja </a:t>
            </a:r>
            <a:r>
              <a:rPr lang="fi-FI" dirty="0" err="1"/>
              <a:t>ametikohtade</a:t>
            </a:r>
            <a:r>
              <a:rPr lang="fi-FI" dirty="0"/>
              <a:t> </a:t>
            </a:r>
            <a:br>
              <a:rPr lang="et-EE" dirty="0"/>
            </a:br>
            <a:r>
              <a:rPr lang="fi-FI" dirty="0" err="1"/>
              <a:t>hindamise</a:t>
            </a:r>
            <a:r>
              <a:rPr lang="fi-FI" dirty="0"/>
              <a:t> </a:t>
            </a:r>
            <a:r>
              <a:rPr lang="fi-FI" dirty="0" err="1"/>
              <a:t>kasu</a:t>
            </a:r>
            <a:r>
              <a:rPr lang="fi-FI" dirty="0"/>
              <a:t> </a:t>
            </a:r>
            <a:r>
              <a:rPr lang="fi-FI" dirty="0" err="1"/>
              <a:t>omavalitsusele</a:t>
            </a:r>
            <a:endParaRPr lang="en-GB" dirty="0"/>
          </a:p>
        </p:txBody>
      </p:sp>
      <p:sp>
        <p:nvSpPr>
          <p:cNvPr id="13" name="Alapealkiri 12"/>
          <p:cNvSpPr>
            <a:spLocks noGrp="1"/>
          </p:cNvSpPr>
          <p:nvPr>
            <p:ph type="subTitle" idx="1"/>
          </p:nvPr>
        </p:nvSpPr>
        <p:spPr>
          <a:xfrm>
            <a:off x="1426769" y="3720888"/>
            <a:ext cx="11008536" cy="1915013"/>
          </a:xfrm>
        </p:spPr>
        <p:txBody>
          <a:bodyPr/>
          <a:lstStyle/>
          <a:p>
            <a:endParaRPr lang="en-GB" b="1" dirty="0"/>
          </a:p>
        </p:txBody>
      </p:sp>
      <p:sp>
        <p:nvSpPr>
          <p:cNvPr id="16" name="Teksti kohatäide 15"/>
          <p:cNvSpPr>
            <a:spLocks noGrp="1"/>
          </p:cNvSpPr>
          <p:nvPr>
            <p:ph type="body" sz="quarter" idx="15"/>
          </p:nvPr>
        </p:nvSpPr>
        <p:spPr/>
        <p:txBody>
          <a:bodyPr/>
          <a:lstStyle/>
          <a:p>
            <a:r>
              <a:rPr lang="et-EE" dirty="0"/>
              <a:t>				</a:t>
            </a:r>
            <a:endParaRPr lang="en-GB" dirty="0"/>
          </a:p>
        </p:txBody>
      </p:sp>
      <p:sp>
        <p:nvSpPr>
          <p:cNvPr id="14" name="Teksti kohatäide 13"/>
          <p:cNvSpPr>
            <a:spLocks noGrp="1"/>
          </p:cNvSpPr>
          <p:nvPr>
            <p:ph type="body" sz="quarter" idx="13"/>
          </p:nvPr>
        </p:nvSpPr>
        <p:spPr>
          <a:xfrm>
            <a:off x="1454503" y="4264227"/>
            <a:ext cx="7007587" cy="433210"/>
          </a:xfrm>
        </p:spPr>
        <p:txBody>
          <a:bodyPr/>
          <a:lstStyle/>
          <a:p>
            <a:r>
              <a:rPr lang="et-EE" dirty="0"/>
              <a:t>Mariel Kivi</a:t>
            </a:r>
          </a:p>
          <a:p>
            <a:r>
              <a:rPr lang="et-EE" dirty="0"/>
              <a:t>Nõunik</a:t>
            </a:r>
          </a:p>
          <a:p>
            <a:r>
              <a:rPr lang="et-EE"/>
              <a:t>Riigihalduse osakond</a:t>
            </a:r>
            <a:r>
              <a:rPr lang="en-US" dirty="0"/>
              <a:t>			</a:t>
            </a:r>
          </a:p>
        </p:txBody>
      </p:sp>
      <p:sp>
        <p:nvSpPr>
          <p:cNvPr id="2" name="Teksti kohatäide 1"/>
          <p:cNvSpPr>
            <a:spLocks noGrp="1"/>
          </p:cNvSpPr>
          <p:nvPr>
            <p:ph type="body" sz="quarter" idx="14"/>
          </p:nvPr>
        </p:nvSpPr>
        <p:spPr/>
        <p:txBody>
          <a:bodyPr/>
          <a:lstStyle/>
          <a:p>
            <a:endParaRPr lang="et-EE" dirty="0"/>
          </a:p>
        </p:txBody>
      </p:sp>
    </p:spTree>
    <p:extLst>
      <p:ext uri="{BB962C8B-B14F-4D97-AF65-F5344CB8AC3E}">
        <p14:creationId xmlns:p14="http://schemas.microsoft.com/office/powerpoint/2010/main" val="339619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C793-06C7-5AA9-FCAA-50878F600A05}"/>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D11BC580-D4DC-6B7E-A826-C6214A7640BE}"/>
              </a:ext>
            </a:extLst>
          </p:cNvPr>
          <p:cNvSpPr>
            <a:spLocks noGrp="1"/>
          </p:cNvSpPr>
          <p:nvPr>
            <p:ph type="title"/>
          </p:nvPr>
        </p:nvSpPr>
        <p:spPr>
          <a:xfrm>
            <a:off x="-378770" y="540667"/>
            <a:ext cx="3087680" cy="4930246"/>
          </a:xfrm>
        </p:spPr>
        <p:txBody>
          <a:bodyPr>
            <a:normAutofit/>
          </a:bodyPr>
          <a:lstStyle/>
          <a:p>
            <a:pPr algn="ctr"/>
            <a:br>
              <a:rPr lang="et-EE" sz="3200" b="1" dirty="0">
                <a:solidFill>
                  <a:srgbClr val="002060"/>
                </a:solidFill>
                <a:latin typeface="Roboto Condensed Light" panose="02000000000000000000" pitchFamily="2" charset="0"/>
                <a:ea typeface="Roboto Condensed Light" panose="02000000000000000000" pitchFamily="2" charset="0"/>
              </a:rPr>
            </a:br>
            <a:r>
              <a:rPr lang="et-EE" sz="3200" b="1" dirty="0">
                <a:solidFill>
                  <a:srgbClr val="002060"/>
                </a:solidFill>
                <a:latin typeface="Roboto Condensed Light" panose="02000000000000000000" pitchFamily="2" charset="0"/>
                <a:ea typeface="Roboto Condensed Light" panose="02000000000000000000" pitchFamily="2" charset="0"/>
              </a:rPr>
              <a:t>Materjalid</a:t>
            </a:r>
          </a:p>
        </p:txBody>
      </p:sp>
      <p:sp>
        <p:nvSpPr>
          <p:cNvPr id="3" name="Sisu kohatäide 2">
            <a:extLst>
              <a:ext uri="{FF2B5EF4-FFF2-40B4-BE49-F238E27FC236}">
                <a16:creationId xmlns:a16="http://schemas.microsoft.com/office/drawing/2014/main" id="{4BD26441-D3E7-8742-18F1-C18C5B332561}"/>
              </a:ext>
            </a:extLst>
          </p:cNvPr>
          <p:cNvSpPr>
            <a:spLocks noGrp="1"/>
          </p:cNvSpPr>
          <p:nvPr>
            <p:ph idx="1"/>
          </p:nvPr>
        </p:nvSpPr>
        <p:spPr>
          <a:xfrm>
            <a:off x="2857766" y="2188713"/>
            <a:ext cx="9112148" cy="3946273"/>
          </a:xfrm>
        </p:spPr>
        <p:txBody>
          <a:bodyPr anchor="ctr">
            <a:normAutofit fontScale="55000" lnSpcReduction="20000"/>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pPr lvl="1"/>
            <a:endParaRPr lang="et-EE" sz="5800" dirty="0">
              <a:solidFill>
                <a:srgbClr val="002060"/>
              </a:solidFill>
              <a:latin typeface="Roboto Condensed" panose="02000000000000000000" pitchFamily="2" charset="0"/>
              <a:ea typeface="Roboto Condensed" panose="02000000000000000000" pitchFamily="2" charset="0"/>
            </a:endParaRPr>
          </a:p>
          <a:p>
            <a:pPr marL="228600" lvl="1">
              <a:spcBef>
                <a:spcPts val="1000"/>
              </a:spcBef>
            </a:pPr>
            <a:r>
              <a:rPr lang="et-EE" sz="5100" dirty="0">
                <a:solidFill>
                  <a:srgbClr val="002060"/>
                </a:solidFill>
                <a:latin typeface="Roboto Condensed" panose="02000000000000000000" pitchFamily="2" charset="0"/>
                <a:ea typeface="Roboto Condensed" panose="02000000000000000000" pitchFamily="2" charset="0"/>
              </a:rPr>
              <a:t>Ametikohtade hindamise käsiraamat: </a:t>
            </a:r>
          </a:p>
          <a:p>
            <a:pPr marL="457200" lvl="2" indent="0">
              <a:spcBef>
                <a:spcPts val="1000"/>
              </a:spcBef>
              <a:buNone/>
            </a:pPr>
            <a:r>
              <a:rPr lang="et-EE" sz="3300" dirty="0">
                <a:solidFill>
                  <a:srgbClr val="002060"/>
                </a:solidFill>
                <a:latin typeface="Roboto Condensed" panose="02000000000000000000" pitchFamily="2" charset="0"/>
                <a:ea typeface="Roboto Condensed" panose="02000000000000000000" pitchFamily="2" charset="0"/>
                <a:hlinkClick r:id="rId3"/>
              </a:rPr>
              <a:t>https://fin.ee/riigihaldus-ja-avalik-teenistus-kinnisvara/avalik-teenistus/palgakorraldus#ametikohtade-hindami</a:t>
            </a:r>
            <a:r>
              <a:rPr lang="et-EE" sz="3300" dirty="0">
                <a:solidFill>
                  <a:srgbClr val="002060"/>
                </a:solidFill>
                <a:latin typeface="Roboto Condensed" panose="02000000000000000000" pitchFamily="2" charset="0"/>
                <a:ea typeface="Roboto Condensed" panose="02000000000000000000" pitchFamily="2" charset="0"/>
              </a:rPr>
              <a:t> </a:t>
            </a:r>
          </a:p>
          <a:p>
            <a:pPr marL="228600" lvl="1">
              <a:spcBef>
                <a:spcPts val="1000"/>
              </a:spcBef>
            </a:pPr>
            <a:r>
              <a:rPr lang="fi-FI" sz="5100" dirty="0" err="1">
                <a:solidFill>
                  <a:srgbClr val="002060"/>
                </a:solidFill>
                <a:latin typeface="Roboto Condensed" panose="02000000000000000000" pitchFamily="2" charset="0"/>
                <a:ea typeface="Roboto Condensed" panose="02000000000000000000" pitchFamily="2" charset="0"/>
              </a:rPr>
              <a:t>Riigi</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ametiasutuste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teenistuskohtade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koosseisude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kehtestamise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kord</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teenistuskohtade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klassifikaator</a:t>
            </a:r>
            <a:r>
              <a:rPr lang="fi-FI" sz="5100" dirty="0">
                <a:solidFill>
                  <a:srgbClr val="002060"/>
                </a:solidFill>
                <a:latin typeface="Roboto Condensed" panose="02000000000000000000" pitchFamily="2" charset="0"/>
                <a:ea typeface="Roboto Condensed" panose="02000000000000000000" pitchFamily="2" charset="0"/>
              </a:rPr>
              <a:t> ja </a:t>
            </a:r>
            <a:r>
              <a:rPr lang="fi-FI" sz="5100" dirty="0" err="1">
                <a:solidFill>
                  <a:srgbClr val="002060"/>
                </a:solidFill>
                <a:latin typeface="Roboto Condensed" panose="02000000000000000000" pitchFamily="2" charset="0"/>
                <a:ea typeface="Roboto Condensed" panose="02000000000000000000" pitchFamily="2" charset="0"/>
              </a:rPr>
              <a:t>teenistuskohtade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liigitamise</a:t>
            </a:r>
            <a:r>
              <a:rPr lang="fi-FI" sz="5100" dirty="0">
                <a:solidFill>
                  <a:srgbClr val="002060"/>
                </a:solidFill>
                <a:latin typeface="Roboto Condensed" panose="02000000000000000000" pitchFamily="2" charset="0"/>
                <a:ea typeface="Roboto Condensed" panose="02000000000000000000" pitchFamily="2" charset="0"/>
              </a:rPr>
              <a:t> </a:t>
            </a:r>
            <a:r>
              <a:rPr lang="fi-FI" sz="5100" dirty="0" err="1">
                <a:solidFill>
                  <a:srgbClr val="002060"/>
                </a:solidFill>
                <a:latin typeface="Roboto Condensed" panose="02000000000000000000" pitchFamily="2" charset="0"/>
                <a:ea typeface="Roboto Condensed" panose="02000000000000000000" pitchFamily="2" charset="0"/>
              </a:rPr>
              <a:t>kord</a:t>
            </a:r>
            <a:r>
              <a:rPr lang="et-EE" sz="5100" dirty="0">
                <a:solidFill>
                  <a:srgbClr val="002060"/>
                </a:solidFill>
                <a:latin typeface="Roboto Condensed" panose="02000000000000000000" pitchFamily="2" charset="0"/>
                <a:ea typeface="Roboto Condensed" panose="02000000000000000000" pitchFamily="2" charset="0"/>
              </a:rPr>
              <a:t> (teenistusgrupid Lisa 4):</a:t>
            </a:r>
            <a:r>
              <a:rPr lang="et-EE" sz="1800" dirty="0">
                <a:solidFill>
                  <a:srgbClr val="002060"/>
                </a:solidFill>
                <a:latin typeface="Roboto Condensed" panose="02000000000000000000" pitchFamily="2" charset="0"/>
                <a:ea typeface="Roboto Condensed" panose="02000000000000000000" pitchFamily="2" charset="0"/>
              </a:rPr>
              <a:t> </a:t>
            </a:r>
          </a:p>
          <a:p>
            <a:pPr marL="457200" lvl="2" indent="0">
              <a:spcBef>
                <a:spcPts val="1000"/>
              </a:spcBef>
              <a:buNone/>
            </a:pPr>
            <a:r>
              <a:rPr lang="et-EE" sz="1800" dirty="0">
                <a:solidFill>
                  <a:srgbClr val="002060"/>
                </a:solidFill>
                <a:latin typeface="Roboto Condensed" panose="02000000000000000000" pitchFamily="2" charset="0"/>
                <a:ea typeface="Roboto Condensed" panose="02000000000000000000" pitchFamily="2" charset="0"/>
              </a:rPr>
              <a:t> </a:t>
            </a:r>
            <a:r>
              <a:rPr lang="et-EE" sz="3300" dirty="0">
                <a:solidFill>
                  <a:srgbClr val="002060"/>
                </a:solidFill>
                <a:latin typeface="Roboto Condensed" panose="02000000000000000000" pitchFamily="2" charset="0"/>
                <a:ea typeface="Roboto Condensed" panose="02000000000000000000" pitchFamily="2" charset="0"/>
                <a:hlinkClick r:id="rId4">
                  <a:extLst>
                    <a:ext uri="{A12FA001-AC4F-418D-AE19-62706E023703}">
                      <ahyp:hlinkClr xmlns:ahyp="http://schemas.microsoft.com/office/drawing/2018/hyperlinkcolor" val="tx"/>
                    </a:ext>
                  </a:extLst>
                </a:hlinkClick>
              </a:rPr>
              <a:t>https://www.riigiteataja.ee/akt/131012023008</a:t>
            </a:r>
            <a:r>
              <a:rPr lang="et-EE" sz="3300" dirty="0">
                <a:solidFill>
                  <a:srgbClr val="002060"/>
                </a:solidFill>
                <a:latin typeface="Roboto Condensed" panose="02000000000000000000" pitchFamily="2" charset="0"/>
                <a:ea typeface="Roboto Condensed" panose="02000000000000000000" pitchFamily="2" charset="0"/>
              </a:rPr>
              <a:t> </a:t>
            </a:r>
          </a:p>
          <a:p>
            <a:pPr marL="228600" lvl="1">
              <a:spcBef>
                <a:spcPts val="1000"/>
              </a:spcBef>
            </a:pPr>
            <a:r>
              <a:rPr lang="et-EE" sz="5100" dirty="0">
                <a:solidFill>
                  <a:srgbClr val="002060"/>
                </a:solidFill>
                <a:latin typeface="Roboto Condensed" panose="02000000000000000000" pitchFamily="2" charset="0"/>
                <a:ea typeface="Roboto Condensed" panose="02000000000000000000" pitchFamily="2" charset="0"/>
              </a:rPr>
              <a:t>Keskvalitsuse palgauuringu tulemused (01.05.2023 seisuga):</a:t>
            </a:r>
            <a:endParaRPr lang="fi-FI" sz="5100" dirty="0">
              <a:solidFill>
                <a:srgbClr val="002060"/>
              </a:solidFill>
              <a:latin typeface="Roboto Condensed" panose="02000000000000000000" pitchFamily="2" charset="0"/>
              <a:ea typeface="Roboto Condensed" panose="02000000000000000000" pitchFamily="2" charset="0"/>
            </a:endParaRPr>
          </a:p>
          <a:p>
            <a:pPr marL="457200" lvl="2" indent="0">
              <a:spcBef>
                <a:spcPts val="1000"/>
              </a:spcBef>
              <a:buNone/>
            </a:pPr>
            <a:r>
              <a:rPr lang="et-EE" sz="3300" dirty="0">
                <a:solidFill>
                  <a:srgbClr val="002060"/>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https://fin.ee/riigihaldus-ja-avalik-teenistus-kinnisvara/avalik-teenistus/personali-ja-palgastatistika#keskvalitsuse-asutus</a:t>
            </a:r>
            <a:r>
              <a:rPr lang="et-EE" sz="3300" dirty="0">
                <a:solidFill>
                  <a:srgbClr val="002060"/>
                </a:solidFill>
                <a:latin typeface="Roboto Condensed" panose="02000000000000000000" pitchFamily="2" charset="0"/>
                <a:ea typeface="Roboto Condensed" panose="02000000000000000000" pitchFamily="2" charset="0"/>
              </a:rPr>
              <a:t> </a:t>
            </a: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cxnSp>
        <p:nvCxnSpPr>
          <p:cNvPr id="5" name="Sirgkonnektor 4">
            <a:extLst>
              <a:ext uri="{FF2B5EF4-FFF2-40B4-BE49-F238E27FC236}">
                <a16:creationId xmlns:a16="http://schemas.microsoft.com/office/drawing/2014/main" id="{82A326C9-CCAF-1AD1-9AC6-69AD6005CC35}"/>
              </a:ext>
            </a:extLst>
          </p:cNvPr>
          <p:cNvCxnSpPr/>
          <p:nvPr/>
        </p:nvCxnSpPr>
        <p:spPr>
          <a:xfrm>
            <a:off x="2611409" y="1258880"/>
            <a:ext cx="0" cy="40247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83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54C7-AB3D-66A9-15FC-85A308D383CF}"/>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D7520474-FA4E-130E-B152-D01A8E8B2576}"/>
              </a:ext>
            </a:extLst>
          </p:cNvPr>
          <p:cNvSpPr>
            <a:spLocks noGrp="1"/>
          </p:cNvSpPr>
          <p:nvPr>
            <p:ph type="title"/>
          </p:nvPr>
        </p:nvSpPr>
        <p:spPr>
          <a:xfrm>
            <a:off x="26600" y="963877"/>
            <a:ext cx="3087680" cy="4930246"/>
          </a:xfrm>
        </p:spPr>
        <p:txBody>
          <a:bodyPr>
            <a:normAutofit/>
          </a:bodyPr>
          <a:lstStyle/>
          <a:p>
            <a:pPr algn="ctr"/>
            <a:r>
              <a:rPr lang="et-EE" sz="3200" b="1" dirty="0">
                <a:solidFill>
                  <a:srgbClr val="002060"/>
                </a:solidFill>
                <a:latin typeface="Roboto Condensed Light" panose="02000000000000000000" pitchFamily="2" charset="0"/>
                <a:ea typeface="Roboto Condensed Light" panose="02000000000000000000" pitchFamily="2" charset="0"/>
              </a:rPr>
              <a:t>Nõuanded, mida koju jõudes teha, et kuuldut soovi korral rakendada</a:t>
            </a:r>
          </a:p>
        </p:txBody>
      </p:sp>
      <p:sp>
        <p:nvSpPr>
          <p:cNvPr id="3" name="Sisu kohatäide 2">
            <a:extLst>
              <a:ext uri="{FF2B5EF4-FFF2-40B4-BE49-F238E27FC236}">
                <a16:creationId xmlns:a16="http://schemas.microsoft.com/office/drawing/2014/main" id="{A4505F50-3992-0F27-C3ED-55D577EA36D7}"/>
              </a:ext>
            </a:extLst>
          </p:cNvPr>
          <p:cNvSpPr>
            <a:spLocks noGrp="1"/>
          </p:cNvSpPr>
          <p:nvPr>
            <p:ph idx="1"/>
          </p:nvPr>
        </p:nvSpPr>
        <p:spPr>
          <a:xfrm>
            <a:off x="2708910" y="540667"/>
            <a:ext cx="9112148" cy="6377941"/>
          </a:xfrm>
        </p:spPr>
        <p:txBody>
          <a:bodyPr anchor="ctr">
            <a:normAutofit/>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pPr lvl="1"/>
            <a:endParaRPr lang="et-EE" sz="3800" dirty="0">
              <a:solidFill>
                <a:srgbClr val="002060"/>
              </a:solidFill>
              <a:latin typeface="Roboto Condensed" panose="02000000000000000000" pitchFamily="2" charset="0"/>
              <a:ea typeface="Roboto Condensed" panose="02000000000000000000" pitchFamily="2" charset="0"/>
            </a:endParaRPr>
          </a:p>
          <a:p>
            <a:pPr marL="228600" lvl="1">
              <a:spcBef>
                <a:spcPts val="1000"/>
              </a:spcBef>
            </a:pPr>
            <a:endParaRPr lang="et-EE" sz="12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cxnSp>
        <p:nvCxnSpPr>
          <p:cNvPr id="5" name="Sirgkonnektor 4">
            <a:extLst>
              <a:ext uri="{FF2B5EF4-FFF2-40B4-BE49-F238E27FC236}">
                <a16:creationId xmlns:a16="http://schemas.microsoft.com/office/drawing/2014/main" id="{AD7319EF-DE9B-3460-CDA1-496650A87E45}"/>
              </a:ext>
            </a:extLst>
          </p:cNvPr>
          <p:cNvCxnSpPr/>
          <p:nvPr/>
        </p:nvCxnSpPr>
        <p:spPr>
          <a:xfrm>
            <a:off x="3100507" y="1524694"/>
            <a:ext cx="0" cy="40247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Sisu kohatäide 2">
            <a:extLst>
              <a:ext uri="{FF2B5EF4-FFF2-40B4-BE49-F238E27FC236}">
                <a16:creationId xmlns:a16="http://schemas.microsoft.com/office/drawing/2014/main" id="{25CC052F-ACEB-F569-8DE7-C713BF43D1D4}"/>
              </a:ext>
            </a:extLst>
          </p:cNvPr>
          <p:cNvSpPr txBox="1">
            <a:spLocks/>
          </p:cNvSpPr>
          <p:nvPr/>
        </p:nvSpPr>
        <p:spPr>
          <a:xfrm>
            <a:off x="3426572" y="1352286"/>
            <a:ext cx="8394486" cy="63779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t-EE" sz="2300" dirty="0">
              <a:solidFill>
                <a:srgbClr val="002060"/>
              </a:solidFill>
              <a:latin typeface="Roboto Condensed" panose="02000000000000000000" pitchFamily="2" charset="0"/>
              <a:ea typeface="Roboto Condensed" panose="02000000000000000000" pitchFamily="2" charset="0"/>
            </a:endParaRPr>
          </a:p>
          <a:p>
            <a:pPr lvl="1"/>
            <a:endParaRPr lang="et-EE" sz="3800" dirty="0">
              <a:solidFill>
                <a:srgbClr val="002060"/>
              </a:solidFill>
              <a:latin typeface="Roboto Condensed" panose="02000000000000000000" pitchFamily="2" charset="0"/>
              <a:ea typeface="Roboto Condensed" panose="02000000000000000000" pitchFamily="2" charset="0"/>
            </a:endParaRPr>
          </a:p>
          <a:p>
            <a:pPr marL="285750" indent="-285750"/>
            <a:endParaRPr lang="et-EE" dirty="0">
              <a:solidFill>
                <a:srgbClr val="002060"/>
              </a:solidFill>
              <a:latin typeface="Roboto Condensed" panose="02000000000000000000" pitchFamily="2" charset="0"/>
              <a:ea typeface="Roboto Condensed" panose="02000000000000000000" pitchFamily="2" charset="0"/>
            </a:endParaRPr>
          </a:p>
          <a:p>
            <a:pPr marL="285750" indent="-285750"/>
            <a:r>
              <a:rPr lang="et-EE" dirty="0">
                <a:solidFill>
                  <a:srgbClr val="002060"/>
                </a:solidFill>
                <a:latin typeface="Roboto Condensed" panose="02000000000000000000" pitchFamily="2" charset="0"/>
                <a:ea typeface="Roboto Condensed" panose="02000000000000000000" pitchFamily="2" charset="0"/>
              </a:rPr>
              <a:t>Küsi </a:t>
            </a:r>
            <a:r>
              <a:rPr lang="et-EE" dirty="0">
                <a:solidFill>
                  <a:srgbClr val="002060"/>
                </a:solidFill>
                <a:latin typeface="Roboto Condensed" panose="02000000000000000000" pitchFamily="2" charset="0"/>
                <a:ea typeface="Roboto Condensed" panose="02000000000000000000" pitchFamily="2" charset="0"/>
                <a:hlinkClick r:id="rId3">
                  <a:extLst>
                    <a:ext uri="{A12FA001-AC4F-418D-AE19-62706E023703}">
                      <ahyp:hlinkClr xmlns:ahyp="http://schemas.microsoft.com/office/drawing/2018/hyperlinkcolor" val="tx"/>
                    </a:ext>
                  </a:extLst>
                </a:hlinkClick>
              </a:rPr>
              <a:t>mariel.kivi@fin.ee</a:t>
            </a:r>
            <a:r>
              <a:rPr lang="et-EE" dirty="0">
                <a:solidFill>
                  <a:srgbClr val="002060"/>
                </a:solidFill>
                <a:latin typeface="Roboto Condensed" panose="02000000000000000000" pitchFamily="2" charset="0"/>
                <a:ea typeface="Roboto Condensed" panose="02000000000000000000" pitchFamily="2" charset="0"/>
              </a:rPr>
              <a:t> teenistuskohtade klassifikaatori juhendit ja kataloogi, analüütilise hindamise tööriista ja kvartaalset palgavõrdlust</a:t>
            </a: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r>
              <a:rPr lang="et-EE" dirty="0">
                <a:solidFill>
                  <a:srgbClr val="002060"/>
                </a:solidFill>
                <a:latin typeface="Roboto Condensed" panose="02000000000000000000" pitchFamily="2" charset="0"/>
                <a:ea typeface="Roboto Condensed" panose="02000000000000000000" pitchFamily="2" charset="0"/>
              </a:rPr>
              <a:t>Jaga oma asutuse ametikohad teenistusgruppidesse ja tasemetesse, hinda vajadusel ametikohad analüütilise meetodi alusel </a:t>
            </a:r>
          </a:p>
          <a:p>
            <a:pPr marL="285750" indent="-285750"/>
            <a:r>
              <a:rPr lang="et-EE" dirty="0">
                <a:solidFill>
                  <a:srgbClr val="002060"/>
                </a:solidFill>
                <a:latin typeface="Roboto Condensed" panose="02000000000000000000" pitchFamily="2" charset="0"/>
                <a:ea typeface="Roboto Condensed" panose="02000000000000000000" pitchFamily="2" charset="0"/>
              </a:rPr>
              <a:t>Võrdle oma asutuse ametikohtade palkasid nii asutuse sees kui ka riigiasutustega. Tulevikus ka </a:t>
            </a:r>
            <a:r>
              <a:rPr lang="et-EE" dirty="0" err="1">
                <a:solidFill>
                  <a:srgbClr val="002060"/>
                </a:solidFill>
                <a:latin typeface="Roboto Condensed" panose="02000000000000000000" pitchFamily="2" charset="0"/>
                <a:ea typeface="Roboto Condensed" panose="02000000000000000000" pitchFamily="2" charset="0"/>
              </a:rPr>
              <a:t>KOVidega</a:t>
            </a:r>
            <a:r>
              <a:rPr lang="et-EE" dirty="0">
                <a:solidFill>
                  <a:srgbClr val="002060"/>
                </a:solidFill>
                <a:latin typeface="Roboto Condensed" panose="02000000000000000000" pitchFamily="2" charset="0"/>
                <a:ea typeface="Roboto Condensed" panose="02000000000000000000" pitchFamily="2" charset="0"/>
              </a:rPr>
              <a:t>?</a:t>
            </a:r>
          </a:p>
          <a:p>
            <a:pPr marL="0" indent="0">
              <a:buFont typeface="Arial" panose="020B0604020202020204" pitchFamily="34" charse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Font typeface="Arial" panose="020B0604020202020204" pitchFamily="34" charset="0"/>
              <a:buNone/>
            </a:pPr>
            <a:endParaRPr lang="en-GB" sz="2400" dirty="0"/>
          </a:p>
          <a:p>
            <a:pPr marL="0" indent="0">
              <a:buFont typeface="Arial" panose="020B0604020202020204" pitchFamily="34" charset="0"/>
              <a:buNone/>
            </a:pPr>
            <a:endParaRPr lang="et-EE" sz="2400" dirty="0"/>
          </a:p>
          <a:p>
            <a:endParaRPr lang="et-EE" sz="2400" dirty="0"/>
          </a:p>
        </p:txBody>
      </p:sp>
      <p:pic>
        <p:nvPicPr>
          <p:cNvPr id="7" name="Pilt 6">
            <a:extLst>
              <a:ext uri="{FF2B5EF4-FFF2-40B4-BE49-F238E27FC236}">
                <a16:creationId xmlns:a16="http://schemas.microsoft.com/office/drawing/2014/main" id="{6F804745-9E95-0008-E935-EBD131D4355E}"/>
              </a:ext>
            </a:extLst>
          </p:cNvPr>
          <p:cNvPicPr>
            <a:picLocks noChangeAspect="1"/>
          </p:cNvPicPr>
          <p:nvPr/>
        </p:nvPicPr>
        <p:blipFill>
          <a:blip r:embed="rId4"/>
          <a:stretch>
            <a:fillRect/>
          </a:stretch>
        </p:blipFill>
        <p:spPr>
          <a:xfrm>
            <a:off x="456015" y="0"/>
            <a:ext cx="2228850" cy="2362200"/>
          </a:xfrm>
          <a:prstGeom prst="rect">
            <a:avLst/>
          </a:prstGeom>
        </p:spPr>
      </p:pic>
    </p:spTree>
    <p:extLst>
      <p:ext uri="{BB962C8B-B14F-4D97-AF65-F5344CB8AC3E}">
        <p14:creationId xmlns:p14="http://schemas.microsoft.com/office/powerpoint/2010/main" val="116112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i kohatäide 15"/>
          <p:cNvSpPr>
            <a:spLocks noGrp="1"/>
          </p:cNvSpPr>
          <p:nvPr>
            <p:ph type="body" sz="quarter" idx="15"/>
          </p:nvPr>
        </p:nvSpPr>
        <p:spPr/>
        <p:txBody>
          <a:bodyPr/>
          <a:lstStyle/>
          <a:p>
            <a:r>
              <a:rPr lang="et-EE" dirty="0"/>
              <a:t>				</a:t>
            </a:r>
            <a:endParaRPr lang="en-GB" dirty="0"/>
          </a:p>
        </p:txBody>
      </p:sp>
      <p:sp>
        <p:nvSpPr>
          <p:cNvPr id="14" name="Teksti kohatäide 13"/>
          <p:cNvSpPr>
            <a:spLocks noGrp="1"/>
          </p:cNvSpPr>
          <p:nvPr>
            <p:ph type="body" sz="quarter" idx="13"/>
          </p:nvPr>
        </p:nvSpPr>
        <p:spPr>
          <a:xfrm>
            <a:off x="533277" y="3658909"/>
            <a:ext cx="7007587" cy="433210"/>
          </a:xfrm>
        </p:spPr>
        <p:txBody>
          <a:bodyPr/>
          <a:lstStyle/>
          <a:p>
            <a:r>
              <a:rPr lang="et-EE" sz="4816" dirty="0">
                <a:latin typeface="Arial Narrow" pitchFamily="34" charset="0"/>
                <a:ea typeface="+mj-ea"/>
                <a:cs typeface="+mj-cs"/>
              </a:rPr>
              <a:t>Aitäh!</a:t>
            </a:r>
            <a:r>
              <a:rPr lang="en-US" sz="4816" dirty="0">
                <a:latin typeface="Arial Narrow" pitchFamily="34" charset="0"/>
                <a:ea typeface="+mj-ea"/>
                <a:cs typeface="+mj-cs"/>
              </a:rPr>
              <a:t>	</a:t>
            </a:r>
            <a:r>
              <a:rPr lang="en-US" dirty="0"/>
              <a:t>		</a:t>
            </a:r>
          </a:p>
        </p:txBody>
      </p:sp>
    </p:spTree>
    <p:extLst>
      <p:ext uri="{BB962C8B-B14F-4D97-AF65-F5344CB8AC3E}">
        <p14:creationId xmlns:p14="http://schemas.microsoft.com/office/powerpoint/2010/main" val="155559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629964"/>
            <a:ext cx="3087680" cy="4930246"/>
          </a:xfrm>
        </p:spPr>
        <p:txBody>
          <a:bodyPr>
            <a:normAutofit/>
          </a:bodyPr>
          <a:lstStyle/>
          <a:p>
            <a:pPr algn="ctr"/>
            <a:r>
              <a:rPr lang="et-EE" sz="3200" b="1" dirty="0">
                <a:solidFill>
                  <a:srgbClr val="002060"/>
                </a:solidFill>
                <a:latin typeface="Roboto Condensed Light" panose="02000000000000000000" pitchFamily="2" charset="0"/>
                <a:ea typeface="Roboto Condensed Light" panose="02000000000000000000" pitchFamily="2" charset="0"/>
              </a:rPr>
              <a:t>Teenistusgrupid</a:t>
            </a:r>
            <a:br>
              <a:rPr lang="et-EE" sz="3200" b="1" dirty="0">
                <a:solidFill>
                  <a:srgbClr val="002060"/>
                </a:solidFill>
                <a:latin typeface="Roboto Condensed Light" panose="02000000000000000000" pitchFamily="2" charset="0"/>
                <a:ea typeface="Roboto Condensed Light" panose="02000000000000000000" pitchFamily="2" charset="0"/>
              </a:rPr>
            </a:br>
            <a:r>
              <a:rPr lang="et-EE" sz="3200" b="1" dirty="0">
                <a:solidFill>
                  <a:srgbClr val="002060"/>
                </a:solidFill>
                <a:latin typeface="Roboto Condensed Light" panose="02000000000000000000" pitchFamily="2" charset="0"/>
                <a:ea typeface="Roboto Condensed Light" panose="02000000000000000000" pitchFamily="2" charset="0"/>
              </a:rPr>
              <a:t>(tööpered)</a:t>
            </a:r>
            <a:br>
              <a:rPr lang="et-EE" sz="3200" b="1" dirty="0">
                <a:solidFill>
                  <a:srgbClr val="002060"/>
                </a:solidFill>
                <a:latin typeface="Roboto Condensed Light" panose="02000000000000000000" pitchFamily="2" charset="0"/>
                <a:ea typeface="Roboto Condensed Light" panose="02000000000000000000" pitchFamily="2" charset="0"/>
              </a:rPr>
            </a:br>
            <a:endParaRPr lang="et-EE" sz="3200" b="1" dirty="0">
              <a:solidFill>
                <a:srgbClr val="002060"/>
              </a:solidFill>
              <a:latin typeface="Roboto Condensed Light" panose="02000000000000000000" pitchFamily="2" charset="0"/>
              <a:ea typeface="Roboto Condensed Light" panose="02000000000000000000" pitchFamily="2" charset="0"/>
            </a:endParaRPr>
          </a:p>
        </p:txBody>
      </p:sp>
      <p:sp>
        <p:nvSpPr>
          <p:cNvPr id="3" name="Sisu kohatäide 2"/>
          <p:cNvSpPr>
            <a:spLocks noGrp="1"/>
          </p:cNvSpPr>
          <p:nvPr>
            <p:ph idx="1"/>
          </p:nvPr>
        </p:nvSpPr>
        <p:spPr>
          <a:xfrm>
            <a:off x="3581818" y="4476091"/>
            <a:ext cx="8622431" cy="5130513"/>
          </a:xfrm>
        </p:spPr>
        <p:txBody>
          <a:bodyPr anchor="ctr">
            <a:normAutofit lnSpcReduction="10000"/>
          </a:bodyPr>
          <a:lstStyle/>
          <a:p>
            <a:r>
              <a:rPr lang="et-EE" dirty="0">
                <a:solidFill>
                  <a:srgbClr val="002060"/>
                </a:solidFill>
                <a:latin typeface="Roboto Condensed" panose="02000000000000000000" pitchFamily="2" charset="0"/>
                <a:ea typeface="Roboto Condensed" panose="02000000000000000000" pitchFamily="2" charset="0"/>
              </a:rPr>
              <a:t>Teenistusgrupp - sarnase funktsiooni ja töö sisuga teenistuskohtade kogum</a:t>
            </a:r>
          </a:p>
          <a:p>
            <a:r>
              <a:rPr lang="et-EE" dirty="0">
                <a:solidFill>
                  <a:srgbClr val="002060"/>
                </a:solidFill>
                <a:latin typeface="Roboto Condensed" panose="02000000000000000000" pitchFamily="2" charset="0"/>
                <a:ea typeface="Roboto Condensed" panose="02000000000000000000" pitchFamily="2" charset="0"/>
              </a:rPr>
              <a:t>Loodud teenistuskohtade klassifikaator</a:t>
            </a:r>
          </a:p>
          <a:p>
            <a:pPr lvl="1"/>
            <a:r>
              <a:rPr lang="et-EE" dirty="0">
                <a:solidFill>
                  <a:srgbClr val="002060"/>
                </a:solidFill>
                <a:latin typeface="Roboto Condensed" panose="02000000000000000000" pitchFamily="2" charset="0"/>
                <a:ea typeface="Roboto Condensed" panose="02000000000000000000" pitchFamily="2" charset="0"/>
              </a:rPr>
              <a:t>Vabariigi Valitsuse määrus „</a:t>
            </a:r>
            <a:r>
              <a:rPr lang="fi-FI" dirty="0" err="1">
                <a:solidFill>
                  <a:srgbClr val="002060"/>
                </a:solidFill>
                <a:latin typeface="Roboto Condensed" panose="02000000000000000000" pitchFamily="2" charset="0"/>
                <a:ea typeface="Roboto Condensed" panose="02000000000000000000" pitchFamily="2" charset="0"/>
              </a:rPr>
              <a:t>Riigi</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ametiasutuste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teenistuskohtade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koosseisude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kehtestamise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kord</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teenistuskohtade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klassifikaator</a:t>
            </a:r>
            <a:r>
              <a:rPr lang="fi-FI" dirty="0">
                <a:solidFill>
                  <a:srgbClr val="002060"/>
                </a:solidFill>
                <a:latin typeface="Roboto Condensed" panose="02000000000000000000" pitchFamily="2" charset="0"/>
                <a:ea typeface="Roboto Condensed" panose="02000000000000000000" pitchFamily="2" charset="0"/>
              </a:rPr>
              <a:t> ja </a:t>
            </a:r>
            <a:r>
              <a:rPr lang="fi-FI" dirty="0" err="1">
                <a:solidFill>
                  <a:srgbClr val="002060"/>
                </a:solidFill>
                <a:latin typeface="Roboto Condensed" panose="02000000000000000000" pitchFamily="2" charset="0"/>
                <a:ea typeface="Roboto Condensed" panose="02000000000000000000" pitchFamily="2" charset="0"/>
              </a:rPr>
              <a:t>teenistuskohtade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liigitamise</a:t>
            </a:r>
            <a:r>
              <a:rPr lang="fi-FI" dirty="0">
                <a:solidFill>
                  <a:srgbClr val="002060"/>
                </a:solidFill>
                <a:latin typeface="Roboto Condensed" panose="02000000000000000000" pitchFamily="2" charset="0"/>
                <a:ea typeface="Roboto Condensed" panose="02000000000000000000" pitchFamily="2" charset="0"/>
              </a:rPr>
              <a:t> </a:t>
            </a:r>
            <a:r>
              <a:rPr lang="fi-FI" dirty="0" err="1">
                <a:solidFill>
                  <a:srgbClr val="002060"/>
                </a:solidFill>
                <a:latin typeface="Roboto Condensed" panose="02000000000000000000" pitchFamily="2" charset="0"/>
                <a:ea typeface="Roboto Condensed" panose="02000000000000000000" pitchFamily="2" charset="0"/>
              </a:rPr>
              <a:t>kord</a:t>
            </a:r>
            <a:r>
              <a:rPr lang="et-EE" dirty="0">
                <a:solidFill>
                  <a:srgbClr val="002060"/>
                </a:solidFill>
                <a:latin typeface="Roboto Condensed" panose="02000000000000000000" pitchFamily="2" charset="0"/>
                <a:ea typeface="Roboto Condensed" panose="02000000000000000000" pitchFamily="2" charset="0"/>
              </a:rPr>
              <a:t>“</a:t>
            </a:r>
          </a:p>
          <a:p>
            <a:r>
              <a:rPr lang="et-EE" dirty="0">
                <a:solidFill>
                  <a:srgbClr val="002060"/>
                </a:solidFill>
                <a:latin typeface="Roboto Condensed" panose="02000000000000000000" pitchFamily="2" charset="0"/>
                <a:ea typeface="Roboto Condensed" panose="02000000000000000000" pitchFamily="2" charset="0"/>
              </a:rPr>
              <a:t>Teenistuskohtade klassifikaator koosneb: </a:t>
            </a:r>
          </a:p>
          <a:p>
            <a:pPr lvl="1"/>
            <a:r>
              <a:rPr lang="et-EE" dirty="0">
                <a:solidFill>
                  <a:srgbClr val="002060"/>
                </a:solidFill>
                <a:latin typeface="Roboto Condensed" panose="02000000000000000000" pitchFamily="2" charset="0"/>
                <a:ea typeface="Roboto Condensed" panose="02000000000000000000" pitchFamily="2" charset="0"/>
              </a:rPr>
              <a:t>Teenistusgruppidest (89) – sarnased tööd paiknevad ühes teenistusgrupis</a:t>
            </a:r>
          </a:p>
          <a:p>
            <a:pPr lvl="1"/>
            <a:r>
              <a:rPr lang="et-EE" dirty="0">
                <a:solidFill>
                  <a:srgbClr val="002060"/>
                </a:solidFill>
                <a:latin typeface="Roboto Condensed" panose="02000000000000000000" pitchFamily="2" charset="0"/>
                <a:ea typeface="Roboto Condensed" panose="02000000000000000000" pitchFamily="2" charset="0"/>
              </a:rPr>
              <a:t>Tasemetest – igale tasemele vastab kindel punktiväärtus</a:t>
            </a:r>
          </a:p>
          <a:p>
            <a:r>
              <a:rPr lang="et-EE" dirty="0">
                <a:solidFill>
                  <a:srgbClr val="002060"/>
                </a:solidFill>
                <a:latin typeface="Roboto Condensed" panose="02000000000000000000" pitchFamily="2" charset="0"/>
                <a:ea typeface="Roboto Condensed" panose="02000000000000000000" pitchFamily="2" charset="0"/>
              </a:rPr>
              <a:t>Sarnane erasektoriga</a:t>
            </a:r>
          </a:p>
          <a:p>
            <a:r>
              <a:rPr lang="et-EE" dirty="0">
                <a:solidFill>
                  <a:srgbClr val="002060"/>
                </a:solidFill>
                <a:latin typeface="Roboto Condensed" panose="02000000000000000000" pitchFamily="2" charset="0"/>
                <a:ea typeface="Roboto Condensed" panose="02000000000000000000" pitchFamily="2" charset="0"/>
              </a:rPr>
              <a:t>Keskselt uuendatakse kord aastas</a:t>
            </a:r>
          </a:p>
          <a:p>
            <a:endParaRPr lang="et-EE" dirty="0">
              <a:solidFill>
                <a:srgbClr val="002060"/>
              </a:solidFill>
              <a:latin typeface="Roboto Condensed" panose="02000000000000000000" pitchFamily="2" charset="0"/>
              <a:ea typeface="Roboto Condensed" panose="02000000000000000000" pitchFamily="2" charset="0"/>
            </a:endParaRPr>
          </a:p>
          <a:p>
            <a:endParaRPr lang="et-EE" dirty="0">
              <a:solidFill>
                <a:srgbClr val="002060"/>
              </a:solidFill>
              <a:latin typeface="Roboto Condensed" panose="02000000000000000000" pitchFamily="2" charset="0"/>
              <a:ea typeface="Roboto Condensed" panose="02000000000000000000" pitchFamily="2" charset="0"/>
            </a:endParaRPr>
          </a:p>
          <a:p>
            <a:pPr marL="0" indent="0">
              <a:buNone/>
            </a:pPr>
            <a:endParaRPr lang="en-US" sz="2400" dirty="0">
              <a:solidFill>
                <a:srgbClr val="002060"/>
              </a:solidFill>
              <a:latin typeface="Roboto Condensed" panose="02000000000000000000" pitchFamily="2" charset="0"/>
              <a:ea typeface="Roboto Condensed" panose="02000000000000000000" pitchFamily="2" charset="0"/>
            </a:endParaRPr>
          </a:p>
          <a:p>
            <a:pPr>
              <a:defRPr/>
            </a:pPr>
            <a:endParaRPr lang="et-EE" sz="2400" dirty="0">
              <a:solidFill>
                <a:srgbClr val="002060"/>
              </a:solidFill>
              <a:latin typeface="Roboto Condensed" panose="02000000000000000000" pitchFamily="2" charset="0"/>
              <a:ea typeface="Roboto Condensed" panose="02000000000000000000" pitchFamily="2" charset="0"/>
            </a:endParaRPr>
          </a:p>
          <a:p>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cxnSp>
        <p:nvCxnSpPr>
          <p:cNvPr id="5" name="Sirgkonnektor 4"/>
          <p:cNvCxnSpPr/>
          <p:nvPr/>
        </p:nvCxnSpPr>
        <p:spPr>
          <a:xfrm>
            <a:off x="3240857" y="717571"/>
            <a:ext cx="0" cy="40247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lt 3">
            <a:extLst>
              <a:ext uri="{FF2B5EF4-FFF2-40B4-BE49-F238E27FC236}">
                <a16:creationId xmlns:a16="http://schemas.microsoft.com/office/drawing/2014/main" id="{275560AF-2226-83B8-2661-BFBB09340AEE}"/>
              </a:ext>
            </a:extLst>
          </p:cNvPr>
          <p:cNvPicPr>
            <a:picLocks noChangeAspect="1"/>
          </p:cNvPicPr>
          <p:nvPr/>
        </p:nvPicPr>
        <p:blipFill>
          <a:blip r:embed="rId3"/>
          <a:stretch>
            <a:fillRect/>
          </a:stretch>
        </p:blipFill>
        <p:spPr>
          <a:xfrm>
            <a:off x="0" y="4476091"/>
            <a:ext cx="3581818" cy="2381909"/>
          </a:xfrm>
          <a:prstGeom prst="rect">
            <a:avLst/>
          </a:prstGeom>
        </p:spPr>
      </p:pic>
    </p:spTree>
    <p:extLst>
      <p:ext uri="{BB962C8B-B14F-4D97-AF65-F5344CB8AC3E}">
        <p14:creationId xmlns:p14="http://schemas.microsoft.com/office/powerpoint/2010/main" val="105772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1066819"/>
            <a:ext cx="3284141" cy="4930246"/>
          </a:xfrm>
        </p:spPr>
        <p:txBody>
          <a:bodyPr>
            <a:normAutofit/>
          </a:bodyPr>
          <a:lstStyle/>
          <a:p>
            <a:pPr algn="ctr"/>
            <a:r>
              <a:rPr lang="et-EE" sz="3200" b="1" dirty="0">
                <a:solidFill>
                  <a:srgbClr val="002060"/>
                </a:solidFill>
                <a:latin typeface="Roboto Condensed Light" panose="02000000000000000000" pitchFamily="2" charset="0"/>
                <a:ea typeface="Roboto Condensed Light" panose="02000000000000000000" pitchFamily="2" charset="0"/>
              </a:rPr>
              <a:t>Näide teenistusgrupist (kommunikatsiooni juhtimine)</a:t>
            </a:r>
            <a:br>
              <a:rPr lang="en-US" sz="3200" dirty="0"/>
            </a:br>
            <a:br>
              <a:rPr lang="et-EE" sz="3200" b="1" dirty="0">
                <a:solidFill>
                  <a:srgbClr val="002060"/>
                </a:solidFill>
                <a:latin typeface="Roboto Condensed Light" panose="02000000000000000000" pitchFamily="2" charset="0"/>
                <a:ea typeface="Roboto Condensed Light" panose="02000000000000000000" pitchFamily="2" charset="0"/>
              </a:rPr>
            </a:br>
            <a:endParaRPr lang="et-EE" sz="3200" b="1" dirty="0">
              <a:solidFill>
                <a:srgbClr val="002060"/>
              </a:solidFill>
              <a:latin typeface="Roboto Condensed Light" panose="02000000000000000000" pitchFamily="2" charset="0"/>
              <a:ea typeface="Roboto Condensed Light" panose="02000000000000000000" pitchFamily="2" charset="0"/>
            </a:endParaRPr>
          </a:p>
        </p:txBody>
      </p:sp>
      <p:sp>
        <p:nvSpPr>
          <p:cNvPr id="3" name="Sisu kohatäide 2"/>
          <p:cNvSpPr>
            <a:spLocks noGrp="1"/>
          </p:cNvSpPr>
          <p:nvPr>
            <p:ph idx="1"/>
          </p:nvPr>
        </p:nvSpPr>
        <p:spPr>
          <a:xfrm>
            <a:off x="4660457" y="4200445"/>
            <a:ext cx="7113918" cy="5130513"/>
          </a:xfrm>
        </p:spPr>
        <p:txBody>
          <a:bodyPr anchor="ctr">
            <a:normAutofit/>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pPr marL="0" indent="0">
              <a:buNone/>
            </a:pPr>
            <a:endParaRPr lang="en-US" sz="2400" dirty="0">
              <a:solidFill>
                <a:srgbClr val="002060"/>
              </a:solidFill>
              <a:latin typeface="Roboto Condensed" panose="02000000000000000000" pitchFamily="2" charset="0"/>
              <a:ea typeface="Roboto Condensed" panose="02000000000000000000" pitchFamily="2" charset="0"/>
            </a:endParaRPr>
          </a:p>
          <a:p>
            <a:pPr>
              <a:defRPr/>
            </a:pPr>
            <a:endParaRPr lang="et-EE" sz="2400" dirty="0">
              <a:solidFill>
                <a:srgbClr val="002060"/>
              </a:solidFill>
              <a:latin typeface="Roboto Condensed" panose="02000000000000000000" pitchFamily="2" charset="0"/>
              <a:ea typeface="Roboto Condensed" panose="02000000000000000000" pitchFamily="2" charset="0"/>
            </a:endParaRPr>
          </a:p>
          <a:p>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cxnSp>
        <p:nvCxnSpPr>
          <p:cNvPr id="5" name="Sirgkonnektor 4"/>
          <p:cNvCxnSpPr/>
          <p:nvPr/>
        </p:nvCxnSpPr>
        <p:spPr>
          <a:xfrm>
            <a:off x="3201176" y="1066819"/>
            <a:ext cx="0" cy="40247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9" name="Tabel 8"/>
          <p:cNvGraphicFramePr>
            <a:graphicFrameLocks noGrp="1"/>
          </p:cNvGraphicFramePr>
          <p:nvPr>
            <p:extLst>
              <p:ext uri="{D42A27DB-BD31-4B8C-83A1-F6EECF244321}">
                <p14:modId xmlns:p14="http://schemas.microsoft.com/office/powerpoint/2010/main" val="3990481999"/>
              </p:ext>
            </p:extLst>
          </p:nvPr>
        </p:nvGraphicFramePr>
        <p:xfrm>
          <a:off x="3394710" y="1066819"/>
          <a:ext cx="8379665" cy="3699368"/>
        </p:xfrm>
        <a:graphic>
          <a:graphicData uri="http://schemas.openxmlformats.org/drawingml/2006/table">
            <a:tbl>
              <a:tblPr firstRow="1" bandRow="1">
                <a:tableStyleId>{5C22544A-7EE6-4342-B048-85BDC9FD1C3A}</a:tableStyleId>
              </a:tblPr>
              <a:tblGrid>
                <a:gridCol w="5707105">
                  <a:extLst>
                    <a:ext uri="{9D8B030D-6E8A-4147-A177-3AD203B41FA5}">
                      <a16:colId xmlns:a16="http://schemas.microsoft.com/office/drawing/2014/main" val="3446466579"/>
                    </a:ext>
                  </a:extLst>
                </a:gridCol>
                <a:gridCol w="1091543">
                  <a:extLst>
                    <a:ext uri="{9D8B030D-6E8A-4147-A177-3AD203B41FA5}">
                      <a16:colId xmlns:a16="http://schemas.microsoft.com/office/drawing/2014/main" val="3381205330"/>
                    </a:ext>
                  </a:extLst>
                </a:gridCol>
                <a:gridCol w="1581017">
                  <a:extLst>
                    <a:ext uri="{9D8B030D-6E8A-4147-A177-3AD203B41FA5}">
                      <a16:colId xmlns:a16="http://schemas.microsoft.com/office/drawing/2014/main" val="1199346847"/>
                    </a:ext>
                  </a:extLst>
                </a:gridCol>
              </a:tblGrid>
              <a:tr h="817700">
                <a:tc>
                  <a:txBody>
                    <a:bodyPr/>
                    <a:lstStyle/>
                    <a:p>
                      <a:r>
                        <a:rPr lang="et-EE" sz="2000" b="1" dirty="0">
                          <a:latin typeface="Roboto Condensed" panose="02000000000000000000" pitchFamily="2" charset="0"/>
                          <a:ea typeface="Roboto Condensed" panose="02000000000000000000" pitchFamily="2" charset="0"/>
                        </a:rPr>
                        <a:t>Ametinimetus</a:t>
                      </a:r>
                    </a:p>
                  </a:txBody>
                  <a:tcPr>
                    <a:solidFill>
                      <a:srgbClr val="0070C0"/>
                    </a:solidFill>
                  </a:tcPr>
                </a:tc>
                <a:tc>
                  <a:txBody>
                    <a:bodyPr/>
                    <a:lstStyle/>
                    <a:p>
                      <a:r>
                        <a:rPr lang="et-EE" sz="2000" b="1" dirty="0">
                          <a:latin typeface="Roboto Condensed" panose="02000000000000000000" pitchFamily="2" charset="0"/>
                          <a:ea typeface="Roboto Condensed" panose="02000000000000000000" pitchFamily="2" charset="0"/>
                        </a:rPr>
                        <a:t>Tase</a:t>
                      </a:r>
                    </a:p>
                  </a:txBody>
                  <a:tcPr>
                    <a:solidFill>
                      <a:srgbClr val="0070C0"/>
                    </a:solidFill>
                  </a:tcPr>
                </a:tc>
                <a:tc>
                  <a:txBody>
                    <a:bodyPr/>
                    <a:lstStyle/>
                    <a:p>
                      <a:r>
                        <a:rPr lang="et-EE" sz="2000" b="1" dirty="0">
                          <a:latin typeface="Roboto Condensed" panose="02000000000000000000" pitchFamily="2" charset="0"/>
                          <a:ea typeface="Roboto Condensed" panose="02000000000000000000" pitchFamily="2" charset="0"/>
                        </a:rPr>
                        <a:t>Tööväärtus-punktid</a:t>
                      </a:r>
                    </a:p>
                  </a:txBody>
                  <a:tcPr>
                    <a:solidFill>
                      <a:srgbClr val="0070C0"/>
                    </a:solidFill>
                  </a:tcPr>
                </a:tc>
                <a:extLst>
                  <a:ext uri="{0D108BD9-81ED-4DB2-BD59-A6C34878D82A}">
                    <a16:rowId xmlns:a16="http://schemas.microsoft.com/office/drawing/2014/main" val="330613327"/>
                  </a:ext>
                </a:extLst>
              </a:tr>
              <a:tr h="473748">
                <a:tc>
                  <a:txBody>
                    <a:bodyPr/>
                    <a:lstStyle/>
                    <a:p>
                      <a:r>
                        <a:rPr lang="et-EE" sz="2000" dirty="0">
                          <a:latin typeface="Roboto Condensed" panose="02000000000000000000" pitchFamily="2" charset="0"/>
                          <a:ea typeface="Roboto Condensed" panose="02000000000000000000" pitchFamily="2" charset="0"/>
                        </a:rPr>
                        <a:t>Pressiesindaja, infospetsialist</a:t>
                      </a:r>
                    </a:p>
                  </a:txBody>
                  <a:tcPr/>
                </a:tc>
                <a:tc>
                  <a:txBody>
                    <a:bodyPr/>
                    <a:lstStyle/>
                    <a:p>
                      <a:r>
                        <a:rPr lang="et-EE" sz="2000" dirty="0">
                          <a:latin typeface="Roboto Condensed" panose="02000000000000000000" pitchFamily="2" charset="0"/>
                          <a:ea typeface="Roboto Condensed" panose="02000000000000000000" pitchFamily="2" charset="0"/>
                        </a:rPr>
                        <a:t>1</a:t>
                      </a:r>
                    </a:p>
                  </a:txBody>
                  <a:tcPr/>
                </a:tc>
                <a:tc>
                  <a:txBody>
                    <a:bodyPr/>
                    <a:lstStyle/>
                    <a:p>
                      <a:r>
                        <a:rPr lang="et-EE" sz="2000" dirty="0">
                          <a:latin typeface="Roboto Condensed" panose="02000000000000000000" pitchFamily="2" charset="0"/>
                          <a:ea typeface="Roboto Condensed" panose="02000000000000000000" pitchFamily="2" charset="0"/>
                        </a:rPr>
                        <a:t>160</a:t>
                      </a:r>
                    </a:p>
                  </a:txBody>
                  <a:tcPr/>
                </a:tc>
                <a:extLst>
                  <a:ext uri="{0D108BD9-81ED-4DB2-BD59-A6C34878D82A}">
                    <a16:rowId xmlns:a16="http://schemas.microsoft.com/office/drawing/2014/main" val="2362947849"/>
                  </a:ext>
                </a:extLst>
              </a:tr>
              <a:tr h="473748">
                <a:tc>
                  <a:txBody>
                    <a:bodyPr/>
                    <a:lstStyle/>
                    <a:p>
                      <a:r>
                        <a:rPr lang="et-EE" sz="2000" dirty="0">
                          <a:latin typeface="Roboto Condensed" panose="02000000000000000000" pitchFamily="2" charset="0"/>
                          <a:ea typeface="Roboto Condensed" panose="02000000000000000000" pitchFamily="2" charset="0"/>
                        </a:rPr>
                        <a:t>Kommunikatsioonispetsialist, infonõunik, meedianõunik</a:t>
                      </a:r>
                    </a:p>
                  </a:txBody>
                  <a:tcPr/>
                </a:tc>
                <a:tc>
                  <a:txBody>
                    <a:bodyPr/>
                    <a:lstStyle/>
                    <a:p>
                      <a:r>
                        <a:rPr lang="et-EE" sz="2000" dirty="0">
                          <a:latin typeface="Roboto Condensed" panose="02000000000000000000" pitchFamily="2" charset="0"/>
                          <a:ea typeface="Roboto Condensed" panose="02000000000000000000" pitchFamily="2" charset="0"/>
                        </a:rPr>
                        <a:t>2</a:t>
                      </a:r>
                    </a:p>
                  </a:txBody>
                  <a:tcPr/>
                </a:tc>
                <a:tc>
                  <a:txBody>
                    <a:bodyPr/>
                    <a:lstStyle/>
                    <a:p>
                      <a:r>
                        <a:rPr lang="et-EE" sz="2000" dirty="0">
                          <a:latin typeface="Roboto Condensed" panose="02000000000000000000" pitchFamily="2" charset="0"/>
                          <a:ea typeface="Roboto Condensed" panose="02000000000000000000" pitchFamily="2" charset="0"/>
                        </a:rPr>
                        <a:t>244</a:t>
                      </a:r>
                    </a:p>
                  </a:txBody>
                  <a:tcPr/>
                </a:tc>
                <a:extLst>
                  <a:ext uri="{0D108BD9-81ED-4DB2-BD59-A6C34878D82A}">
                    <a16:rowId xmlns:a16="http://schemas.microsoft.com/office/drawing/2014/main" val="3075335013"/>
                  </a:ext>
                </a:extLst>
              </a:tr>
              <a:tr h="473748">
                <a:tc>
                  <a:txBody>
                    <a:bodyPr/>
                    <a:lstStyle/>
                    <a:p>
                      <a:r>
                        <a:rPr lang="et-EE" sz="2000" dirty="0">
                          <a:latin typeface="Roboto Condensed" panose="02000000000000000000" pitchFamily="2" charset="0"/>
                          <a:ea typeface="Roboto Condensed" panose="02000000000000000000" pitchFamily="2" charset="0"/>
                        </a:rPr>
                        <a:t>Kommunikatsioonijuht, kommunikatsioonijuht väikeses ja keskmise suurusega (kuni 500 töötajat) organisatsioonis, meedianõunik</a:t>
                      </a:r>
                    </a:p>
                  </a:txBody>
                  <a:tcPr/>
                </a:tc>
                <a:tc>
                  <a:txBody>
                    <a:bodyPr/>
                    <a:lstStyle/>
                    <a:p>
                      <a:r>
                        <a:rPr lang="et-EE" sz="2000" dirty="0">
                          <a:latin typeface="Roboto Condensed" panose="02000000000000000000" pitchFamily="2" charset="0"/>
                          <a:ea typeface="Roboto Condensed" panose="02000000000000000000" pitchFamily="2" charset="0"/>
                        </a:rPr>
                        <a:t>3</a:t>
                      </a:r>
                    </a:p>
                  </a:txBody>
                  <a:tcPr/>
                </a:tc>
                <a:tc>
                  <a:txBody>
                    <a:bodyPr/>
                    <a:lstStyle/>
                    <a:p>
                      <a:r>
                        <a:rPr lang="et-EE" sz="2000" dirty="0">
                          <a:latin typeface="Roboto Condensed" panose="02000000000000000000" pitchFamily="2" charset="0"/>
                          <a:ea typeface="Roboto Condensed" panose="02000000000000000000" pitchFamily="2" charset="0"/>
                        </a:rPr>
                        <a:t>323</a:t>
                      </a:r>
                    </a:p>
                  </a:txBody>
                  <a:tcPr/>
                </a:tc>
                <a:extLst>
                  <a:ext uri="{0D108BD9-81ED-4DB2-BD59-A6C34878D82A}">
                    <a16:rowId xmlns:a16="http://schemas.microsoft.com/office/drawing/2014/main" val="1479730161"/>
                  </a:ext>
                </a:extLst>
              </a:tr>
              <a:tr h="473748">
                <a:tc>
                  <a:txBody>
                    <a:bodyPr/>
                    <a:lstStyle/>
                    <a:p>
                      <a:r>
                        <a:rPr lang="fi-FI" sz="2000" dirty="0" err="1">
                          <a:latin typeface="Roboto Condensed" panose="02000000000000000000" pitchFamily="2" charset="0"/>
                          <a:ea typeface="Roboto Condensed" panose="02000000000000000000" pitchFamily="2" charset="0"/>
                        </a:rPr>
                        <a:t>Kommunikatsioonijuht</a:t>
                      </a:r>
                      <a:r>
                        <a:rPr lang="fi-FI" sz="2000" dirty="0">
                          <a:latin typeface="Roboto Condensed" panose="02000000000000000000" pitchFamily="2" charset="0"/>
                          <a:ea typeface="Roboto Condensed" panose="02000000000000000000" pitchFamily="2" charset="0"/>
                        </a:rPr>
                        <a:t>, </a:t>
                      </a:r>
                      <a:r>
                        <a:rPr lang="fi-FI" sz="2000" dirty="0" err="1">
                          <a:latin typeface="Roboto Condensed" panose="02000000000000000000" pitchFamily="2" charset="0"/>
                          <a:ea typeface="Roboto Condensed" panose="02000000000000000000" pitchFamily="2" charset="0"/>
                        </a:rPr>
                        <a:t>suures</a:t>
                      </a:r>
                      <a:r>
                        <a:rPr lang="fi-FI" sz="2000" dirty="0">
                          <a:latin typeface="Roboto Condensed" panose="02000000000000000000" pitchFamily="2" charset="0"/>
                          <a:ea typeface="Roboto Condensed" panose="02000000000000000000" pitchFamily="2" charset="0"/>
                        </a:rPr>
                        <a:t> (</a:t>
                      </a:r>
                      <a:r>
                        <a:rPr lang="fi-FI" sz="2000" dirty="0" err="1">
                          <a:latin typeface="Roboto Condensed" panose="02000000000000000000" pitchFamily="2" charset="0"/>
                          <a:ea typeface="Roboto Condensed" panose="02000000000000000000" pitchFamily="2" charset="0"/>
                        </a:rPr>
                        <a:t>üle</a:t>
                      </a:r>
                      <a:r>
                        <a:rPr lang="fi-FI" sz="2000" dirty="0">
                          <a:latin typeface="Roboto Condensed" panose="02000000000000000000" pitchFamily="2" charset="0"/>
                          <a:ea typeface="Roboto Condensed" panose="02000000000000000000" pitchFamily="2" charset="0"/>
                        </a:rPr>
                        <a:t> 500 </a:t>
                      </a:r>
                      <a:r>
                        <a:rPr lang="fi-FI" sz="2000" dirty="0" err="1">
                          <a:latin typeface="Roboto Condensed" panose="02000000000000000000" pitchFamily="2" charset="0"/>
                          <a:ea typeface="Roboto Condensed" panose="02000000000000000000" pitchFamily="2" charset="0"/>
                        </a:rPr>
                        <a:t>töötaja</a:t>
                      </a:r>
                      <a:r>
                        <a:rPr lang="fi-FI" sz="2000" dirty="0">
                          <a:latin typeface="Roboto Condensed" panose="02000000000000000000" pitchFamily="2" charset="0"/>
                          <a:ea typeface="Roboto Condensed" panose="02000000000000000000" pitchFamily="2" charset="0"/>
                        </a:rPr>
                        <a:t>) </a:t>
                      </a:r>
                      <a:r>
                        <a:rPr lang="fi-FI" sz="2000" dirty="0" err="1">
                          <a:latin typeface="Roboto Condensed" panose="02000000000000000000" pitchFamily="2" charset="0"/>
                          <a:ea typeface="Roboto Condensed" panose="02000000000000000000" pitchFamily="2" charset="0"/>
                        </a:rPr>
                        <a:t>organisatsioonis</a:t>
                      </a:r>
                      <a:r>
                        <a:rPr lang="fi-FI" sz="2000" dirty="0">
                          <a:latin typeface="Roboto Condensed" panose="02000000000000000000" pitchFamily="2" charset="0"/>
                          <a:ea typeface="Roboto Condensed" panose="02000000000000000000" pitchFamily="2" charset="0"/>
                        </a:rPr>
                        <a:t> </a:t>
                      </a:r>
                      <a:r>
                        <a:rPr lang="fi-FI" sz="2000" dirty="0" err="1">
                          <a:latin typeface="Roboto Condensed" panose="02000000000000000000" pitchFamily="2" charset="0"/>
                          <a:ea typeface="Roboto Condensed" panose="02000000000000000000" pitchFamily="2" charset="0"/>
                        </a:rPr>
                        <a:t>või</a:t>
                      </a:r>
                      <a:r>
                        <a:rPr lang="fi-FI" sz="2000" dirty="0">
                          <a:latin typeface="Roboto Condensed" panose="02000000000000000000" pitchFamily="2" charset="0"/>
                          <a:ea typeface="Roboto Condensed" panose="02000000000000000000" pitchFamily="2" charset="0"/>
                        </a:rPr>
                        <a:t> </a:t>
                      </a:r>
                      <a:r>
                        <a:rPr lang="fi-FI" sz="2000" dirty="0" err="1">
                          <a:latin typeface="Roboto Condensed" panose="02000000000000000000" pitchFamily="2" charset="0"/>
                          <a:ea typeface="Roboto Condensed" panose="02000000000000000000" pitchFamily="2" charset="0"/>
                        </a:rPr>
                        <a:t>suures</a:t>
                      </a:r>
                      <a:r>
                        <a:rPr lang="fi-FI" sz="2000" dirty="0">
                          <a:latin typeface="Roboto Condensed" panose="02000000000000000000" pitchFamily="2" charset="0"/>
                          <a:ea typeface="Roboto Condensed" panose="02000000000000000000" pitchFamily="2" charset="0"/>
                        </a:rPr>
                        <a:t> valitsemisalas</a:t>
                      </a:r>
                      <a:endParaRPr lang="et-EE" sz="2000" dirty="0">
                        <a:latin typeface="Roboto Condensed" panose="02000000000000000000" pitchFamily="2" charset="0"/>
                        <a:ea typeface="Roboto Condensed" panose="02000000000000000000" pitchFamily="2" charset="0"/>
                      </a:endParaRPr>
                    </a:p>
                  </a:txBody>
                  <a:tcPr/>
                </a:tc>
                <a:tc>
                  <a:txBody>
                    <a:bodyPr/>
                    <a:lstStyle/>
                    <a:p>
                      <a:r>
                        <a:rPr lang="et-EE" sz="2000" dirty="0">
                          <a:latin typeface="Roboto Condensed" panose="02000000000000000000" pitchFamily="2" charset="0"/>
                          <a:ea typeface="Roboto Condensed" panose="02000000000000000000" pitchFamily="2" charset="0"/>
                        </a:rPr>
                        <a:t>4</a:t>
                      </a:r>
                    </a:p>
                  </a:txBody>
                  <a:tcPr/>
                </a:tc>
                <a:tc>
                  <a:txBody>
                    <a:bodyPr/>
                    <a:lstStyle/>
                    <a:p>
                      <a:r>
                        <a:rPr lang="et-EE" sz="2000" dirty="0">
                          <a:latin typeface="Roboto Condensed" panose="02000000000000000000" pitchFamily="2" charset="0"/>
                          <a:ea typeface="Roboto Condensed" panose="02000000000000000000" pitchFamily="2" charset="0"/>
                        </a:rPr>
                        <a:t>492</a:t>
                      </a:r>
                    </a:p>
                  </a:txBody>
                  <a:tcPr/>
                </a:tc>
                <a:extLst>
                  <a:ext uri="{0D108BD9-81ED-4DB2-BD59-A6C34878D82A}">
                    <a16:rowId xmlns:a16="http://schemas.microsoft.com/office/drawing/2014/main" val="1854263078"/>
                  </a:ext>
                </a:extLst>
              </a:tr>
            </a:tbl>
          </a:graphicData>
        </a:graphic>
      </p:graphicFrame>
    </p:spTree>
    <p:extLst>
      <p:ext uri="{BB962C8B-B14F-4D97-AF65-F5344CB8AC3E}">
        <p14:creationId xmlns:p14="http://schemas.microsoft.com/office/powerpoint/2010/main" val="312365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1D45E-F369-5B4C-1BE9-1DC81370270E}"/>
            </a:ext>
          </a:extLst>
        </p:cNvPr>
        <p:cNvGrpSpPr/>
        <p:nvPr/>
      </p:nvGrpSpPr>
      <p:grpSpPr>
        <a:xfrm>
          <a:off x="0" y="0"/>
          <a:ext cx="0" cy="0"/>
          <a:chOff x="0" y="0"/>
          <a:chExt cx="0" cy="0"/>
        </a:xfrm>
      </p:grpSpPr>
      <p:sp>
        <p:nvSpPr>
          <p:cNvPr id="3" name="Sisu kohatäide 2">
            <a:extLst>
              <a:ext uri="{FF2B5EF4-FFF2-40B4-BE49-F238E27FC236}">
                <a16:creationId xmlns:a16="http://schemas.microsoft.com/office/drawing/2014/main" id="{40B1DA7D-93EA-12A2-A52D-17E03C92CA0E}"/>
              </a:ext>
            </a:extLst>
          </p:cNvPr>
          <p:cNvSpPr>
            <a:spLocks noGrp="1"/>
          </p:cNvSpPr>
          <p:nvPr>
            <p:ph idx="1"/>
          </p:nvPr>
        </p:nvSpPr>
        <p:spPr>
          <a:xfrm>
            <a:off x="4660457" y="4200445"/>
            <a:ext cx="7113918" cy="5130513"/>
          </a:xfrm>
        </p:spPr>
        <p:txBody>
          <a:bodyPr anchor="ctr">
            <a:normAutofit/>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pPr marL="0" indent="0">
              <a:buNone/>
            </a:pPr>
            <a:endParaRPr lang="en-US" sz="2400" dirty="0">
              <a:solidFill>
                <a:srgbClr val="002060"/>
              </a:solidFill>
              <a:latin typeface="Roboto Condensed" panose="02000000000000000000" pitchFamily="2" charset="0"/>
              <a:ea typeface="Roboto Condensed" panose="02000000000000000000" pitchFamily="2" charset="0"/>
            </a:endParaRPr>
          </a:p>
          <a:p>
            <a:pPr>
              <a:defRPr/>
            </a:pPr>
            <a:endParaRPr lang="et-EE" sz="2400" dirty="0">
              <a:solidFill>
                <a:srgbClr val="002060"/>
              </a:solidFill>
              <a:latin typeface="Roboto Condensed" panose="02000000000000000000" pitchFamily="2" charset="0"/>
              <a:ea typeface="Roboto Condensed" panose="02000000000000000000" pitchFamily="2" charset="0"/>
            </a:endParaRPr>
          </a:p>
          <a:p>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pic>
        <p:nvPicPr>
          <p:cNvPr id="9" name="Pilt 8">
            <a:extLst>
              <a:ext uri="{FF2B5EF4-FFF2-40B4-BE49-F238E27FC236}">
                <a16:creationId xmlns:a16="http://schemas.microsoft.com/office/drawing/2014/main" id="{DC498F7C-5DE9-FA1D-EC1C-E2D49E9B16BE}"/>
              </a:ext>
            </a:extLst>
          </p:cNvPr>
          <p:cNvPicPr>
            <a:picLocks noChangeAspect="1"/>
          </p:cNvPicPr>
          <p:nvPr/>
        </p:nvPicPr>
        <p:blipFill>
          <a:blip r:embed="rId3"/>
          <a:stretch>
            <a:fillRect/>
          </a:stretch>
        </p:blipFill>
        <p:spPr>
          <a:xfrm>
            <a:off x="6096000" y="2196378"/>
            <a:ext cx="6096000" cy="4543063"/>
          </a:xfrm>
          <a:prstGeom prst="rect">
            <a:avLst/>
          </a:prstGeom>
        </p:spPr>
      </p:pic>
      <p:pic>
        <p:nvPicPr>
          <p:cNvPr id="4" name="Pilt 3">
            <a:extLst>
              <a:ext uri="{FF2B5EF4-FFF2-40B4-BE49-F238E27FC236}">
                <a16:creationId xmlns:a16="http://schemas.microsoft.com/office/drawing/2014/main" id="{5BCBF643-AC28-2B01-AE9D-CC5A3ADDF359}"/>
              </a:ext>
            </a:extLst>
          </p:cNvPr>
          <p:cNvPicPr>
            <a:picLocks noChangeAspect="1"/>
          </p:cNvPicPr>
          <p:nvPr/>
        </p:nvPicPr>
        <p:blipFill>
          <a:blip r:embed="rId4"/>
          <a:stretch>
            <a:fillRect/>
          </a:stretch>
        </p:blipFill>
        <p:spPr>
          <a:xfrm>
            <a:off x="1" y="0"/>
            <a:ext cx="6248642" cy="3911600"/>
          </a:xfrm>
          <a:prstGeom prst="rect">
            <a:avLst/>
          </a:prstGeom>
        </p:spPr>
      </p:pic>
    </p:spTree>
    <p:extLst>
      <p:ext uri="{BB962C8B-B14F-4D97-AF65-F5344CB8AC3E}">
        <p14:creationId xmlns:p14="http://schemas.microsoft.com/office/powerpoint/2010/main" val="62051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2525" y="1373180"/>
            <a:ext cx="3087680" cy="4930246"/>
          </a:xfrm>
        </p:spPr>
        <p:txBody>
          <a:bodyPr>
            <a:normAutofit/>
          </a:bodyPr>
          <a:lstStyle/>
          <a:p>
            <a:pPr algn="ctr"/>
            <a:r>
              <a:rPr lang="et-EE" sz="3200" b="1" dirty="0">
                <a:solidFill>
                  <a:srgbClr val="002060"/>
                </a:solidFill>
                <a:latin typeface="Roboto Condensed Light" panose="02000000000000000000" pitchFamily="2" charset="0"/>
                <a:ea typeface="Roboto Condensed Light" panose="02000000000000000000" pitchFamily="2" charset="0"/>
              </a:rPr>
              <a:t>Tööväärtus-punktid</a:t>
            </a:r>
            <a:br>
              <a:rPr lang="et-EE" sz="3200" b="1" dirty="0">
                <a:solidFill>
                  <a:srgbClr val="002060"/>
                </a:solidFill>
                <a:latin typeface="Roboto Condensed Light" panose="02000000000000000000" pitchFamily="2" charset="0"/>
                <a:ea typeface="Roboto Condensed Light" panose="02000000000000000000" pitchFamily="2" charset="0"/>
              </a:rPr>
            </a:br>
            <a:endParaRPr lang="et-EE" sz="3200" b="1" dirty="0">
              <a:solidFill>
                <a:srgbClr val="002060"/>
              </a:solidFill>
              <a:latin typeface="Roboto Condensed Light" panose="02000000000000000000" pitchFamily="2" charset="0"/>
              <a:ea typeface="Roboto Condensed Light" panose="02000000000000000000" pitchFamily="2" charset="0"/>
            </a:endParaRPr>
          </a:p>
        </p:txBody>
      </p:sp>
      <p:sp>
        <p:nvSpPr>
          <p:cNvPr id="3" name="Sisu kohatäide 2"/>
          <p:cNvSpPr>
            <a:spLocks noGrp="1"/>
          </p:cNvSpPr>
          <p:nvPr>
            <p:ph idx="1"/>
          </p:nvPr>
        </p:nvSpPr>
        <p:spPr>
          <a:xfrm>
            <a:off x="2708910" y="1943099"/>
            <a:ext cx="9112148" cy="6377941"/>
          </a:xfrm>
        </p:spPr>
        <p:txBody>
          <a:bodyPr anchor="ctr">
            <a:normAutofit fontScale="55000" lnSpcReduction="20000"/>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r>
              <a:rPr lang="et-EE" sz="6000" dirty="0">
                <a:solidFill>
                  <a:srgbClr val="002060"/>
                </a:solidFill>
                <a:latin typeface="Roboto Condensed" panose="02000000000000000000" pitchFamily="2" charset="0"/>
                <a:ea typeface="Roboto Condensed" panose="02000000000000000000" pitchFamily="2" charset="0"/>
              </a:rPr>
              <a:t>Analüütiline ametikohtade hindamise metoodika</a:t>
            </a:r>
          </a:p>
          <a:p>
            <a:pPr lvl="1"/>
            <a:r>
              <a:rPr lang="et-EE" sz="4300" dirty="0">
                <a:solidFill>
                  <a:srgbClr val="002060"/>
                </a:solidFill>
                <a:latin typeface="Roboto Condensed" panose="02000000000000000000" pitchFamily="2" charset="0"/>
                <a:ea typeface="Roboto Condensed" panose="02000000000000000000" pitchFamily="2" charset="0"/>
              </a:rPr>
              <a:t>Meetod on Fontese (palgauuringud) poolt välja töötatud ja edasi arendatud toetudes Rahvusvahelise Tööorganisatsiooni (ILO) soovitatud meetodile ning kasutusele võetud kolmes Balti riigis</a:t>
            </a:r>
          </a:p>
          <a:p>
            <a:r>
              <a:rPr lang="fi-FI" sz="6000" dirty="0" err="1">
                <a:solidFill>
                  <a:srgbClr val="002060"/>
                </a:solidFill>
                <a:latin typeface="Roboto Condensed" panose="02000000000000000000" pitchFamily="2" charset="0"/>
                <a:ea typeface="Roboto Condensed" panose="02000000000000000000" pitchFamily="2" charset="0"/>
              </a:rPr>
              <a:t>Tö</a:t>
            </a:r>
            <a:r>
              <a:rPr lang="et-EE" sz="6000" dirty="0">
                <a:solidFill>
                  <a:srgbClr val="002060"/>
                </a:solidFill>
                <a:latin typeface="Roboto Condensed" panose="02000000000000000000" pitchFamily="2" charset="0"/>
                <a:ea typeface="Roboto Condensed" panose="02000000000000000000" pitchFamily="2" charset="0"/>
              </a:rPr>
              <a:t>id</a:t>
            </a:r>
            <a:r>
              <a:rPr lang="fi-FI" sz="6000" dirty="0">
                <a:solidFill>
                  <a:srgbClr val="002060"/>
                </a:solidFill>
                <a:latin typeface="Roboto Condensed" panose="02000000000000000000" pitchFamily="2" charset="0"/>
                <a:ea typeface="Roboto Condensed" panose="02000000000000000000" pitchFamily="2" charset="0"/>
              </a:rPr>
              <a:t> </a:t>
            </a:r>
            <a:r>
              <a:rPr lang="fi-FI" sz="6000" dirty="0" err="1">
                <a:solidFill>
                  <a:srgbClr val="002060"/>
                </a:solidFill>
                <a:latin typeface="Roboto Condensed" panose="02000000000000000000" pitchFamily="2" charset="0"/>
                <a:ea typeface="Roboto Condensed" panose="02000000000000000000" pitchFamily="2" charset="0"/>
              </a:rPr>
              <a:t>hinnatakse</a:t>
            </a:r>
            <a:r>
              <a:rPr lang="fi-FI" sz="6000" dirty="0">
                <a:solidFill>
                  <a:srgbClr val="002060"/>
                </a:solidFill>
                <a:latin typeface="Roboto Condensed" panose="02000000000000000000" pitchFamily="2" charset="0"/>
                <a:ea typeface="Roboto Condensed" panose="02000000000000000000" pitchFamily="2" charset="0"/>
              </a:rPr>
              <a:t> </a:t>
            </a:r>
            <a:r>
              <a:rPr lang="fi-FI" sz="6000" dirty="0" err="1">
                <a:solidFill>
                  <a:srgbClr val="002060"/>
                </a:solidFill>
                <a:latin typeface="Roboto Condensed" panose="02000000000000000000" pitchFamily="2" charset="0"/>
                <a:ea typeface="Roboto Condensed" panose="02000000000000000000" pitchFamily="2" charset="0"/>
              </a:rPr>
              <a:t>tööks</a:t>
            </a:r>
            <a:r>
              <a:rPr lang="fi-FI" sz="6000" dirty="0">
                <a:solidFill>
                  <a:srgbClr val="002060"/>
                </a:solidFill>
                <a:latin typeface="Roboto Condensed" panose="02000000000000000000" pitchFamily="2" charset="0"/>
                <a:ea typeface="Roboto Condensed" panose="02000000000000000000" pitchFamily="2" charset="0"/>
              </a:rPr>
              <a:t> </a:t>
            </a:r>
            <a:r>
              <a:rPr lang="fi-FI" sz="6000" dirty="0" err="1">
                <a:solidFill>
                  <a:srgbClr val="002060"/>
                </a:solidFill>
                <a:latin typeface="Roboto Condensed" panose="02000000000000000000" pitchFamily="2" charset="0"/>
                <a:ea typeface="Roboto Condensed" panose="02000000000000000000" pitchFamily="2" charset="0"/>
              </a:rPr>
              <a:t>vajalike</a:t>
            </a:r>
            <a:r>
              <a:rPr lang="fi-FI" sz="6000" dirty="0">
                <a:solidFill>
                  <a:srgbClr val="002060"/>
                </a:solidFill>
                <a:latin typeface="Roboto Condensed" panose="02000000000000000000" pitchFamily="2" charset="0"/>
                <a:ea typeface="Roboto Condensed" panose="02000000000000000000" pitchFamily="2" charset="0"/>
              </a:rPr>
              <a:t> </a:t>
            </a:r>
            <a:r>
              <a:rPr lang="fi-FI" sz="6000" dirty="0" err="1">
                <a:solidFill>
                  <a:srgbClr val="002060"/>
                </a:solidFill>
                <a:latin typeface="Roboto Condensed" panose="02000000000000000000" pitchFamily="2" charset="0"/>
                <a:ea typeface="Roboto Condensed" panose="02000000000000000000" pitchFamily="2" charset="0"/>
              </a:rPr>
              <a:t>eelduste</a:t>
            </a:r>
            <a:r>
              <a:rPr lang="fi-FI" sz="6000" dirty="0">
                <a:solidFill>
                  <a:srgbClr val="002060"/>
                </a:solidFill>
                <a:latin typeface="Roboto Condensed" panose="02000000000000000000" pitchFamily="2" charset="0"/>
                <a:ea typeface="Roboto Condensed" panose="02000000000000000000" pitchFamily="2" charset="0"/>
              </a:rPr>
              <a:t>, </a:t>
            </a:r>
            <a:r>
              <a:rPr lang="fi-FI" sz="6000" dirty="0" err="1">
                <a:solidFill>
                  <a:srgbClr val="002060"/>
                </a:solidFill>
                <a:latin typeface="Roboto Condensed" panose="02000000000000000000" pitchFamily="2" charset="0"/>
                <a:ea typeface="Roboto Condensed" panose="02000000000000000000" pitchFamily="2" charset="0"/>
              </a:rPr>
              <a:t>töö</a:t>
            </a:r>
            <a:r>
              <a:rPr lang="fi-FI" sz="6000" dirty="0">
                <a:solidFill>
                  <a:srgbClr val="002060"/>
                </a:solidFill>
                <a:latin typeface="Roboto Condensed" panose="02000000000000000000" pitchFamily="2" charset="0"/>
                <a:ea typeface="Roboto Condensed" panose="02000000000000000000" pitchFamily="2" charset="0"/>
              </a:rPr>
              <a:t> sisu ja </a:t>
            </a:r>
            <a:r>
              <a:rPr lang="fi-FI" sz="6000" dirty="0" err="1">
                <a:solidFill>
                  <a:srgbClr val="002060"/>
                </a:solidFill>
                <a:latin typeface="Roboto Condensed" panose="02000000000000000000" pitchFamily="2" charset="0"/>
                <a:ea typeface="Roboto Condensed" panose="02000000000000000000" pitchFamily="2" charset="0"/>
              </a:rPr>
              <a:t>vastutuse</a:t>
            </a:r>
            <a:r>
              <a:rPr lang="fi-FI" sz="6000" dirty="0">
                <a:solidFill>
                  <a:srgbClr val="002060"/>
                </a:solidFill>
                <a:latin typeface="Roboto Condensed" panose="02000000000000000000" pitchFamily="2" charset="0"/>
                <a:ea typeface="Roboto Condensed" panose="02000000000000000000" pitchFamily="2" charset="0"/>
              </a:rPr>
              <a:t> </a:t>
            </a:r>
            <a:r>
              <a:rPr lang="fi-FI" sz="6000" dirty="0" err="1">
                <a:solidFill>
                  <a:srgbClr val="002060"/>
                </a:solidFill>
                <a:latin typeface="Roboto Condensed" panose="02000000000000000000" pitchFamily="2" charset="0"/>
                <a:ea typeface="Roboto Condensed" panose="02000000000000000000" pitchFamily="2" charset="0"/>
              </a:rPr>
              <a:t>kaudu</a:t>
            </a:r>
            <a:r>
              <a:rPr lang="et-EE" sz="6000" dirty="0">
                <a:solidFill>
                  <a:srgbClr val="002060"/>
                </a:solidFill>
                <a:latin typeface="Roboto Condensed" panose="02000000000000000000" pitchFamily="2" charset="0"/>
                <a:ea typeface="Roboto Condensed" panose="02000000000000000000" pitchFamily="2" charset="0"/>
              </a:rPr>
              <a:t>:</a:t>
            </a:r>
          </a:p>
          <a:p>
            <a:pPr lvl="1"/>
            <a:r>
              <a:rPr lang="et-EE" sz="4900" dirty="0">
                <a:solidFill>
                  <a:srgbClr val="002060"/>
                </a:solidFill>
                <a:latin typeface="Roboto Condensed" panose="02000000000000000000" pitchFamily="2" charset="0"/>
                <a:ea typeface="Roboto Condensed" panose="02000000000000000000" pitchFamily="2" charset="0"/>
              </a:rPr>
              <a:t>Haridus</a:t>
            </a:r>
          </a:p>
          <a:p>
            <a:pPr lvl="1"/>
            <a:r>
              <a:rPr lang="et-EE" sz="4900" dirty="0">
                <a:solidFill>
                  <a:srgbClr val="002060"/>
                </a:solidFill>
                <a:latin typeface="Roboto Condensed" panose="02000000000000000000" pitchFamily="2" charset="0"/>
                <a:ea typeface="Roboto Condensed" panose="02000000000000000000" pitchFamily="2" charset="0"/>
              </a:rPr>
              <a:t>Erialane kogemus </a:t>
            </a:r>
          </a:p>
          <a:p>
            <a:pPr lvl="1"/>
            <a:r>
              <a:rPr lang="et-EE" sz="4900" dirty="0">
                <a:solidFill>
                  <a:srgbClr val="002060"/>
                </a:solidFill>
                <a:latin typeface="Roboto Condensed" panose="02000000000000000000" pitchFamily="2" charset="0"/>
                <a:ea typeface="Roboto Condensed" panose="02000000000000000000" pitchFamily="2" charset="0"/>
              </a:rPr>
              <a:t>Töö reguleeritus </a:t>
            </a:r>
          </a:p>
          <a:p>
            <a:pPr lvl="1"/>
            <a:r>
              <a:rPr lang="et-EE" sz="4900" dirty="0">
                <a:solidFill>
                  <a:srgbClr val="002060"/>
                </a:solidFill>
                <a:latin typeface="Roboto Condensed" panose="02000000000000000000" pitchFamily="2" charset="0"/>
                <a:ea typeface="Roboto Condensed" panose="02000000000000000000" pitchFamily="2" charset="0"/>
              </a:rPr>
              <a:t>Mõtteülesande keerukus </a:t>
            </a:r>
          </a:p>
          <a:p>
            <a:pPr lvl="1"/>
            <a:r>
              <a:rPr lang="fi-FI" sz="4900" dirty="0" err="1">
                <a:solidFill>
                  <a:srgbClr val="002060"/>
                </a:solidFill>
                <a:latin typeface="Roboto Condensed" panose="02000000000000000000" pitchFamily="2" charset="0"/>
                <a:ea typeface="Roboto Condensed" panose="02000000000000000000" pitchFamily="2" charset="0"/>
              </a:rPr>
              <a:t>Koostöö</a:t>
            </a:r>
            <a:r>
              <a:rPr lang="fi-FI" sz="4900" dirty="0">
                <a:solidFill>
                  <a:srgbClr val="002060"/>
                </a:solidFill>
                <a:latin typeface="Roboto Condensed" panose="02000000000000000000" pitchFamily="2" charset="0"/>
                <a:ea typeface="Roboto Condensed" panose="02000000000000000000" pitchFamily="2" charset="0"/>
              </a:rPr>
              <a:t> ja </a:t>
            </a:r>
            <a:r>
              <a:rPr lang="fi-FI" sz="4900" dirty="0" err="1">
                <a:solidFill>
                  <a:srgbClr val="002060"/>
                </a:solidFill>
                <a:latin typeface="Roboto Condensed" panose="02000000000000000000" pitchFamily="2" charset="0"/>
                <a:ea typeface="Roboto Condensed" panose="02000000000000000000" pitchFamily="2" charset="0"/>
              </a:rPr>
              <a:t>juhtimine</a:t>
            </a:r>
            <a:r>
              <a:rPr lang="fi-FI" sz="4900" dirty="0">
                <a:solidFill>
                  <a:srgbClr val="002060"/>
                </a:solidFill>
                <a:latin typeface="Roboto Condensed" panose="02000000000000000000" pitchFamily="2" charset="0"/>
                <a:ea typeface="Roboto Condensed" panose="02000000000000000000" pitchFamily="2" charset="0"/>
              </a:rPr>
              <a:t> </a:t>
            </a:r>
            <a:endParaRPr lang="et-EE" sz="4900" dirty="0">
              <a:solidFill>
                <a:srgbClr val="002060"/>
              </a:solidFill>
              <a:latin typeface="Roboto Condensed" panose="02000000000000000000" pitchFamily="2" charset="0"/>
              <a:ea typeface="Roboto Condensed" panose="02000000000000000000" pitchFamily="2" charset="0"/>
            </a:endParaRPr>
          </a:p>
          <a:p>
            <a:pPr lvl="1"/>
            <a:r>
              <a:rPr lang="et-EE" sz="4900" dirty="0">
                <a:solidFill>
                  <a:srgbClr val="002060"/>
                </a:solidFill>
                <a:latin typeface="Roboto Condensed" panose="02000000000000000000" pitchFamily="2" charset="0"/>
                <a:ea typeface="Roboto Condensed" panose="02000000000000000000" pitchFamily="2" charset="0"/>
              </a:rPr>
              <a:t>Vastutus tööprotsesside eest </a:t>
            </a:r>
          </a:p>
          <a:p>
            <a:pPr lvl="1"/>
            <a:r>
              <a:rPr lang="et-EE" sz="4900" dirty="0">
                <a:solidFill>
                  <a:srgbClr val="002060"/>
                </a:solidFill>
                <a:latin typeface="Roboto Condensed" panose="02000000000000000000" pitchFamily="2" charset="0"/>
                <a:ea typeface="Roboto Condensed" panose="02000000000000000000" pitchFamily="2" charset="0"/>
              </a:rPr>
              <a:t>Otsuste mõju</a:t>
            </a:r>
          </a:p>
          <a:p>
            <a:pPr lvl="1"/>
            <a:r>
              <a:rPr lang="et-EE" sz="4900" dirty="0">
                <a:solidFill>
                  <a:srgbClr val="002060"/>
                </a:solidFill>
                <a:latin typeface="Roboto Condensed" panose="02000000000000000000" pitchFamily="2" charset="0"/>
                <a:ea typeface="Roboto Condensed" panose="02000000000000000000" pitchFamily="2" charset="0"/>
              </a:rPr>
              <a:t>Töö tervise- ja eluohtlikkus (füüsilise töö korral)</a:t>
            </a:r>
          </a:p>
          <a:p>
            <a:pPr lvl="1"/>
            <a:endParaRPr lang="et-EE" sz="38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cxnSp>
        <p:nvCxnSpPr>
          <p:cNvPr id="5" name="Sirgkonnektor 4"/>
          <p:cNvCxnSpPr/>
          <p:nvPr/>
        </p:nvCxnSpPr>
        <p:spPr>
          <a:xfrm>
            <a:off x="2611409" y="1258880"/>
            <a:ext cx="0" cy="40247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1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lt 10">
            <a:extLst>
              <a:ext uri="{FF2B5EF4-FFF2-40B4-BE49-F238E27FC236}">
                <a16:creationId xmlns:a16="http://schemas.microsoft.com/office/drawing/2014/main" id="{847C0DBD-BCFA-91A5-9E61-302F8083389D}"/>
              </a:ext>
            </a:extLst>
          </p:cNvPr>
          <p:cNvPicPr>
            <a:picLocks noChangeAspect="1"/>
          </p:cNvPicPr>
          <p:nvPr/>
        </p:nvPicPr>
        <p:blipFill>
          <a:blip r:embed="rId3"/>
          <a:stretch>
            <a:fillRect/>
          </a:stretch>
        </p:blipFill>
        <p:spPr>
          <a:xfrm>
            <a:off x="101600" y="1032053"/>
            <a:ext cx="12090400" cy="1136027"/>
          </a:xfrm>
          <a:prstGeom prst="rect">
            <a:avLst/>
          </a:prstGeom>
        </p:spPr>
      </p:pic>
      <p:pic>
        <p:nvPicPr>
          <p:cNvPr id="30" name="Sisu kohatäide 29">
            <a:extLst>
              <a:ext uri="{FF2B5EF4-FFF2-40B4-BE49-F238E27FC236}">
                <a16:creationId xmlns:a16="http://schemas.microsoft.com/office/drawing/2014/main" id="{B8C569EC-2D13-D2D9-4A0F-36057C8A6BC3}"/>
              </a:ext>
            </a:extLst>
          </p:cNvPr>
          <p:cNvPicPr>
            <a:picLocks noGrp="1" noChangeAspect="1"/>
          </p:cNvPicPr>
          <p:nvPr>
            <p:ph idx="1"/>
          </p:nvPr>
        </p:nvPicPr>
        <p:blipFill>
          <a:blip r:embed="rId4"/>
          <a:stretch>
            <a:fillRect/>
          </a:stretch>
        </p:blipFill>
        <p:spPr>
          <a:xfrm>
            <a:off x="1046545" y="2911648"/>
            <a:ext cx="10515600" cy="3518707"/>
          </a:xfrm>
        </p:spPr>
      </p:pic>
    </p:spTree>
    <p:extLst>
      <p:ext uri="{BB962C8B-B14F-4D97-AF65-F5344CB8AC3E}">
        <p14:creationId xmlns:p14="http://schemas.microsoft.com/office/powerpoint/2010/main" val="2375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660457" y="4200445"/>
            <a:ext cx="7113918" cy="5130513"/>
          </a:xfrm>
        </p:spPr>
        <p:txBody>
          <a:bodyPr anchor="ctr">
            <a:normAutofit/>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pPr marL="0" indent="0">
              <a:buNone/>
            </a:pPr>
            <a:endParaRPr lang="en-US" sz="2400" dirty="0">
              <a:solidFill>
                <a:srgbClr val="002060"/>
              </a:solidFill>
              <a:latin typeface="Roboto Condensed" panose="02000000000000000000" pitchFamily="2" charset="0"/>
              <a:ea typeface="Roboto Condensed" panose="02000000000000000000" pitchFamily="2" charset="0"/>
            </a:endParaRPr>
          </a:p>
          <a:p>
            <a:pPr>
              <a:defRPr/>
            </a:pPr>
            <a:endParaRPr lang="et-EE" sz="2400" dirty="0">
              <a:solidFill>
                <a:srgbClr val="002060"/>
              </a:solidFill>
              <a:latin typeface="Roboto Condensed" panose="02000000000000000000" pitchFamily="2" charset="0"/>
              <a:ea typeface="Roboto Condensed" panose="02000000000000000000" pitchFamily="2" charset="0"/>
            </a:endParaRPr>
          </a:p>
          <a:p>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3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graphicFrame>
        <p:nvGraphicFramePr>
          <p:cNvPr id="6" name="Tabel 5"/>
          <p:cNvGraphicFramePr>
            <a:graphicFrameLocks noGrp="1"/>
          </p:cNvGraphicFramePr>
          <p:nvPr/>
        </p:nvGraphicFramePr>
        <p:xfrm>
          <a:off x="957942" y="773030"/>
          <a:ext cx="8620842" cy="5239148"/>
        </p:xfrm>
        <a:graphic>
          <a:graphicData uri="http://schemas.openxmlformats.org/drawingml/2006/table">
            <a:tbl>
              <a:tblPr firstRow="1" bandRow="1">
                <a:tableStyleId>{5C22544A-7EE6-4342-B048-85BDC9FD1C3A}</a:tableStyleId>
              </a:tblPr>
              <a:tblGrid>
                <a:gridCol w="6750717">
                  <a:extLst>
                    <a:ext uri="{9D8B030D-6E8A-4147-A177-3AD203B41FA5}">
                      <a16:colId xmlns:a16="http://schemas.microsoft.com/office/drawing/2014/main" val="3446466579"/>
                    </a:ext>
                  </a:extLst>
                </a:gridCol>
                <a:gridCol w="1870125">
                  <a:extLst>
                    <a:ext uri="{9D8B030D-6E8A-4147-A177-3AD203B41FA5}">
                      <a16:colId xmlns:a16="http://schemas.microsoft.com/office/drawing/2014/main" val="1199346847"/>
                    </a:ext>
                  </a:extLst>
                </a:gridCol>
              </a:tblGrid>
              <a:tr h="956713">
                <a:tc>
                  <a:txBody>
                    <a:bodyPr/>
                    <a:lstStyle/>
                    <a:p>
                      <a:r>
                        <a:rPr lang="et-EE" sz="2000" b="1" dirty="0">
                          <a:latin typeface="Roboto Condensed" panose="02000000000000000000" pitchFamily="2" charset="0"/>
                          <a:ea typeface="Roboto Condensed" panose="02000000000000000000" pitchFamily="2" charset="0"/>
                        </a:rPr>
                        <a:t>Vastutustasandite kirjeldus</a:t>
                      </a:r>
                    </a:p>
                  </a:txBody>
                  <a:tcPr>
                    <a:solidFill>
                      <a:srgbClr val="0070C0"/>
                    </a:solidFill>
                  </a:tcPr>
                </a:tc>
                <a:tc>
                  <a:txBody>
                    <a:bodyPr/>
                    <a:lstStyle/>
                    <a:p>
                      <a:r>
                        <a:rPr lang="et-EE" sz="2000" b="1" dirty="0">
                          <a:latin typeface="Roboto Condensed" panose="02000000000000000000" pitchFamily="2" charset="0"/>
                          <a:ea typeface="Roboto Condensed" panose="02000000000000000000" pitchFamily="2" charset="0"/>
                        </a:rPr>
                        <a:t>Tööväärtus-</a:t>
                      </a:r>
                    </a:p>
                    <a:p>
                      <a:r>
                        <a:rPr lang="et-EE" sz="2000" b="1" dirty="0">
                          <a:latin typeface="Roboto Condensed" panose="02000000000000000000" pitchFamily="2" charset="0"/>
                          <a:ea typeface="Roboto Condensed" panose="02000000000000000000" pitchFamily="2" charset="0"/>
                        </a:rPr>
                        <a:t>punktid</a:t>
                      </a:r>
                    </a:p>
                  </a:txBody>
                  <a:tcPr>
                    <a:solidFill>
                      <a:srgbClr val="0070C0"/>
                    </a:solidFill>
                  </a:tcPr>
                </a:tc>
                <a:extLst>
                  <a:ext uri="{0D108BD9-81ED-4DB2-BD59-A6C34878D82A}">
                    <a16:rowId xmlns:a16="http://schemas.microsoft.com/office/drawing/2014/main" val="330613327"/>
                  </a:ext>
                </a:extLst>
              </a:tr>
              <a:tr h="554287">
                <a:tc>
                  <a:txBody>
                    <a:bodyPr/>
                    <a:lstStyle/>
                    <a:p>
                      <a:r>
                        <a:rPr lang="et-EE" sz="2000" dirty="0">
                          <a:latin typeface="Roboto Condensed" panose="02000000000000000000" pitchFamily="2" charset="0"/>
                          <a:ea typeface="Roboto Condensed" panose="02000000000000000000" pitchFamily="2" charset="0"/>
                        </a:rPr>
                        <a:t>Lihttööd</a:t>
                      </a:r>
                      <a:r>
                        <a:rPr lang="et-EE" sz="2000" baseline="0" dirty="0">
                          <a:latin typeface="Roboto Condensed" panose="02000000000000000000" pitchFamily="2" charset="0"/>
                          <a:ea typeface="Roboto Condensed" panose="02000000000000000000" pitchFamily="2" charset="0"/>
                        </a:rPr>
                        <a:t> (koristaja, valvur)</a:t>
                      </a:r>
                      <a:endParaRPr lang="et-EE" sz="2000" dirty="0">
                        <a:latin typeface="Roboto Condensed" panose="02000000000000000000" pitchFamily="2" charset="0"/>
                        <a:ea typeface="Roboto Condensed" panose="02000000000000000000" pitchFamily="2" charset="0"/>
                      </a:endParaRPr>
                    </a:p>
                  </a:txBody>
                  <a:tcPr/>
                </a:tc>
                <a:tc>
                  <a:txBody>
                    <a:bodyPr/>
                    <a:lstStyle/>
                    <a:p>
                      <a:r>
                        <a:rPr lang="et-EE" sz="2000" dirty="0">
                          <a:latin typeface="Roboto Condensed" panose="02000000000000000000" pitchFamily="2" charset="0"/>
                          <a:ea typeface="Roboto Condensed" panose="02000000000000000000" pitchFamily="2" charset="0"/>
                        </a:rPr>
                        <a:t>79-84</a:t>
                      </a:r>
                    </a:p>
                  </a:txBody>
                  <a:tcPr/>
                </a:tc>
                <a:extLst>
                  <a:ext uri="{0D108BD9-81ED-4DB2-BD59-A6C34878D82A}">
                    <a16:rowId xmlns:a16="http://schemas.microsoft.com/office/drawing/2014/main" val="2362947849"/>
                  </a:ext>
                </a:extLst>
              </a:tr>
              <a:tr h="554287">
                <a:tc>
                  <a:txBody>
                    <a:bodyPr/>
                    <a:lstStyle/>
                    <a:p>
                      <a:r>
                        <a:rPr lang="et-EE" sz="2000" dirty="0">
                          <a:latin typeface="Roboto Condensed" panose="02000000000000000000" pitchFamily="2" charset="0"/>
                          <a:ea typeface="Roboto Condensed" panose="02000000000000000000" pitchFamily="2" charset="0"/>
                        </a:rPr>
                        <a:t>Toetavad</a:t>
                      </a:r>
                      <a:r>
                        <a:rPr lang="et-EE" sz="2000" baseline="0" dirty="0">
                          <a:latin typeface="Roboto Condensed" panose="02000000000000000000" pitchFamily="2" charset="0"/>
                          <a:ea typeface="Roboto Condensed" panose="02000000000000000000" pitchFamily="2" charset="0"/>
                        </a:rPr>
                        <a:t> tööd</a:t>
                      </a:r>
                      <a:r>
                        <a:rPr lang="et-EE" sz="2000" dirty="0">
                          <a:latin typeface="Roboto Condensed" panose="02000000000000000000" pitchFamily="2" charset="0"/>
                          <a:ea typeface="Roboto Condensed" panose="02000000000000000000" pitchFamily="2" charset="0"/>
                        </a:rPr>
                        <a:t> (administraator, autojuht)</a:t>
                      </a:r>
                    </a:p>
                  </a:txBody>
                  <a:tcPr/>
                </a:tc>
                <a:tc>
                  <a:txBody>
                    <a:bodyPr/>
                    <a:lstStyle/>
                    <a:p>
                      <a:r>
                        <a:rPr lang="et-EE" sz="2000" dirty="0">
                          <a:latin typeface="Roboto Condensed" panose="02000000000000000000" pitchFamily="2" charset="0"/>
                          <a:ea typeface="Roboto Condensed" panose="02000000000000000000" pitchFamily="2" charset="0"/>
                        </a:rPr>
                        <a:t>91-129</a:t>
                      </a:r>
                    </a:p>
                  </a:txBody>
                  <a:tcPr/>
                </a:tc>
                <a:extLst>
                  <a:ext uri="{0D108BD9-81ED-4DB2-BD59-A6C34878D82A}">
                    <a16:rowId xmlns:a16="http://schemas.microsoft.com/office/drawing/2014/main" val="3075335013"/>
                  </a:ext>
                </a:extLst>
              </a:tr>
              <a:tr h="554287">
                <a:tc>
                  <a:txBody>
                    <a:bodyPr/>
                    <a:lstStyle/>
                    <a:p>
                      <a:r>
                        <a:rPr lang="et-EE" sz="2000" dirty="0">
                          <a:latin typeface="Roboto Condensed" panose="02000000000000000000" pitchFamily="2" charset="0"/>
                          <a:ea typeface="Roboto Condensed" panose="02000000000000000000" pitchFamily="2" charset="0"/>
                        </a:rPr>
                        <a:t>Nooremspetsialistid</a:t>
                      </a:r>
                    </a:p>
                  </a:txBody>
                  <a:tcPr/>
                </a:tc>
                <a:tc>
                  <a:txBody>
                    <a:bodyPr/>
                    <a:lstStyle/>
                    <a:p>
                      <a:r>
                        <a:rPr lang="et-EE" sz="2000" dirty="0">
                          <a:latin typeface="Roboto Condensed" panose="02000000000000000000" pitchFamily="2" charset="0"/>
                          <a:ea typeface="Roboto Condensed" panose="02000000000000000000" pitchFamily="2" charset="0"/>
                        </a:rPr>
                        <a:t>130-227</a:t>
                      </a:r>
                    </a:p>
                  </a:txBody>
                  <a:tcPr/>
                </a:tc>
                <a:extLst>
                  <a:ext uri="{0D108BD9-81ED-4DB2-BD59-A6C34878D82A}">
                    <a16:rowId xmlns:a16="http://schemas.microsoft.com/office/drawing/2014/main" val="1479730161"/>
                  </a:ext>
                </a:extLst>
              </a:tr>
              <a:tr h="554287">
                <a:tc>
                  <a:txBody>
                    <a:bodyPr/>
                    <a:lstStyle/>
                    <a:p>
                      <a:r>
                        <a:rPr lang="et-EE" sz="2000" dirty="0">
                          <a:latin typeface="Roboto Condensed" panose="02000000000000000000" pitchFamily="2" charset="0"/>
                          <a:ea typeface="Roboto Condensed" panose="02000000000000000000" pitchFamily="2" charset="0"/>
                        </a:rPr>
                        <a:t>Keskastmespetsialistid</a:t>
                      </a:r>
                    </a:p>
                  </a:txBody>
                  <a:tcPr/>
                </a:tc>
                <a:tc>
                  <a:txBody>
                    <a:bodyPr/>
                    <a:lstStyle/>
                    <a:p>
                      <a:r>
                        <a:rPr lang="et-EE" sz="2000" dirty="0">
                          <a:latin typeface="Roboto Condensed" panose="02000000000000000000" pitchFamily="2" charset="0"/>
                          <a:ea typeface="Roboto Condensed" panose="02000000000000000000" pitchFamily="2" charset="0"/>
                        </a:rPr>
                        <a:t>228-300</a:t>
                      </a:r>
                    </a:p>
                  </a:txBody>
                  <a:tcPr/>
                </a:tc>
                <a:extLst>
                  <a:ext uri="{0D108BD9-81ED-4DB2-BD59-A6C34878D82A}">
                    <a16:rowId xmlns:a16="http://schemas.microsoft.com/office/drawing/2014/main" val="1854263078"/>
                  </a:ext>
                </a:extLst>
              </a:tr>
              <a:tr h="554287">
                <a:tc>
                  <a:txBody>
                    <a:bodyPr/>
                    <a:lstStyle/>
                    <a:p>
                      <a:r>
                        <a:rPr lang="et-EE" sz="2000" baseline="0" dirty="0">
                          <a:latin typeface="Roboto Condensed" panose="02000000000000000000" pitchFamily="2" charset="0"/>
                          <a:ea typeface="Roboto Condensed" panose="02000000000000000000" pitchFamily="2" charset="0"/>
                        </a:rPr>
                        <a:t>Tippspetsialistid, esmatasandi juhid</a:t>
                      </a:r>
                      <a:endParaRPr lang="et-EE" sz="2000" dirty="0">
                        <a:latin typeface="Roboto Condensed" panose="02000000000000000000" pitchFamily="2" charset="0"/>
                        <a:ea typeface="Roboto Condensed" panose="02000000000000000000" pitchFamily="2" charset="0"/>
                      </a:endParaRPr>
                    </a:p>
                  </a:txBody>
                  <a:tcPr/>
                </a:tc>
                <a:tc>
                  <a:txBody>
                    <a:bodyPr/>
                    <a:lstStyle/>
                    <a:p>
                      <a:r>
                        <a:rPr lang="et-EE" sz="2000" dirty="0">
                          <a:latin typeface="Roboto Condensed" panose="02000000000000000000" pitchFamily="2" charset="0"/>
                          <a:ea typeface="Roboto Condensed" panose="02000000000000000000" pitchFamily="2" charset="0"/>
                        </a:rPr>
                        <a:t>301-397</a:t>
                      </a:r>
                    </a:p>
                  </a:txBody>
                  <a:tcPr/>
                </a:tc>
                <a:extLst>
                  <a:ext uri="{0D108BD9-81ED-4DB2-BD59-A6C34878D82A}">
                    <a16:rowId xmlns:a16="http://schemas.microsoft.com/office/drawing/2014/main" val="141712761"/>
                  </a:ext>
                </a:extLst>
              </a:tr>
              <a:tr h="956713">
                <a:tc>
                  <a:txBody>
                    <a:bodyPr/>
                    <a:lstStyle/>
                    <a:p>
                      <a:r>
                        <a:rPr lang="et-EE" sz="2000" dirty="0">
                          <a:latin typeface="Roboto Condensed" panose="02000000000000000000" pitchFamily="2" charset="0"/>
                          <a:ea typeface="Roboto Condensed" panose="02000000000000000000" pitchFamily="2" charset="0"/>
                        </a:rPr>
                        <a:t>Keskastmejuhid, valdkonnajuhid,</a:t>
                      </a:r>
                      <a:r>
                        <a:rPr lang="et-EE" sz="2000" baseline="0" dirty="0">
                          <a:latin typeface="Roboto Condensed" panose="02000000000000000000" pitchFamily="2" charset="0"/>
                          <a:ea typeface="Roboto Condensed" panose="02000000000000000000" pitchFamily="2" charset="0"/>
                        </a:rPr>
                        <a:t> asekantslerid, väikese asutuse peadirektorid)</a:t>
                      </a:r>
                      <a:endParaRPr lang="et-EE" sz="2000" dirty="0">
                        <a:latin typeface="Roboto Condensed" panose="02000000000000000000" pitchFamily="2" charset="0"/>
                        <a:ea typeface="Roboto Condensed" panose="02000000000000000000" pitchFamily="2" charset="0"/>
                      </a:endParaRPr>
                    </a:p>
                  </a:txBody>
                  <a:tcPr/>
                </a:tc>
                <a:tc>
                  <a:txBody>
                    <a:bodyPr/>
                    <a:lstStyle/>
                    <a:p>
                      <a:r>
                        <a:rPr lang="et-EE" sz="2000" dirty="0">
                          <a:latin typeface="Roboto Condensed" panose="02000000000000000000" pitchFamily="2" charset="0"/>
                          <a:ea typeface="Roboto Condensed" panose="02000000000000000000" pitchFamily="2" charset="0"/>
                        </a:rPr>
                        <a:t>398-696</a:t>
                      </a:r>
                    </a:p>
                  </a:txBody>
                  <a:tcPr/>
                </a:tc>
                <a:extLst>
                  <a:ext uri="{0D108BD9-81ED-4DB2-BD59-A6C34878D82A}">
                    <a16:rowId xmlns:a16="http://schemas.microsoft.com/office/drawing/2014/main" val="3158382444"/>
                  </a:ext>
                </a:extLst>
              </a:tr>
              <a:tr h="554287">
                <a:tc>
                  <a:txBody>
                    <a:bodyPr/>
                    <a:lstStyle/>
                    <a:p>
                      <a:r>
                        <a:rPr lang="et-EE" sz="2000" dirty="0">
                          <a:latin typeface="Roboto Condensed" panose="02000000000000000000" pitchFamily="2" charset="0"/>
                          <a:ea typeface="Roboto Condensed" panose="02000000000000000000" pitchFamily="2" charset="0"/>
                        </a:rPr>
                        <a:t>Tippjuhid</a:t>
                      </a:r>
                      <a:r>
                        <a:rPr lang="et-EE" sz="2000" baseline="0" dirty="0">
                          <a:latin typeface="Roboto Condensed" panose="02000000000000000000" pitchFamily="2" charset="0"/>
                          <a:ea typeface="Roboto Condensed" panose="02000000000000000000" pitchFamily="2" charset="0"/>
                        </a:rPr>
                        <a:t> (peadirektorid, kantslerid)</a:t>
                      </a:r>
                      <a:endParaRPr lang="et-EE" sz="2000" dirty="0">
                        <a:latin typeface="Roboto Condensed" panose="02000000000000000000" pitchFamily="2" charset="0"/>
                        <a:ea typeface="Roboto Condensed" panose="02000000000000000000" pitchFamily="2" charset="0"/>
                      </a:endParaRPr>
                    </a:p>
                  </a:txBody>
                  <a:tcPr/>
                </a:tc>
                <a:tc>
                  <a:txBody>
                    <a:bodyPr/>
                    <a:lstStyle/>
                    <a:p>
                      <a:r>
                        <a:rPr lang="et-EE" sz="2000" dirty="0">
                          <a:latin typeface="Roboto Condensed" panose="02000000000000000000" pitchFamily="2" charset="0"/>
                          <a:ea typeface="Roboto Condensed" panose="02000000000000000000" pitchFamily="2" charset="0"/>
                        </a:rPr>
                        <a:t>864-995</a:t>
                      </a:r>
                    </a:p>
                  </a:txBody>
                  <a:tcPr/>
                </a:tc>
                <a:extLst>
                  <a:ext uri="{0D108BD9-81ED-4DB2-BD59-A6C34878D82A}">
                    <a16:rowId xmlns:a16="http://schemas.microsoft.com/office/drawing/2014/main" val="3149315971"/>
                  </a:ext>
                </a:extLst>
              </a:tr>
            </a:tbl>
          </a:graphicData>
        </a:graphic>
      </p:graphicFrame>
    </p:spTree>
    <p:extLst>
      <p:ext uri="{BB962C8B-B14F-4D97-AF65-F5344CB8AC3E}">
        <p14:creationId xmlns:p14="http://schemas.microsoft.com/office/powerpoint/2010/main" val="140732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F062-B8AD-0B65-756E-EE8C403E10DE}"/>
            </a:ext>
          </a:extLst>
        </p:cNvPr>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DAC68460-DD64-6100-0A94-FD5962F064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03" r="16203"/>
          <a:stretch/>
        </p:blipFill>
        <p:spPr>
          <a:xfrm>
            <a:off x="79832" y="1139626"/>
            <a:ext cx="3094946" cy="4578747"/>
          </a:xfrm>
          <a:prstGeom prst="rect">
            <a:avLst/>
          </a:prstGeom>
          <a:effectLst/>
        </p:spPr>
      </p:pic>
      <p:sp>
        <p:nvSpPr>
          <p:cNvPr id="2" name="Pealkiri 1">
            <a:extLst>
              <a:ext uri="{FF2B5EF4-FFF2-40B4-BE49-F238E27FC236}">
                <a16:creationId xmlns:a16="http://schemas.microsoft.com/office/drawing/2014/main" id="{F94489F2-9D28-8442-1D80-3BA1CB9C6FD7}"/>
              </a:ext>
            </a:extLst>
          </p:cNvPr>
          <p:cNvSpPr>
            <a:spLocks noGrp="1"/>
          </p:cNvSpPr>
          <p:nvPr>
            <p:ph type="title"/>
          </p:nvPr>
        </p:nvSpPr>
        <p:spPr>
          <a:xfrm>
            <a:off x="-62525" y="1373180"/>
            <a:ext cx="3087680" cy="4930246"/>
          </a:xfrm>
        </p:spPr>
        <p:txBody>
          <a:bodyPr>
            <a:normAutofit/>
          </a:bodyPr>
          <a:lstStyle/>
          <a:p>
            <a:pPr algn="ctr"/>
            <a:br>
              <a:rPr lang="et-EE" sz="3200" b="1" dirty="0">
                <a:solidFill>
                  <a:srgbClr val="002060"/>
                </a:solidFill>
                <a:latin typeface="Roboto Condensed Light" panose="02000000000000000000" pitchFamily="2" charset="0"/>
                <a:ea typeface="Roboto Condensed Light" panose="02000000000000000000" pitchFamily="2" charset="0"/>
              </a:rPr>
            </a:br>
            <a:endParaRPr lang="et-EE" sz="3200" b="1" dirty="0">
              <a:solidFill>
                <a:srgbClr val="002060"/>
              </a:solidFill>
              <a:latin typeface="Roboto Condensed Light" panose="02000000000000000000" pitchFamily="2" charset="0"/>
              <a:ea typeface="Roboto Condensed Light" panose="02000000000000000000" pitchFamily="2" charset="0"/>
            </a:endParaRPr>
          </a:p>
        </p:txBody>
      </p:sp>
      <p:sp>
        <p:nvSpPr>
          <p:cNvPr id="3" name="Sisu kohatäide 2">
            <a:extLst>
              <a:ext uri="{FF2B5EF4-FFF2-40B4-BE49-F238E27FC236}">
                <a16:creationId xmlns:a16="http://schemas.microsoft.com/office/drawing/2014/main" id="{1316916A-77FE-6ED9-BD5A-0102BB8F0334}"/>
              </a:ext>
            </a:extLst>
          </p:cNvPr>
          <p:cNvSpPr>
            <a:spLocks noGrp="1"/>
          </p:cNvSpPr>
          <p:nvPr>
            <p:ph idx="1"/>
          </p:nvPr>
        </p:nvSpPr>
        <p:spPr>
          <a:xfrm>
            <a:off x="3324401" y="930700"/>
            <a:ext cx="8787767" cy="6377941"/>
          </a:xfrm>
        </p:spPr>
        <p:txBody>
          <a:bodyPr anchor="ctr">
            <a:normAutofit fontScale="92500" lnSpcReduction="10000"/>
          </a:bodyPr>
          <a:lstStyle/>
          <a:p>
            <a:pPr marL="0" indent="0">
              <a:buNone/>
            </a:pPr>
            <a:endParaRPr lang="et-EE" sz="2300" dirty="0">
              <a:solidFill>
                <a:srgbClr val="002060"/>
              </a:solidFill>
              <a:latin typeface="Roboto Condensed" panose="02000000000000000000" pitchFamily="2" charset="0"/>
              <a:ea typeface="Roboto Condensed" panose="02000000000000000000" pitchFamily="2" charset="0"/>
            </a:endParaRPr>
          </a:p>
          <a:p>
            <a:pPr lvl="1"/>
            <a:endParaRPr lang="et-EE" sz="3800" dirty="0">
              <a:solidFill>
                <a:srgbClr val="002060"/>
              </a:solidFill>
              <a:latin typeface="Roboto Condensed" panose="02000000000000000000" pitchFamily="2" charset="0"/>
              <a:ea typeface="Roboto Condensed" panose="02000000000000000000" pitchFamily="2" charset="0"/>
            </a:endParaRPr>
          </a:p>
          <a:p>
            <a:pPr marL="228600" lvl="1">
              <a:spcBef>
                <a:spcPts val="1000"/>
              </a:spcBef>
            </a:pPr>
            <a:endParaRPr lang="et-EE" sz="6000" dirty="0">
              <a:solidFill>
                <a:srgbClr val="002060"/>
              </a:solidFill>
              <a:latin typeface="Roboto Condensed" panose="02000000000000000000" pitchFamily="2" charset="0"/>
              <a:ea typeface="Roboto Condensed" panose="02000000000000000000" pitchFamily="2" charset="0"/>
            </a:endParaRPr>
          </a:p>
          <a:p>
            <a:pPr marL="285750" indent="-285750"/>
            <a:r>
              <a:rPr lang="fi-FI" sz="2300" dirty="0" err="1">
                <a:solidFill>
                  <a:srgbClr val="002060"/>
                </a:solidFill>
                <a:latin typeface="Roboto Condensed" panose="02000000000000000000" pitchFamily="2" charset="0"/>
                <a:ea typeface="Roboto Condensed" panose="02000000000000000000" pitchFamily="2" charset="0"/>
              </a:rPr>
              <a:t>Taga</a:t>
            </a:r>
            <a:r>
              <a:rPr lang="et-EE" sz="2300" dirty="0">
                <a:solidFill>
                  <a:srgbClr val="002060"/>
                </a:solidFill>
                <a:latin typeface="Roboto Condensed" panose="02000000000000000000" pitchFamily="2" charset="0"/>
                <a:ea typeface="Roboto Condensed" panose="02000000000000000000" pitchFamily="2" charset="0"/>
              </a:rPr>
              <a:t>b</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teenistuskohtade</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võrreldavus</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asutuste</a:t>
            </a:r>
            <a:r>
              <a:rPr lang="et-EE" sz="2300" dirty="0">
                <a:solidFill>
                  <a:srgbClr val="002060"/>
                </a:solidFill>
                <a:latin typeface="Roboto Condensed" panose="02000000000000000000" pitchFamily="2" charset="0"/>
                <a:ea typeface="Roboto Condensed" panose="02000000000000000000" pitchFamily="2" charset="0"/>
              </a:rPr>
              <a:t> siseselt ja</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vaheliselt</a:t>
            </a:r>
            <a:endParaRPr lang="et-EE" sz="2300" dirty="0">
              <a:solidFill>
                <a:srgbClr val="002060"/>
              </a:solidFill>
              <a:latin typeface="Roboto Condensed" panose="02000000000000000000" pitchFamily="2" charset="0"/>
              <a:ea typeface="Roboto Condensed" panose="02000000000000000000" pitchFamily="2" charset="0"/>
            </a:endParaRPr>
          </a:p>
          <a:p>
            <a:pPr marL="228600" lvl="1">
              <a:spcBef>
                <a:spcPts val="1000"/>
              </a:spcBef>
            </a:pPr>
            <a:r>
              <a:rPr lang="et-EE" sz="2300" dirty="0">
                <a:solidFill>
                  <a:srgbClr val="002060"/>
                </a:solidFill>
                <a:latin typeface="Roboto Condensed" panose="02000000000000000000" pitchFamily="2" charset="0"/>
                <a:ea typeface="Roboto Condensed" panose="02000000000000000000" pitchFamily="2" charset="0"/>
              </a:rPr>
              <a:t>Võimalik järjestada töid organisatsiooni sees, tehes need omavahel võrreldavaks ja mõõtes erinevate tööde väärtust organisatsiooni jaoks</a:t>
            </a:r>
          </a:p>
          <a:p>
            <a:pPr marL="285750" indent="-285750"/>
            <a:r>
              <a:rPr lang="et-EE" sz="2300" dirty="0">
                <a:solidFill>
                  <a:srgbClr val="002060"/>
                </a:solidFill>
                <a:latin typeface="Roboto Condensed" panose="02000000000000000000" pitchFamily="2" charset="0"/>
                <a:ea typeface="Roboto Condensed" panose="02000000000000000000" pitchFamily="2" charset="0"/>
              </a:rPr>
              <a:t>Vähendad subjektiivsust tööde väärtuse hindamisel</a:t>
            </a:r>
          </a:p>
          <a:p>
            <a:pPr marL="285750" indent="-285750"/>
            <a:r>
              <a:rPr lang="et-EE" sz="2300" dirty="0">
                <a:solidFill>
                  <a:srgbClr val="002060"/>
                </a:solidFill>
                <a:latin typeface="Roboto Condensed" panose="02000000000000000000" pitchFamily="2" charset="0"/>
                <a:ea typeface="Roboto Condensed" panose="02000000000000000000" pitchFamily="2" charset="0"/>
              </a:rPr>
              <a:t>Tagab avaliku teenistuse teenistuskohtade palkade võrreldavus riigi ametiasutuste vahel ning erasektori palgaturu andmetega</a:t>
            </a:r>
          </a:p>
          <a:p>
            <a:pPr marL="285750" indent="-285750"/>
            <a:r>
              <a:rPr lang="et-EE" sz="2300" dirty="0">
                <a:solidFill>
                  <a:srgbClr val="002060"/>
                </a:solidFill>
                <a:latin typeface="Roboto Condensed" panose="02000000000000000000" pitchFamily="2" charset="0"/>
                <a:ea typeface="Roboto Condensed" panose="02000000000000000000" pitchFamily="2" charset="0"/>
              </a:rPr>
              <a:t>Aitab</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kaasa</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erinevate</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avaliku</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teenistuse</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teenistuskohtade</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arvu</a:t>
            </a:r>
            <a:r>
              <a:rPr lang="fi-FI" sz="2300" dirty="0">
                <a:solidFill>
                  <a:srgbClr val="002060"/>
                </a:solidFill>
                <a:latin typeface="Roboto Condensed" panose="02000000000000000000" pitchFamily="2" charset="0"/>
                <a:ea typeface="Roboto Condensed" panose="02000000000000000000" pitchFamily="2" charset="0"/>
              </a:rPr>
              <a:t> ja </a:t>
            </a:r>
            <a:r>
              <a:rPr lang="fi-FI" sz="2300" dirty="0" err="1">
                <a:solidFill>
                  <a:srgbClr val="002060"/>
                </a:solidFill>
                <a:latin typeface="Roboto Condensed" panose="02000000000000000000" pitchFamily="2" charset="0"/>
                <a:ea typeface="Roboto Condensed" panose="02000000000000000000" pitchFamily="2" charset="0"/>
              </a:rPr>
              <a:t>selle</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muutumise</a:t>
            </a:r>
            <a:r>
              <a:rPr lang="fi-FI" sz="2300" dirty="0">
                <a:solidFill>
                  <a:srgbClr val="002060"/>
                </a:solidFill>
                <a:latin typeface="Roboto Condensed" panose="02000000000000000000" pitchFamily="2" charset="0"/>
                <a:ea typeface="Roboto Condensed" panose="02000000000000000000" pitchFamily="2" charset="0"/>
              </a:rPr>
              <a:t> </a:t>
            </a:r>
            <a:r>
              <a:rPr lang="fi-FI" sz="2300" dirty="0" err="1">
                <a:solidFill>
                  <a:srgbClr val="002060"/>
                </a:solidFill>
                <a:latin typeface="Roboto Condensed" panose="02000000000000000000" pitchFamily="2" charset="0"/>
                <a:ea typeface="Roboto Condensed" panose="02000000000000000000" pitchFamily="2" charset="0"/>
              </a:rPr>
              <a:t>planeerimisele</a:t>
            </a:r>
            <a:endParaRPr lang="et-EE" sz="2300" dirty="0">
              <a:solidFill>
                <a:srgbClr val="002060"/>
              </a:solidFill>
              <a:latin typeface="Roboto Condensed" panose="02000000000000000000" pitchFamily="2" charset="0"/>
              <a:ea typeface="Roboto Condensed" panose="02000000000000000000" pitchFamily="2" charset="0"/>
            </a:endParaRPr>
          </a:p>
          <a:p>
            <a:pPr marL="228600" lvl="1">
              <a:spcBef>
                <a:spcPts val="1000"/>
              </a:spcBef>
            </a:pPr>
            <a:r>
              <a:rPr lang="et-EE" sz="2300" dirty="0">
                <a:solidFill>
                  <a:srgbClr val="002060"/>
                </a:solidFill>
                <a:latin typeface="Roboto Condensed" panose="02000000000000000000" pitchFamily="2" charset="0"/>
                <a:ea typeface="Roboto Condensed" panose="02000000000000000000" pitchFamily="2" charset="0"/>
              </a:rPr>
              <a:t>Võimalus luua selge aluse võimalikult õiglase ja põhjendatud palgasüsteemi kujundamiseks</a:t>
            </a:r>
          </a:p>
          <a:p>
            <a:pPr marL="228600" lvl="1">
              <a:spcBef>
                <a:spcPts val="1000"/>
              </a:spcBef>
            </a:pPr>
            <a:r>
              <a:rPr lang="et-EE" sz="2300" dirty="0">
                <a:solidFill>
                  <a:srgbClr val="002060"/>
                </a:solidFill>
                <a:latin typeface="Roboto Condensed" panose="02000000000000000000" pitchFamily="2" charset="0"/>
                <a:ea typeface="Roboto Condensed" panose="02000000000000000000" pitchFamily="2" charset="0"/>
              </a:rPr>
              <a:t>Lisaks on võimalik teha omavahel võrreldavaks erinevate organisatsioonide tööd, kasutades sama ametikohtade hindamise metoodikat. Punktide alused saab võrrelda ka neid töid, mille jaoks sobivat teenistusgruppi pole (väike valim, võrdlus erasektoriga, nt päästetööd, poliitika kujundamine)</a:t>
            </a: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285750" indent="-285750"/>
            <a:endParaRPr lang="et-EE" sz="2400" dirty="0">
              <a:solidFill>
                <a:srgbClr val="002060"/>
              </a:solidFill>
              <a:latin typeface="Roboto Condensed" panose="02000000000000000000" pitchFamily="2" charset="0"/>
              <a:ea typeface="Roboto Condensed" panose="02000000000000000000" pitchFamily="2" charset="0"/>
            </a:endParaRPr>
          </a:p>
          <a:p>
            <a:pPr marL="0" indent="0">
              <a:buNone/>
            </a:pPr>
            <a:endParaRPr lang="en-GB" sz="2400" dirty="0"/>
          </a:p>
          <a:p>
            <a:pPr marL="0" indent="0">
              <a:buNone/>
            </a:pPr>
            <a:endParaRPr lang="et-EE" sz="2400" dirty="0"/>
          </a:p>
          <a:p>
            <a:endParaRPr lang="et-EE" sz="2400" dirty="0"/>
          </a:p>
        </p:txBody>
      </p:sp>
      <p:cxnSp>
        <p:nvCxnSpPr>
          <p:cNvPr id="5" name="Sirgkonnektor 4">
            <a:extLst>
              <a:ext uri="{FF2B5EF4-FFF2-40B4-BE49-F238E27FC236}">
                <a16:creationId xmlns:a16="http://schemas.microsoft.com/office/drawing/2014/main" id="{54ABF05E-AA71-97BF-B47B-EA8C9B79A1A0}"/>
              </a:ext>
            </a:extLst>
          </p:cNvPr>
          <p:cNvCxnSpPr/>
          <p:nvPr/>
        </p:nvCxnSpPr>
        <p:spPr>
          <a:xfrm>
            <a:off x="3324401" y="930700"/>
            <a:ext cx="0" cy="40247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Pealkiri 1">
            <a:extLst>
              <a:ext uri="{FF2B5EF4-FFF2-40B4-BE49-F238E27FC236}">
                <a16:creationId xmlns:a16="http://schemas.microsoft.com/office/drawing/2014/main" id="{404B6CBE-C80B-9366-7107-8E47F5A8A972}"/>
              </a:ext>
            </a:extLst>
          </p:cNvPr>
          <p:cNvSpPr txBox="1">
            <a:spLocks/>
          </p:cNvSpPr>
          <p:nvPr/>
        </p:nvSpPr>
        <p:spPr>
          <a:xfrm>
            <a:off x="-764275" y="-109803"/>
            <a:ext cx="9908271" cy="942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sz="3200" b="1" dirty="0">
                <a:solidFill>
                  <a:srgbClr val="002060"/>
                </a:solidFill>
                <a:latin typeface="Roboto Condensed Light" panose="02000000000000000000" pitchFamily="2" charset="0"/>
                <a:ea typeface="Roboto Condensed Light" panose="02000000000000000000" pitchFamily="2" charset="0"/>
              </a:rPr>
              <a:t>Kasu ametikohtade </a:t>
            </a:r>
            <a:r>
              <a:rPr lang="et-EE" sz="3200" b="1" dirty="0" err="1">
                <a:solidFill>
                  <a:srgbClr val="002060"/>
                </a:solidFill>
                <a:latin typeface="Roboto Condensed Light" panose="02000000000000000000" pitchFamily="2" charset="0"/>
                <a:ea typeface="Roboto Condensed Light" panose="02000000000000000000" pitchFamily="2" charset="0"/>
              </a:rPr>
              <a:t>tööperestamisest</a:t>
            </a:r>
            <a:r>
              <a:rPr lang="et-EE" sz="3200" b="1" dirty="0">
                <a:solidFill>
                  <a:srgbClr val="002060"/>
                </a:solidFill>
                <a:latin typeface="Roboto Condensed Light" panose="02000000000000000000" pitchFamily="2" charset="0"/>
                <a:ea typeface="Roboto Condensed Light" panose="02000000000000000000" pitchFamily="2" charset="0"/>
              </a:rPr>
              <a:t>/hindamisest</a:t>
            </a:r>
          </a:p>
        </p:txBody>
      </p:sp>
    </p:spTree>
    <p:extLst>
      <p:ext uri="{BB962C8B-B14F-4D97-AF65-F5344CB8AC3E}">
        <p14:creationId xmlns:p14="http://schemas.microsoft.com/office/powerpoint/2010/main" val="178002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CC25D45B-5EA1-5890-8904-88812C59C31F}"/>
              </a:ext>
            </a:extLst>
          </p:cNvPr>
          <p:cNvPicPr>
            <a:picLocks noChangeAspect="1"/>
          </p:cNvPicPr>
          <p:nvPr/>
        </p:nvPicPr>
        <p:blipFill>
          <a:blip r:embed="rId3"/>
          <a:stretch>
            <a:fillRect/>
          </a:stretch>
        </p:blipFill>
        <p:spPr>
          <a:xfrm>
            <a:off x="206844" y="178954"/>
            <a:ext cx="11426356" cy="6297272"/>
          </a:xfrm>
          <a:prstGeom prst="rect">
            <a:avLst/>
          </a:prstGeom>
        </p:spPr>
      </p:pic>
    </p:spTree>
    <p:extLst>
      <p:ext uri="{BB962C8B-B14F-4D97-AF65-F5344CB8AC3E}">
        <p14:creationId xmlns:p14="http://schemas.microsoft.com/office/powerpoint/2010/main" val="3850938707"/>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1256</Words>
  <Application>Microsoft Office PowerPoint</Application>
  <PresentationFormat>Laiekraan</PresentationFormat>
  <Paragraphs>241</Paragraphs>
  <Slides>12</Slides>
  <Notes>12</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12</vt:i4>
      </vt:variant>
    </vt:vector>
  </HeadingPairs>
  <TitlesOfParts>
    <vt:vector size="20" baseType="lpstr">
      <vt:lpstr>Arial</vt:lpstr>
      <vt:lpstr>Arial Narrow</vt:lpstr>
      <vt:lpstr>Calibri</vt:lpstr>
      <vt:lpstr>Calibri Light</vt:lpstr>
      <vt:lpstr>Georgia</vt:lpstr>
      <vt:lpstr>Roboto Condensed</vt:lpstr>
      <vt:lpstr>Roboto Condensed Light</vt:lpstr>
      <vt:lpstr>Office'i kujundus</vt:lpstr>
      <vt:lpstr>Tööperestamise ja ametikohtade  hindamise kasu omavalitsusele</vt:lpstr>
      <vt:lpstr>Teenistusgrupid (tööpered) </vt:lpstr>
      <vt:lpstr>Näide teenistusgrupist (kommunikatsiooni juhtimine)  </vt:lpstr>
      <vt:lpstr>PowerPointi esitlus</vt:lpstr>
      <vt:lpstr>Tööväärtus-punktid </vt:lpstr>
      <vt:lpstr>PowerPointi esitlus</vt:lpstr>
      <vt:lpstr>PowerPointi esitlus</vt:lpstr>
      <vt:lpstr> </vt:lpstr>
      <vt:lpstr>PowerPointi esitlus</vt:lpstr>
      <vt:lpstr> Materjalid</vt:lpstr>
      <vt:lpstr>Nõuanded, mida koju jõudes teha, et kuuldut soovi korral rakendada</vt:lpstr>
      <vt:lpstr>PowerPointi esitlus</vt:lpstr>
    </vt:vector>
  </TitlesOfParts>
  <Company>RIK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Teenistusgrupid (tööpered)</dc:title>
  <dc:creator>Mariel Laaban</dc:creator>
  <cp:lastModifiedBy>Mariel Kivi</cp:lastModifiedBy>
  <cp:revision>139</cp:revision>
  <cp:lastPrinted>2024-02-28T09:02:00Z</cp:lastPrinted>
  <dcterms:created xsi:type="dcterms:W3CDTF">2023-01-26T09:12:33Z</dcterms:created>
  <dcterms:modified xsi:type="dcterms:W3CDTF">2024-02-28T09:08:05Z</dcterms:modified>
</cp:coreProperties>
</file>