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5"/>
  </p:notesMasterIdLst>
  <p:sldIdLst>
    <p:sldId id="276" r:id="rId2"/>
    <p:sldId id="293" r:id="rId3"/>
    <p:sldId id="274" r:id="rId4"/>
    <p:sldId id="283" r:id="rId5"/>
    <p:sldId id="284" r:id="rId6"/>
    <p:sldId id="286" r:id="rId7"/>
    <p:sldId id="292" r:id="rId8"/>
    <p:sldId id="285" r:id="rId9"/>
    <p:sldId id="289" r:id="rId10"/>
    <p:sldId id="290" r:id="rId11"/>
    <p:sldId id="291" r:id="rId12"/>
    <p:sldId id="282" r:id="rId13"/>
    <p:sldId id="28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75" d="100"/>
          <a:sy n="75" d="100"/>
        </p:scale>
        <p:origin x="121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4894A-E379-4188-996A-83E43168B1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t-EE"/>
        </a:p>
      </dgm:t>
    </dgm:pt>
    <dgm:pt modelId="{BBF378FD-A7EC-46AD-8610-5A6250FF6BB6}">
      <dgm:prSet/>
      <dgm:spPr/>
      <dgm:t>
        <a:bodyPr/>
        <a:lstStyle/>
        <a:p>
          <a:r>
            <a:rPr lang="et-EE" dirty="0"/>
            <a:t>Millest räägin:</a:t>
          </a:r>
        </a:p>
      </dgm:t>
    </dgm:pt>
    <dgm:pt modelId="{C2D03B1D-933D-4FF2-B12C-E51431F60CC5}" type="parTrans" cxnId="{D345D35B-86BE-4914-853D-8783C88A1767}">
      <dgm:prSet/>
      <dgm:spPr/>
      <dgm:t>
        <a:bodyPr/>
        <a:lstStyle/>
        <a:p>
          <a:endParaRPr lang="et-EE"/>
        </a:p>
      </dgm:t>
    </dgm:pt>
    <dgm:pt modelId="{888A30CD-0488-4EA3-8D04-6A3E9DAA531C}" type="sibTrans" cxnId="{D345D35B-86BE-4914-853D-8783C88A1767}">
      <dgm:prSet/>
      <dgm:spPr/>
      <dgm:t>
        <a:bodyPr/>
        <a:lstStyle/>
        <a:p>
          <a:endParaRPr lang="et-EE"/>
        </a:p>
      </dgm:t>
    </dgm:pt>
    <dgm:pt modelId="{ABD15EB2-91BF-4049-BD60-EB1A8DAF3E21}">
      <dgm:prSet/>
      <dgm:spPr/>
      <dgm:t>
        <a:bodyPr/>
        <a:lstStyle/>
        <a:p>
          <a:r>
            <a:rPr lang="et-EE" dirty="0">
              <a:latin typeface="+mj-lt"/>
            </a:rPr>
            <a:t>Mis on sooline palgalõhe</a:t>
          </a:r>
        </a:p>
      </dgm:t>
    </dgm:pt>
    <dgm:pt modelId="{1AAF9D6E-E1D4-426A-AC2B-F2BB8D3168C0}" type="parTrans" cxnId="{4B319731-7CE2-4CB4-9D5B-AC9CC5996F1C}">
      <dgm:prSet/>
      <dgm:spPr/>
      <dgm:t>
        <a:bodyPr/>
        <a:lstStyle/>
        <a:p>
          <a:endParaRPr lang="et-EE"/>
        </a:p>
      </dgm:t>
    </dgm:pt>
    <dgm:pt modelId="{F457F188-9618-4425-A41E-0DC935436B21}" type="sibTrans" cxnId="{4B319731-7CE2-4CB4-9D5B-AC9CC5996F1C}">
      <dgm:prSet/>
      <dgm:spPr/>
      <dgm:t>
        <a:bodyPr/>
        <a:lstStyle/>
        <a:p>
          <a:endParaRPr lang="et-EE"/>
        </a:p>
      </dgm:t>
    </dgm:pt>
    <dgm:pt modelId="{4FE435AB-85F2-4070-AC15-B4489EB7638E}">
      <dgm:prSet/>
      <dgm:spPr/>
      <dgm:t>
        <a:bodyPr/>
        <a:lstStyle/>
        <a:p>
          <a:r>
            <a:rPr lang="et-EE" dirty="0">
              <a:latin typeface="+mj-lt"/>
            </a:rPr>
            <a:t>Kuidas Statistikaametis palgalõhet arvutatakse</a:t>
          </a:r>
        </a:p>
      </dgm:t>
    </dgm:pt>
    <dgm:pt modelId="{F2128C55-7DAF-4505-ADFB-E7EDFCD54D4F}" type="parTrans" cxnId="{2465DD1D-E05C-4CA9-9843-611D6B6092F3}">
      <dgm:prSet/>
      <dgm:spPr/>
      <dgm:t>
        <a:bodyPr/>
        <a:lstStyle/>
        <a:p>
          <a:endParaRPr lang="et-EE"/>
        </a:p>
      </dgm:t>
    </dgm:pt>
    <dgm:pt modelId="{41247215-A3D7-40D7-B8D3-A29C35A64049}" type="sibTrans" cxnId="{2465DD1D-E05C-4CA9-9843-611D6B6092F3}">
      <dgm:prSet/>
      <dgm:spPr/>
      <dgm:t>
        <a:bodyPr/>
        <a:lstStyle/>
        <a:p>
          <a:endParaRPr lang="et-EE"/>
        </a:p>
      </dgm:t>
    </dgm:pt>
    <dgm:pt modelId="{9D543AC7-CAAF-4B81-882E-1DDEE2A68DAE}">
      <dgm:prSet/>
      <dgm:spPr/>
      <dgm:t>
        <a:bodyPr/>
        <a:lstStyle/>
        <a:p>
          <a:r>
            <a:rPr lang="et-EE" dirty="0">
              <a:latin typeface="+mj-lt"/>
            </a:rPr>
            <a:t>Palgalõhe andmed Eestis:</a:t>
          </a:r>
        </a:p>
      </dgm:t>
    </dgm:pt>
    <dgm:pt modelId="{D77288E9-F872-4F49-B20F-2F30D96D3DA3}" type="parTrans" cxnId="{A2F015B7-87C0-4084-868F-25BD7F705C4B}">
      <dgm:prSet/>
      <dgm:spPr/>
      <dgm:t>
        <a:bodyPr/>
        <a:lstStyle/>
        <a:p>
          <a:endParaRPr lang="et-EE"/>
        </a:p>
      </dgm:t>
    </dgm:pt>
    <dgm:pt modelId="{4727F816-58DD-4F44-9E9F-FBED9E090897}" type="sibTrans" cxnId="{A2F015B7-87C0-4084-868F-25BD7F705C4B}">
      <dgm:prSet/>
      <dgm:spPr/>
      <dgm:t>
        <a:bodyPr/>
        <a:lstStyle/>
        <a:p>
          <a:endParaRPr lang="et-EE"/>
        </a:p>
      </dgm:t>
    </dgm:pt>
    <dgm:pt modelId="{0E4A0993-EA7E-4325-872F-1431016FF198}">
      <dgm:prSet/>
      <dgm:spPr/>
      <dgm:t>
        <a:bodyPr/>
        <a:lstStyle/>
        <a:p>
          <a:r>
            <a:rPr lang="et-EE" dirty="0">
              <a:latin typeface="+mj-lt"/>
            </a:rPr>
            <a:t>Palgalõhe 2012-2022 Eestis</a:t>
          </a:r>
        </a:p>
      </dgm:t>
    </dgm:pt>
    <dgm:pt modelId="{0F639B7B-8516-4D22-B834-50D3733BF3FB}" type="parTrans" cxnId="{A0696A47-A4EA-4105-85AD-B5C3A7FDC68E}">
      <dgm:prSet/>
      <dgm:spPr/>
      <dgm:t>
        <a:bodyPr/>
        <a:lstStyle/>
        <a:p>
          <a:endParaRPr lang="et-EE"/>
        </a:p>
      </dgm:t>
    </dgm:pt>
    <dgm:pt modelId="{FD062EC2-B772-4BC5-9ED1-10FE1C6E7F94}" type="sibTrans" cxnId="{A0696A47-A4EA-4105-85AD-B5C3A7FDC68E}">
      <dgm:prSet/>
      <dgm:spPr/>
      <dgm:t>
        <a:bodyPr/>
        <a:lstStyle/>
        <a:p>
          <a:endParaRPr lang="et-EE"/>
        </a:p>
      </dgm:t>
    </dgm:pt>
    <dgm:pt modelId="{084D01AA-5870-4C72-ADD8-3EEE73C0D293}">
      <dgm:prSet/>
      <dgm:spPr/>
      <dgm:t>
        <a:bodyPr/>
        <a:lstStyle/>
        <a:p>
          <a:r>
            <a:rPr lang="et-EE">
              <a:latin typeface="+mj-lt"/>
            </a:rPr>
            <a:t>Palgalõhe tegevusalade lõikes 2022 aastal</a:t>
          </a:r>
        </a:p>
      </dgm:t>
    </dgm:pt>
    <dgm:pt modelId="{49EF2A5C-9E50-424A-AB24-C5D69945535A}" type="parTrans" cxnId="{73E980D0-7F1B-4CB4-9914-46C9CAB903BC}">
      <dgm:prSet/>
      <dgm:spPr/>
      <dgm:t>
        <a:bodyPr/>
        <a:lstStyle/>
        <a:p>
          <a:endParaRPr lang="et-EE"/>
        </a:p>
      </dgm:t>
    </dgm:pt>
    <dgm:pt modelId="{CAA94780-7DF4-4D96-85F4-E477DD8A1B63}" type="sibTrans" cxnId="{73E980D0-7F1B-4CB4-9914-46C9CAB903BC}">
      <dgm:prSet/>
      <dgm:spPr/>
      <dgm:t>
        <a:bodyPr/>
        <a:lstStyle/>
        <a:p>
          <a:endParaRPr lang="et-EE"/>
        </a:p>
      </dgm:t>
    </dgm:pt>
    <dgm:pt modelId="{63816C88-CBB0-498E-9CF3-EDE0F859243E}">
      <dgm:prSet/>
      <dgm:spPr/>
      <dgm:t>
        <a:bodyPr/>
        <a:lstStyle/>
        <a:p>
          <a:r>
            <a:rPr lang="et-EE" dirty="0">
              <a:latin typeface="+mj-lt"/>
            </a:rPr>
            <a:t>Statistikaameti palgarakendus</a:t>
          </a:r>
        </a:p>
      </dgm:t>
    </dgm:pt>
    <dgm:pt modelId="{7F24FD15-4967-4789-97B7-C3C771718615}" type="parTrans" cxnId="{233C70C0-73C6-477C-B872-D290272E8322}">
      <dgm:prSet/>
      <dgm:spPr/>
      <dgm:t>
        <a:bodyPr/>
        <a:lstStyle/>
        <a:p>
          <a:endParaRPr lang="et-EE"/>
        </a:p>
      </dgm:t>
    </dgm:pt>
    <dgm:pt modelId="{3297C26F-C44A-4CA3-8748-82644DD6BAA4}" type="sibTrans" cxnId="{233C70C0-73C6-477C-B872-D290272E8322}">
      <dgm:prSet/>
      <dgm:spPr/>
      <dgm:t>
        <a:bodyPr/>
        <a:lstStyle/>
        <a:p>
          <a:endParaRPr lang="et-EE"/>
        </a:p>
      </dgm:t>
    </dgm:pt>
    <dgm:pt modelId="{A1522A54-B7E9-48DD-8EEE-867A8131776F}">
      <dgm:prSet/>
      <dgm:spPr/>
      <dgm:t>
        <a:bodyPr/>
        <a:lstStyle/>
        <a:p>
          <a:r>
            <a:rPr lang="et-EE" dirty="0">
              <a:latin typeface="+mj-lt"/>
            </a:rPr>
            <a:t>Palgalõhe andmed poliitikakujundajatele</a:t>
          </a:r>
        </a:p>
      </dgm:t>
    </dgm:pt>
    <dgm:pt modelId="{BBACEF2D-0EF3-4255-8622-7356B6241168}" type="parTrans" cxnId="{663BE10E-2224-4CD3-8B29-5C0A8849177E}">
      <dgm:prSet/>
      <dgm:spPr/>
      <dgm:t>
        <a:bodyPr/>
        <a:lstStyle/>
        <a:p>
          <a:endParaRPr lang="et-EE"/>
        </a:p>
      </dgm:t>
    </dgm:pt>
    <dgm:pt modelId="{F11AE3D7-86F0-4E56-88D1-7ECD88D62946}" type="sibTrans" cxnId="{663BE10E-2224-4CD3-8B29-5C0A8849177E}">
      <dgm:prSet/>
      <dgm:spPr/>
      <dgm:t>
        <a:bodyPr/>
        <a:lstStyle/>
        <a:p>
          <a:endParaRPr lang="et-EE"/>
        </a:p>
      </dgm:t>
    </dgm:pt>
    <dgm:pt modelId="{9F4FE1AA-C605-4834-9F7A-96ABE84F4D30}">
      <dgm:prSet/>
      <dgm:spPr/>
      <dgm:t>
        <a:bodyPr/>
        <a:lstStyle/>
        <a:p>
          <a:r>
            <a:rPr lang="et-EE" dirty="0">
              <a:latin typeface="+mj-lt"/>
            </a:rPr>
            <a:t>Tõetamm</a:t>
          </a:r>
        </a:p>
      </dgm:t>
    </dgm:pt>
    <dgm:pt modelId="{8493DB49-8CAB-4209-B41D-5183DDDBB846}" type="parTrans" cxnId="{E76FF833-1E42-4839-A42F-D591476C3FCF}">
      <dgm:prSet/>
      <dgm:spPr/>
      <dgm:t>
        <a:bodyPr/>
        <a:lstStyle/>
        <a:p>
          <a:endParaRPr lang="et-EE"/>
        </a:p>
      </dgm:t>
    </dgm:pt>
    <dgm:pt modelId="{5A0945D2-A3CF-4031-B362-62C128A259B5}" type="sibTrans" cxnId="{E76FF833-1E42-4839-A42F-D591476C3FCF}">
      <dgm:prSet/>
      <dgm:spPr/>
      <dgm:t>
        <a:bodyPr/>
        <a:lstStyle/>
        <a:p>
          <a:endParaRPr lang="et-EE"/>
        </a:p>
      </dgm:t>
    </dgm:pt>
    <dgm:pt modelId="{C39059F5-F5C1-4048-B85D-AF9878ED0528}">
      <dgm:prSet/>
      <dgm:spPr/>
      <dgm:t>
        <a:bodyPr/>
        <a:lstStyle/>
        <a:p>
          <a:r>
            <a:rPr lang="et-EE" dirty="0">
              <a:latin typeface="+mj-lt"/>
            </a:rPr>
            <a:t>Muud soolise statistika andmed </a:t>
          </a:r>
          <a:r>
            <a:rPr lang="et-EE" dirty="0" err="1">
              <a:latin typeface="+mj-lt"/>
            </a:rPr>
            <a:t>SA-s</a:t>
          </a:r>
          <a:endParaRPr lang="et-EE" dirty="0">
            <a:latin typeface="+mj-lt"/>
          </a:endParaRPr>
        </a:p>
      </dgm:t>
    </dgm:pt>
    <dgm:pt modelId="{260FFC3F-1024-4C04-A279-D7782FEDA222}" type="parTrans" cxnId="{EAB9CDF4-88D1-431F-8B9C-2BAE6F80BD58}">
      <dgm:prSet/>
      <dgm:spPr/>
      <dgm:t>
        <a:bodyPr/>
        <a:lstStyle/>
        <a:p>
          <a:endParaRPr lang="et-EE"/>
        </a:p>
      </dgm:t>
    </dgm:pt>
    <dgm:pt modelId="{1AF96BD1-3F08-43F0-89F0-147E3C9CC66D}" type="sibTrans" cxnId="{EAB9CDF4-88D1-431F-8B9C-2BAE6F80BD58}">
      <dgm:prSet/>
      <dgm:spPr/>
      <dgm:t>
        <a:bodyPr/>
        <a:lstStyle/>
        <a:p>
          <a:endParaRPr lang="et-EE"/>
        </a:p>
      </dgm:t>
    </dgm:pt>
    <dgm:pt modelId="{03231FBD-8B48-4CE1-91E3-083710F2E809}" type="pres">
      <dgm:prSet presAssocID="{8214894A-E379-4188-996A-83E43168B1D3}" presName="linear" presStyleCnt="0">
        <dgm:presLayoutVars>
          <dgm:animLvl val="lvl"/>
          <dgm:resizeHandles val="exact"/>
        </dgm:presLayoutVars>
      </dgm:prSet>
      <dgm:spPr/>
    </dgm:pt>
    <dgm:pt modelId="{7A8FD3E5-D01B-4FB2-B555-39FD414FDAFE}" type="pres">
      <dgm:prSet presAssocID="{BBF378FD-A7EC-46AD-8610-5A6250FF6BB6}" presName="parentText" presStyleLbl="node1" presStyleIdx="0" presStyleCnt="1">
        <dgm:presLayoutVars>
          <dgm:chMax val="0"/>
          <dgm:bulletEnabled val="1"/>
        </dgm:presLayoutVars>
      </dgm:prSet>
      <dgm:spPr/>
    </dgm:pt>
    <dgm:pt modelId="{F8177CC4-C88E-443A-BFDE-B177BE8954D4}" type="pres">
      <dgm:prSet presAssocID="{BBF378FD-A7EC-46AD-8610-5A6250FF6BB6}" presName="childText" presStyleLbl="revTx" presStyleIdx="0" presStyleCnt="1">
        <dgm:presLayoutVars>
          <dgm:bulletEnabled val="1"/>
        </dgm:presLayoutVars>
      </dgm:prSet>
      <dgm:spPr/>
    </dgm:pt>
  </dgm:ptLst>
  <dgm:cxnLst>
    <dgm:cxn modelId="{75EADC0C-173D-4807-9A4A-ADB4734BE1D2}" type="presOf" srcId="{BBF378FD-A7EC-46AD-8610-5A6250FF6BB6}" destId="{7A8FD3E5-D01B-4FB2-B555-39FD414FDAFE}" srcOrd="0" destOrd="0" presId="urn:microsoft.com/office/officeart/2005/8/layout/vList2"/>
    <dgm:cxn modelId="{663BE10E-2224-4CD3-8B29-5C0A8849177E}" srcId="{BBF378FD-A7EC-46AD-8610-5A6250FF6BB6}" destId="{A1522A54-B7E9-48DD-8EEE-867A8131776F}" srcOrd="4" destOrd="0" parTransId="{BBACEF2D-0EF3-4255-8622-7356B6241168}" sibTransId="{F11AE3D7-86F0-4E56-88D1-7ECD88D62946}"/>
    <dgm:cxn modelId="{2465DD1D-E05C-4CA9-9843-611D6B6092F3}" srcId="{BBF378FD-A7EC-46AD-8610-5A6250FF6BB6}" destId="{4FE435AB-85F2-4070-AC15-B4489EB7638E}" srcOrd="1" destOrd="0" parTransId="{F2128C55-7DAF-4505-ADFB-E7EDFCD54D4F}" sibTransId="{41247215-A3D7-40D7-B8D3-A29C35A64049}"/>
    <dgm:cxn modelId="{F5562923-0CC9-45FD-85E5-48FB177C8AC8}" type="presOf" srcId="{9D543AC7-CAAF-4B81-882E-1DDEE2A68DAE}" destId="{F8177CC4-C88E-443A-BFDE-B177BE8954D4}" srcOrd="0" destOrd="2" presId="urn:microsoft.com/office/officeart/2005/8/layout/vList2"/>
    <dgm:cxn modelId="{1D17B52B-09C4-4C98-9ADE-43A0BE3A62B1}" type="presOf" srcId="{C39059F5-F5C1-4048-B85D-AF9878ED0528}" destId="{F8177CC4-C88E-443A-BFDE-B177BE8954D4}" srcOrd="0" destOrd="8" presId="urn:microsoft.com/office/officeart/2005/8/layout/vList2"/>
    <dgm:cxn modelId="{4B319731-7CE2-4CB4-9D5B-AC9CC5996F1C}" srcId="{BBF378FD-A7EC-46AD-8610-5A6250FF6BB6}" destId="{ABD15EB2-91BF-4049-BD60-EB1A8DAF3E21}" srcOrd="0" destOrd="0" parTransId="{1AAF9D6E-E1D4-426A-AC2B-F2BB8D3168C0}" sibTransId="{F457F188-9618-4425-A41E-0DC935436B21}"/>
    <dgm:cxn modelId="{E76FF833-1E42-4839-A42F-D591476C3FCF}" srcId="{BBF378FD-A7EC-46AD-8610-5A6250FF6BB6}" destId="{9F4FE1AA-C605-4834-9F7A-96ABE84F4D30}" srcOrd="5" destOrd="0" parTransId="{8493DB49-8CAB-4209-B41D-5183DDDBB846}" sibTransId="{5A0945D2-A3CF-4031-B362-62C128A259B5}"/>
    <dgm:cxn modelId="{D345D35B-86BE-4914-853D-8783C88A1767}" srcId="{8214894A-E379-4188-996A-83E43168B1D3}" destId="{BBF378FD-A7EC-46AD-8610-5A6250FF6BB6}" srcOrd="0" destOrd="0" parTransId="{C2D03B1D-933D-4FF2-B12C-E51431F60CC5}" sibTransId="{888A30CD-0488-4EA3-8D04-6A3E9DAA531C}"/>
    <dgm:cxn modelId="{AFEBB065-1D2F-40A4-85C3-6D5C5B4207DE}" type="presOf" srcId="{4FE435AB-85F2-4070-AC15-B4489EB7638E}" destId="{F8177CC4-C88E-443A-BFDE-B177BE8954D4}" srcOrd="0" destOrd="1" presId="urn:microsoft.com/office/officeart/2005/8/layout/vList2"/>
    <dgm:cxn modelId="{A0696A47-A4EA-4105-85AD-B5C3A7FDC68E}" srcId="{9D543AC7-CAAF-4B81-882E-1DDEE2A68DAE}" destId="{0E4A0993-EA7E-4325-872F-1431016FF198}" srcOrd="0" destOrd="0" parTransId="{0F639B7B-8516-4D22-B834-50D3733BF3FB}" sibTransId="{FD062EC2-B772-4BC5-9ED1-10FE1C6E7F94}"/>
    <dgm:cxn modelId="{3366476A-8AD4-4C9A-91B4-1F05FCBAC066}" type="presOf" srcId="{A1522A54-B7E9-48DD-8EEE-867A8131776F}" destId="{F8177CC4-C88E-443A-BFDE-B177BE8954D4}" srcOrd="0" destOrd="6" presId="urn:microsoft.com/office/officeart/2005/8/layout/vList2"/>
    <dgm:cxn modelId="{424AF276-BFAC-4F47-ACE3-E7470744CFD6}" type="presOf" srcId="{084D01AA-5870-4C72-ADD8-3EEE73C0D293}" destId="{F8177CC4-C88E-443A-BFDE-B177BE8954D4}" srcOrd="0" destOrd="4" presId="urn:microsoft.com/office/officeart/2005/8/layout/vList2"/>
    <dgm:cxn modelId="{FA968A90-FBAE-4439-8E57-7EE89E2232A8}" type="presOf" srcId="{9F4FE1AA-C605-4834-9F7A-96ABE84F4D30}" destId="{F8177CC4-C88E-443A-BFDE-B177BE8954D4}" srcOrd="0" destOrd="7" presId="urn:microsoft.com/office/officeart/2005/8/layout/vList2"/>
    <dgm:cxn modelId="{D2F7439B-FEDB-4185-B926-EFA26705312C}" type="presOf" srcId="{8214894A-E379-4188-996A-83E43168B1D3}" destId="{03231FBD-8B48-4CE1-91E3-083710F2E809}" srcOrd="0" destOrd="0" presId="urn:microsoft.com/office/officeart/2005/8/layout/vList2"/>
    <dgm:cxn modelId="{A2F015B7-87C0-4084-868F-25BD7F705C4B}" srcId="{BBF378FD-A7EC-46AD-8610-5A6250FF6BB6}" destId="{9D543AC7-CAAF-4B81-882E-1DDEE2A68DAE}" srcOrd="2" destOrd="0" parTransId="{D77288E9-F872-4F49-B20F-2F30D96D3DA3}" sibTransId="{4727F816-58DD-4F44-9E9F-FBED9E090897}"/>
    <dgm:cxn modelId="{5D8772B8-C880-4BFE-B7F4-82EC8CACC3BA}" type="presOf" srcId="{63816C88-CBB0-498E-9CF3-EDE0F859243E}" destId="{F8177CC4-C88E-443A-BFDE-B177BE8954D4}" srcOrd="0" destOrd="5" presId="urn:microsoft.com/office/officeart/2005/8/layout/vList2"/>
    <dgm:cxn modelId="{233C70C0-73C6-477C-B872-D290272E8322}" srcId="{BBF378FD-A7EC-46AD-8610-5A6250FF6BB6}" destId="{63816C88-CBB0-498E-9CF3-EDE0F859243E}" srcOrd="3" destOrd="0" parTransId="{7F24FD15-4967-4789-97B7-C3C771718615}" sibTransId="{3297C26F-C44A-4CA3-8748-82644DD6BAA4}"/>
    <dgm:cxn modelId="{129622D0-49E3-4AB2-9742-7BE21502B27C}" type="presOf" srcId="{ABD15EB2-91BF-4049-BD60-EB1A8DAF3E21}" destId="{F8177CC4-C88E-443A-BFDE-B177BE8954D4}" srcOrd="0" destOrd="0" presId="urn:microsoft.com/office/officeart/2005/8/layout/vList2"/>
    <dgm:cxn modelId="{73E980D0-7F1B-4CB4-9914-46C9CAB903BC}" srcId="{9D543AC7-CAAF-4B81-882E-1DDEE2A68DAE}" destId="{084D01AA-5870-4C72-ADD8-3EEE73C0D293}" srcOrd="1" destOrd="0" parTransId="{49EF2A5C-9E50-424A-AB24-C5D69945535A}" sibTransId="{CAA94780-7DF4-4D96-85F4-E477DD8A1B63}"/>
    <dgm:cxn modelId="{F3B990EC-D5E5-4DDD-91D2-498D2DA768D3}" type="presOf" srcId="{0E4A0993-EA7E-4325-872F-1431016FF198}" destId="{F8177CC4-C88E-443A-BFDE-B177BE8954D4}" srcOrd="0" destOrd="3" presId="urn:microsoft.com/office/officeart/2005/8/layout/vList2"/>
    <dgm:cxn modelId="{EAB9CDF4-88D1-431F-8B9C-2BAE6F80BD58}" srcId="{BBF378FD-A7EC-46AD-8610-5A6250FF6BB6}" destId="{C39059F5-F5C1-4048-B85D-AF9878ED0528}" srcOrd="6" destOrd="0" parTransId="{260FFC3F-1024-4C04-A279-D7782FEDA222}" sibTransId="{1AF96BD1-3F08-43F0-89F0-147E3C9CC66D}"/>
    <dgm:cxn modelId="{63B357E6-AA83-421D-B1E7-7651CF17559F}" type="presParOf" srcId="{03231FBD-8B48-4CE1-91E3-083710F2E809}" destId="{7A8FD3E5-D01B-4FB2-B555-39FD414FDAFE}" srcOrd="0" destOrd="0" presId="urn:microsoft.com/office/officeart/2005/8/layout/vList2"/>
    <dgm:cxn modelId="{EBEC4B3B-CF1D-47A0-9323-CB8016600257}" type="presParOf" srcId="{03231FBD-8B48-4CE1-91E3-083710F2E809}" destId="{F8177CC4-C88E-443A-BFDE-B177BE8954D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1E847-3659-42F1-9025-8506E7DE77F8}" type="doc">
      <dgm:prSet loTypeId="urn:microsoft.com/office/officeart/2005/8/layout/chevron1" loCatId="process" qsTypeId="urn:microsoft.com/office/officeart/2005/8/quickstyle/simple1" qsCatId="simple" csTypeId="urn:microsoft.com/office/officeart/2005/8/colors/colorful4" csCatId="colorful" phldr="1"/>
      <dgm:spPr/>
    </dgm:pt>
    <dgm:pt modelId="{8D18B4C2-8855-4636-BE80-F3A4106C5489}">
      <dgm:prSet phldrT="[Text]"/>
      <dgm:spPr/>
      <dgm:t>
        <a:bodyPr/>
        <a:lstStyle/>
        <a:p>
          <a:r>
            <a:rPr lang="et-EE" dirty="0"/>
            <a:t>2021 14,9%</a:t>
          </a:r>
        </a:p>
      </dgm:t>
    </dgm:pt>
    <dgm:pt modelId="{C0DFD2AD-8E1C-4D43-AD78-C0D608276B96}" type="parTrans" cxnId="{4DFC7440-004C-4197-B8FB-FE9FB4473D21}">
      <dgm:prSet/>
      <dgm:spPr/>
      <dgm:t>
        <a:bodyPr/>
        <a:lstStyle/>
        <a:p>
          <a:endParaRPr lang="et-EE"/>
        </a:p>
      </dgm:t>
    </dgm:pt>
    <dgm:pt modelId="{5DD1AD0A-B8CD-4FAC-80A4-A5E5CA7CCAEC}" type="sibTrans" cxnId="{4DFC7440-004C-4197-B8FB-FE9FB4473D21}">
      <dgm:prSet/>
      <dgm:spPr/>
      <dgm:t>
        <a:bodyPr/>
        <a:lstStyle/>
        <a:p>
          <a:endParaRPr lang="et-EE"/>
        </a:p>
      </dgm:t>
    </dgm:pt>
    <dgm:pt modelId="{FDF8789A-18D5-49F8-A862-4CC84511F2CC}">
      <dgm:prSet phldrT="[Text]"/>
      <dgm:spPr/>
      <dgm:t>
        <a:bodyPr/>
        <a:lstStyle/>
        <a:p>
          <a:r>
            <a:rPr lang="et-EE" dirty="0"/>
            <a:t>2030</a:t>
          </a:r>
        </a:p>
        <a:p>
          <a:r>
            <a:rPr lang="et-EE" dirty="0"/>
            <a:t>8,5%</a:t>
          </a:r>
        </a:p>
      </dgm:t>
    </dgm:pt>
    <dgm:pt modelId="{A7920DB3-C250-4A08-805F-254D2D31B0BD}" type="parTrans" cxnId="{B6BC9B01-9A70-452D-9A7A-A28A2CC0FE54}">
      <dgm:prSet/>
      <dgm:spPr/>
      <dgm:t>
        <a:bodyPr/>
        <a:lstStyle/>
        <a:p>
          <a:endParaRPr lang="et-EE"/>
        </a:p>
      </dgm:t>
    </dgm:pt>
    <dgm:pt modelId="{A5DB97E2-128E-46DB-BEE9-8339CACD9750}" type="sibTrans" cxnId="{B6BC9B01-9A70-452D-9A7A-A28A2CC0FE54}">
      <dgm:prSet/>
      <dgm:spPr/>
      <dgm:t>
        <a:bodyPr/>
        <a:lstStyle/>
        <a:p>
          <a:endParaRPr lang="et-EE"/>
        </a:p>
      </dgm:t>
    </dgm:pt>
    <dgm:pt modelId="{CC491493-1BA0-43FE-A48F-C5A6A6AC8FCF}" type="pres">
      <dgm:prSet presAssocID="{4A41E847-3659-42F1-9025-8506E7DE77F8}" presName="Name0" presStyleCnt="0">
        <dgm:presLayoutVars>
          <dgm:dir/>
          <dgm:animLvl val="lvl"/>
          <dgm:resizeHandles val="exact"/>
        </dgm:presLayoutVars>
      </dgm:prSet>
      <dgm:spPr/>
    </dgm:pt>
    <dgm:pt modelId="{3F11C058-B641-4ECC-84DA-EC1B3927121A}" type="pres">
      <dgm:prSet presAssocID="{8D18B4C2-8855-4636-BE80-F3A4106C5489}" presName="parTxOnly" presStyleLbl="node1" presStyleIdx="0" presStyleCnt="2">
        <dgm:presLayoutVars>
          <dgm:chMax val="0"/>
          <dgm:chPref val="0"/>
          <dgm:bulletEnabled val="1"/>
        </dgm:presLayoutVars>
      </dgm:prSet>
      <dgm:spPr/>
    </dgm:pt>
    <dgm:pt modelId="{9BEA2312-4054-4F8B-810A-D604C1DC5D03}" type="pres">
      <dgm:prSet presAssocID="{5DD1AD0A-B8CD-4FAC-80A4-A5E5CA7CCAEC}" presName="parTxOnlySpace" presStyleCnt="0"/>
      <dgm:spPr/>
    </dgm:pt>
    <dgm:pt modelId="{E4C266D2-D7FE-4413-8BED-CE1F9BC4DFCE}" type="pres">
      <dgm:prSet presAssocID="{FDF8789A-18D5-49F8-A862-4CC84511F2CC}" presName="parTxOnly" presStyleLbl="node1" presStyleIdx="1" presStyleCnt="2" custLinFactNeighborX="0" custLinFactNeighborY="0">
        <dgm:presLayoutVars>
          <dgm:chMax val="0"/>
          <dgm:chPref val="0"/>
          <dgm:bulletEnabled val="1"/>
        </dgm:presLayoutVars>
      </dgm:prSet>
      <dgm:spPr/>
    </dgm:pt>
  </dgm:ptLst>
  <dgm:cxnLst>
    <dgm:cxn modelId="{B6BC9B01-9A70-452D-9A7A-A28A2CC0FE54}" srcId="{4A41E847-3659-42F1-9025-8506E7DE77F8}" destId="{FDF8789A-18D5-49F8-A862-4CC84511F2CC}" srcOrd="1" destOrd="0" parTransId="{A7920DB3-C250-4A08-805F-254D2D31B0BD}" sibTransId="{A5DB97E2-128E-46DB-BEE9-8339CACD9750}"/>
    <dgm:cxn modelId="{ADEEBC36-4A7A-4E2A-98D0-19DB0C685289}" type="presOf" srcId="{8D18B4C2-8855-4636-BE80-F3A4106C5489}" destId="{3F11C058-B641-4ECC-84DA-EC1B3927121A}" srcOrd="0" destOrd="0" presId="urn:microsoft.com/office/officeart/2005/8/layout/chevron1"/>
    <dgm:cxn modelId="{B6B5F43C-EE52-4382-9169-0A0718D27E8E}" type="presOf" srcId="{4A41E847-3659-42F1-9025-8506E7DE77F8}" destId="{CC491493-1BA0-43FE-A48F-C5A6A6AC8FCF}" srcOrd="0" destOrd="0" presId="urn:microsoft.com/office/officeart/2005/8/layout/chevron1"/>
    <dgm:cxn modelId="{4DFC7440-004C-4197-B8FB-FE9FB4473D21}" srcId="{4A41E847-3659-42F1-9025-8506E7DE77F8}" destId="{8D18B4C2-8855-4636-BE80-F3A4106C5489}" srcOrd="0" destOrd="0" parTransId="{C0DFD2AD-8E1C-4D43-AD78-C0D608276B96}" sibTransId="{5DD1AD0A-B8CD-4FAC-80A4-A5E5CA7CCAEC}"/>
    <dgm:cxn modelId="{4F0F29E0-BF28-4C49-99D0-3C73121330DF}" type="presOf" srcId="{FDF8789A-18D5-49F8-A862-4CC84511F2CC}" destId="{E4C266D2-D7FE-4413-8BED-CE1F9BC4DFCE}" srcOrd="0" destOrd="0" presId="urn:microsoft.com/office/officeart/2005/8/layout/chevron1"/>
    <dgm:cxn modelId="{A7C21A57-01A2-4F18-9037-00C2DF9FF9E6}" type="presParOf" srcId="{CC491493-1BA0-43FE-A48F-C5A6A6AC8FCF}" destId="{3F11C058-B641-4ECC-84DA-EC1B3927121A}" srcOrd="0" destOrd="0" presId="urn:microsoft.com/office/officeart/2005/8/layout/chevron1"/>
    <dgm:cxn modelId="{A3092FCA-47BB-4CCE-AD54-2203A5BFB301}" type="presParOf" srcId="{CC491493-1BA0-43FE-A48F-C5A6A6AC8FCF}" destId="{9BEA2312-4054-4F8B-810A-D604C1DC5D03}" srcOrd="1" destOrd="0" presId="urn:microsoft.com/office/officeart/2005/8/layout/chevron1"/>
    <dgm:cxn modelId="{E390156B-3DBF-4B73-BAAA-B760F1E3F508}" type="presParOf" srcId="{CC491493-1BA0-43FE-A48F-C5A6A6AC8FCF}" destId="{E4C266D2-D7FE-4413-8BED-CE1F9BC4DFCE}"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FD3E5-D01B-4FB2-B555-39FD414FDAFE}">
      <dsp:nvSpPr>
        <dsp:cNvPr id="0" name=""/>
        <dsp:cNvSpPr/>
      </dsp:nvSpPr>
      <dsp:spPr>
        <a:xfrm>
          <a:off x="0" y="63599"/>
          <a:ext cx="88338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t-EE" sz="3000" kern="1200" dirty="0"/>
            <a:t>Millest räägin:</a:t>
          </a:r>
        </a:p>
      </dsp:txBody>
      <dsp:txXfrm>
        <a:off x="35125" y="98724"/>
        <a:ext cx="8763550" cy="649299"/>
      </dsp:txXfrm>
    </dsp:sp>
    <dsp:sp modelId="{F8177CC4-C88E-443A-BFDE-B177BE8954D4}">
      <dsp:nvSpPr>
        <dsp:cNvPr id="0" name=""/>
        <dsp:cNvSpPr/>
      </dsp:nvSpPr>
      <dsp:spPr>
        <a:xfrm>
          <a:off x="0" y="783149"/>
          <a:ext cx="8833800"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7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t-EE" sz="2300" kern="1200" dirty="0">
              <a:latin typeface="+mj-lt"/>
            </a:rPr>
            <a:t>Mis on sooline palgalõhe</a:t>
          </a:r>
        </a:p>
        <a:p>
          <a:pPr marL="228600" lvl="1" indent="-228600" algn="l" defTabSz="1022350">
            <a:lnSpc>
              <a:spcPct val="90000"/>
            </a:lnSpc>
            <a:spcBef>
              <a:spcPct val="0"/>
            </a:spcBef>
            <a:spcAft>
              <a:spcPct val="20000"/>
            </a:spcAft>
            <a:buChar char="•"/>
          </a:pPr>
          <a:r>
            <a:rPr lang="et-EE" sz="2300" kern="1200" dirty="0">
              <a:latin typeface="+mj-lt"/>
            </a:rPr>
            <a:t>Kuidas Statistikaametis palgalõhet arvutatakse</a:t>
          </a:r>
        </a:p>
        <a:p>
          <a:pPr marL="228600" lvl="1" indent="-228600" algn="l" defTabSz="1022350">
            <a:lnSpc>
              <a:spcPct val="90000"/>
            </a:lnSpc>
            <a:spcBef>
              <a:spcPct val="0"/>
            </a:spcBef>
            <a:spcAft>
              <a:spcPct val="20000"/>
            </a:spcAft>
            <a:buChar char="•"/>
          </a:pPr>
          <a:r>
            <a:rPr lang="et-EE" sz="2300" kern="1200" dirty="0">
              <a:latin typeface="+mj-lt"/>
            </a:rPr>
            <a:t>Palgalõhe andmed Eestis:</a:t>
          </a:r>
        </a:p>
        <a:p>
          <a:pPr marL="457200" lvl="2" indent="-228600" algn="l" defTabSz="1022350">
            <a:lnSpc>
              <a:spcPct val="90000"/>
            </a:lnSpc>
            <a:spcBef>
              <a:spcPct val="0"/>
            </a:spcBef>
            <a:spcAft>
              <a:spcPct val="20000"/>
            </a:spcAft>
            <a:buChar char="•"/>
          </a:pPr>
          <a:r>
            <a:rPr lang="et-EE" sz="2300" kern="1200" dirty="0">
              <a:latin typeface="+mj-lt"/>
            </a:rPr>
            <a:t>Palgalõhe 2012-2022 Eestis</a:t>
          </a:r>
        </a:p>
        <a:p>
          <a:pPr marL="457200" lvl="2" indent="-228600" algn="l" defTabSz="1022350">
            <a:lnSpc>
              <a:spcPct val="90000"/>
            </a:lnSpc>
            <a:spcBef>
              <a:spcPct val="0"/>
            </a:spcBef>
            <a:spcAft>
              <a:spcPct val="20000"/>
            </a:spcAft>
            <a:buChar char="•"/>
          </a:pPr>
          <a:r>
            <a:rPr lang="et-EE" sz="2300" kern="1200">
              <a:latin typeface="+mj-lt"/>
            </a:rPr>
            <a:t>Palgalõhe tegevusalade lõikes 2022 aastal</a:t>
          </a:r>
        </a:p>
        <a:p>
          <a:pPr marL="228600" lvl="1" indent="-228600" algn="l" defTabSz="1022350">
            <a:lnSpc>
              <a:spcPct val="90000"/>
            </a:lnSpc>
            <a:spcBef>
              <a:spcPct val="0"/>
            </a:spcBef>
            <a:spcAft>
              <a:spcPct val="20000"/>
            </a:spcAft>
            <a:buChar char="•"/>
          </a:pPr>
          <a:r>
            <a:rPr lang="et-EE" sz="2300" kern="1200" dirty="0">
              <a:latin typeface="+mj-lt"/>
            </a:rPr>
            <a:t>Statistikaameti palgarakendus</a:t>
          </a:r>
        </a:p>
        <a:p>
          <a:pPr marL="228600" lvl="1" indent="-228600" algn="l" defTabSz="1022350">
            <a:lnSpc>
              <a:spcPct val="90000"/>
            </a:lnSpc>
            <a:spcBef>
              <a:spcPct val="0"/>
            </a:spcBef>
            <a:spcAft>
              <a:spcPct val="20000"/>
            </a:spcAft>
            <a:buChar char="•"/>
          </a:pPr>
          <a:r>
            <a:rPr lang="et-EE" sz="2300" kern="1200" dirty="0">
              <a:latin typeface="+mj-lt"/>
            </a:rPr>
            <a:t>Palgalõhe andmed poliitikakujundajatele</a:t>
          </a:r>
        </a:p>
        <a:p>
          <a:pPr marL="228600" lvl="1" indent="-228600" algn="l" defTabSz="1022350">
            <a:lnSpc>
              <a:spcPct val="90000"/>
            </a:lnSpc>
            <a:spcBef>
              <a:spcPct val="0"/>
            </a:spcBef>
            <a:spcAft>
              <a:spcPct val="20000"/>
            </a:spcAft>
            <a:buChar char="•"/>
          </a:pPr>
          <a:r>
            <a:rPr lang="et-EE" sz="2300" kern="1200" dirty="0">
              <a:latin typeface="+mj-lt"/>
            </a:rPr>
            <a:t>Tõetamm</a:t>
          </a:r>
        </a:p>
        <a:p>
          <a:pPr marL="228600" lvl="1" indent="-228600" algn="l" defTabSz="1022350">
            <a:lnSpc>
              <a:spcPct val="90000"/>
            </a:lnSpc>
            <a:spcBef>
              <a:spcPct val="0"/>
            </a:spcBef>
            <a:spcAft>
              <a:spcPct val="20000"/>
            </a:spcAft>
            <a:buChar char="•"/>
          </a:pPr>
          <a:r>
            <a:rPr lang="et-EE" sz="2300" kern="1200" dirty="0">
              <a:latin typeface="+mj-lt"/>
            </a:rPr>
            <a:t>Muud soolise statistika andmed </a:t>
          </a:r>
          <a:r>
            <a:rPr lang="et-EE" sz="2300" kern="1200" dirty="0" err="1">
              <a:latin typeface="+mj-lt"/>
            </a:rPr>
            <a:t>SA-s</a:t>
          </a:r>
          <a:endParaRPr lang="et-EE" sz="2300" kern="1200" dirty="0">
            <a:latin typeface="+mj-lt"/>
          </a:endParaRPr>
        </a:p>
      </dsp:txBody>
      <dsp:txXfrm>
        <a:off x="0" y="783149"/>
        <a:ext cx="8833800" cy="347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1C058-B641-4ECC-84DA-EC1B3927121A}">
      <dsp:nvSpPr>
        <dsp:cNvPr id="0" name=""/>
        <dsp:cNvSpPr/>
      </dsp:nvSpPr>
      <dsp:spPr>
        <a:xfrm>
          <a:off x="3988" y="0"/>
          <a:ext cx="2384499" cy="93267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t-EE" sz="2600" kern="1200" dirty="0"/>
            <a:t>2021 14,9%</a:t>
          </a:r>
        </a:p>
      </dsp:txBody>
      <dsp:txXfrm>
        <a:off x="470324" y="0"/>
        <a:ext cx="1451828" cy="932671"/>
      </dsp:txXfrm>
    </dsp:sp>
    <dsp:sp modelId="{E4C266D2-D7FE-4413-8BED-CE1F9BC4DFCE}">
      <dsp:nvSpPr>
        <dsp:cNvPr id="0" name=""/>
        <dsp:cNvSpPr/>
      </dsp:nvSpPr>
      <dsp:spPr>
        <a:xfrm>
          <a:off x="2150038" y="0"/>
          <a:ext cx="2384499" cy="932671"/>
        </a:xfrm>
        <a:prstGeom prst="chevron">
          <a:avLst/>
        </a:prstGeom>
        <a:solidFill>
          <a:schemeClr val="accent4">
            <a:hueOff val="10033733"/>
            <a:satOff val="-24354"/>
            <a:lumOff val="-10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t-EE" sz="2600" kern="1200" dirty="0"/>
            <a:t>2030</a:t>
          </a:r>
        </a:p>
        <a:p>
          <a:pPr marL="0" lvl="0" indent="0" algn="ctr" defTabSz="1155700">
            <a:lnSpc>
              <a:spcPct val="90000"/>
            </a:lnSpc>
            <a:spcBef>
              <a:spcPct val="0"/>
            </a:spcBef>
            <a:spcAft>
              <a:spcPct val="35000"/>
            </a:spcAft>
            <a:buNone/>
          </a:pPr>
          <a:r>
            <a:rPr lang="et-EE" sz="2600" kern="1200" dirty="0"/>
            <a:t>8,5%</a:t>
          </a:r>
        </a:p>
      </dsp:txBody>
      <dsp:txXfrm>
        <a:off x="2616374" y="0"/>
        <a:ext cx="1451828" cy="9326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F910D-9306-485D-A1FB-D15889DAB118}" type="datetimeFigureOut">
              <a:rPr lang="et-EE" smtClean="0"/>
              <a:t>16.02.2024</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6DEBF-A28E-4D97-AF24-9484516CBA6C}" type="slidenum">
              <a:rPr lang="et-EE" smtClean="0"/>
              <a:t>‹#›</a:t>
            </a:fld>
            <a:endParaRPr lang="et-EE"/>
          </a:p>
        </p:txBody>
      </p:sp>
    </p:spTree>
    <p:extLst>
      <p:ext uri="{BB962C8B-B14F-4D97-AF65-F5344CB8AC3E}">
        <p14:creationId xmlns:p14="http://schemas.microsoft.com/office/powerpoint/2010/main" val="59683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12" name="Picture 11">
            <a:extLst>
              <a:ext uri="{FF2B5EF4-FFF2-40B4-BE49-F238E27FC236}">
                <a16:creationId xmlns:a16="http://schemas.microsoft.com/office/drawing/2014/main" id="{7682B503-7B59-4318-88AC-04A2FE00D249}"/>
              </a:ext>
            </a:extLst>
          </p:cNvPr>
          <p:cNvPicPr>
            <a:picLocks noChangeAspect="1"/>
          </p:cNvPicPr>
          <p:nvPr userDrawn="1"/>
        </p:nvPicPr>
        <p:blipFill rotWithShape="1">
          <a:blip r:embed="rId2">
            <a:lum bright="100000"/>
            <a:extLst>
              <a:ext uri="{28A0092B-C50C-407E-A947-70E740481C1C}">
                <a14:useLocalDpi xmlns:a14="http://schemas.microsoft.com/office/drawing/2010/main" val="0"/>
              </a:ext>
            </a:extLst>
          </a:blip>
          <a:srcRect l="-253" r="-1566"/>
          <a:stretch/>
        </p:blipFill>
        <p:spPr>
          <a:xfrm>
            <a:off x="2306608" y="180000"/>
            <a:ext cx="9767287" cy="6472800"/>
          </a:xfrm>
          <a:prstGeom prst="rect">
            <a:avLst/>
          </a:prstGeom>
          <a:noFill/>
        </p:spPr>
      </p:pic>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bg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16.02.2024</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5" name="Picture 14">
            <a:extLst>
              <a:ext uri="{FF2B5EF4-FFF2-40B4-BE49-F238E27FC236}">
                <a16:creationId xmlns:a16="http://schemas.microsoft.com/office/drawing/2014/main" id="{A5604DEA-1FF0-4C4B-86AB-2AC739068C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8686E0A2-E2F1-43B9-8040-E8AD51A5B1E9}"/>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145827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mes sli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77238D-30DA-420B-93A2-A07EAEFD60E4}"/>
              </a:ext>
            </a:extLst>
          </p:cNvPr>
          <p:cNvSpPr>
            <a:spLocks noGrp="1"/>
          </p:cNvSpPr>
          <p:nvPr>
            <p:ph sz="quarter" idx="13"/>
          </p:nvPr>
        </p:nvSpPr>
        <p:spPr>
          <a:xfrm>
            <a:off x="2520000" y="1774362"/>
            <a:ext cx="8833800" cy="39600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 name="Date Placeholder 3">
            <a:extLst>
              <a:ext uri="{FF2B5EF4-FFF2-40B4-BE49-F238E27FC236}">
                <a16:creationId xmlns:a16="http://schemas.microsoft.com/office/drawing/2014/main" id="{5AB4AFF8-2C12-4D7F-A89A-B54843D043AE}"/>
              </a:ext>
            </a:extLst>
          </p:cNvPr>
          <p:cNvSpPr>
            <a:spLocks noGrp="1"/>
          </p:cNvSpPr>
          <p:nvPr userDrawn="1">
            <p:ph type="dt" sz="half" idx="10"/>
          </p:nvPr>
        </p:nvSpPr>
        <p:spPr/>
        <p:txBody>
          <a:bodyPr/>
          <a:lstStyle/>
          <a:p>
            <a:fld id="{39E7F57E-E5FD-48E0-9E37-0FA43A054184}" type="datetime1">
              <a:rPr lang="et-EE" smtClean="0"/>
              <a:t>16.02.2024</a:t>
            </a:fld>
            <a:endParaRPr lang="et-EE"/>
          </a:p>
        </p:txBody>
      </p:sp>
      <p:sp>
        <p:nvSpPr>
          <p:cNvPr id="5" name="Footer Placeholder 4">
            <a:extLst>
              <a:ext uri="{FF2B5EF4-FFF2-40B4-BE49-F238E27FC236}">
                <a16:creationId xmlns:a16="http://schemas.microsoft.com/office/drawing/2014/main" id="{C026FD70-04CE-410E-85D2-A86061138C2B}"/>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3084E804-AED3-4AAB-8E1D-42CB00A4AD5D}"/>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4" name="Picture 13">
            <a:extLst>
              <a:ext uri="{FF2B5EF4-FFF2-40B4-BE49-F238E27FC236}">
                <a16:creationId xmlns:a16="http://schemas.microsoft.com/office/drawing/2014/main" id="{F1581794-394E-499B-84E2-41A0975C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1FD9C32F-CA58-4B07-BF26-5DD2E8155E2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96131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DD22-9233-4E11-BA69-89F653FF3BAE}"/>
              </a:ext>
            </a:extLst>
          </p:cNvPr>
          <p:cNvSpPr>
            <a:spLocks noGrp="1"/>
          </p:cNvSpPr>
          <p:nvPr>
            <p:ph type="title"/>
          </p:nvPr>
        </p:nvSpPr>
        <p:spPr/>
        <p:txBody>
          <a:bodyPr/>
          <a:lstStyle/>
          <a:p>
            <a:r>
              <a:rPr lang="en-US"/>
              <a:t>Click to edit Master title style</a:t>
            </a:r>
            <a:endParaRPr lang="et-EE" dirty="0"/>
          </a:p>
        </p:txBody>
      </p:sp>
      <p:sp>
        <p:nvSpPr>
          <p:cNvPr id="11" name="Rectangle 10">
            <a:extLst>
              <a:ext uri="{FF2B5EF4-FFF2-40B4-BE49-F238E27FC236}">
                <a16:creationId xmlns:a16="http://schemas.microsoft.com/office/drawing/2014/main" id="{EEBCD68D-97FA-4119-A6DB-A1973A9ABE9B}"/>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Date Placeholder 6">
            <a:extLst>
              <a:ext uri="{FF2B5EF4-FFF2-40B4-BE49-F238E27FC236}">
                <a16:creationId xmlns:a16="http://schemas.microsoft.com/office/drawing/2014/main" id="{176E0226-3D73-4A82-9F6A-6966D8825543}"/>
              </a:ext>
            </a:extLst>
          </p:cNvPr>
          <p:cNvSpPr>
            <a:spLocks noGrp="1"/>
          </p:cNvSpPr>
          <p:nvPr>
            <p:ph type="dt" sz="half" idx="10"/>
          </p:nvPr>
        </p:nvSpPr>
        <p:spPr/>
        <p:txBody>
          <a:bodyPr/>
          <a:lstStyle/>
          <a:p>
            <a:fld id="{A75D3AE7-254D-4EE1-8539-0D2020D1A41E}" type="datetime1">
              <a:rPr lang="et-EE" smtClean="0"/>
              <a:t>16.02.2024</a:t>
            </a:fld>
            <a:endParaRPr lang="et-EE" dirty="0"/>
          </a:p>
        </p:txBody>
      </p:sp>
      <p:sp>
        <p:nvSpPr>
          <p:cNvPr id="8" name="Footer Placeholder 7">
            <a:extLst>
              <a:ext uri="{FF2B5EF4-FFF2-40B4-BE49-F238E27FC236}">
                <a16:creationId xmlns:a16="http://schemas.microsoft.com/office/drawing/2014/main" id="{C019C89F-68BE-4282-8F27-76D5A3B6FE24}"/>
              </a:ext>
            </a:extLst>
          </p:cNvPr>
          <p:cNvSpPr>
            <a:spLocks noGrp="1"/>
          </p:cNvSpPr>
          <p:nvPr>
            <p:ph type="ftr" sz="quarter" idx="11"/>
          </p:nvPr>
        </p:nvSpPr>
        <p:spPr/>
        <p:txBody>
          <a:bodyPr/>
          <a:lstStyle/>
          <a:p>
            <a:endParaRPr lang="et-EE" dirty="0"/>
          </a:p>
        </p:txBody>
      </p:sp>
      <p:sp>
        <p:nvSpPr>
          <p:cNvPr id="9" name="Slide Number Placeholder 8">
            <a:extLst>
              <a:ext uri="{FF2B5EF4-FFF2-40B4-BE49-F238E27FC236}">
                <a16:creationId xmlns:a16="http://schemas.microsoft.com/office/drawing/2014/main" id="{F1AEF7A3-B60C-4F68-AA04-78CC1A4839CD}"/>
              </a:ext>
            </a:extLst>
          </p:cNvPr>
          <p:cNvSpPr>
            <a:spLocks noGrp="1"/>
          </p:cNvSpPr>
          <p:nvPr>
            <p:ph type="sldNum" sz="quarter" idx="12"/>
          </p:nvPr>
        </p:nvSpPr>
        <p:spPr/>
        <p:txBody>
          <a:bodyPr/>
          <a:lstStyle/>
          <a:p>
            <a:fld id="{9705FB9A-5FEA-4486-902A-E9C47A7B21EC}" type="slidenum">
              <a:rPr lang="et-EE" smtClean="0"/>
              <a:pPr/>
              <a:t>‹#›</a:t>
            </a:fld>
            <a:endParaRPr lang="et-EE" dirty="0"/>
          </a:p>
        </p:txBody>
      </p:sp>
      <p:pic>
        <p:nvPicPr>
          <p:cNvPr id="10" name="Picture 9">
            <a:extLst>
              <a:ext uri="{FF2B5EF4-FFF2-40B4-BE49-F238E27FC236}">
                <a16:creationId xmlns:a16="http://schemas.microsoft.com/office/drawing/2014/main" id="{58F4E6BA-D9A9-4F3D-981C-C22689E5E2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FAEC584E-BF1B-4093-B324-ECCD81DC1E3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5" name="Straight Connector 14">
            <a:extLst>
              <a:ext uri="{FF2B5EF4-FFF2-40B4-BE49-F238E27FC236}">
                <a16:creationId xmlns:a16="http://schemas.microsoft.com/office/drawing/2014/main" id="{0BD9313D-C0CB-49C2-89B4-C9745099E409}"/>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95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4DAD0-E15A-4517-B33A-3ACF3716369A}"/>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 name="Picture 7">
            <a:extLst>
              <a:ext uri="{FF2B5EF4-FFF2-40B4-BE49-F238E27FC236}">
                <a16:creationId xmlns:a16="http://schemas.microsoft.com/office/drawing/2014/main" id="{9FD0891B-CC57-4580-A9D5-EE9417A1B1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9" name="Picture 2">
            <a:extLst>
              <a:ext uri="{FF2B5EF4-FFF2-40B4-BE49-F238E27FC236}">
                <a16:creationId xmlns:a16="http://schemas.microsoft.com/office/drawing/2014/main" id="{4854EBBC-B4F4-482C-A545-E7FF6060693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5" name="Date Placeholder 4">
            <a:extLst>
              <a:ext uri="{FF2B5EF4-FFF2-40B4-BE49-F238E27FC236}">
                <a16:creationId xmlns:a16="http://schemas.microsoft.com/office/drawing/2014/main" id="{6D0CB343-42FA-404E-8C08-A08D6FBBBA91}"/>
              </a:ext>
            </a:extLst>
          </p:cNvPr>
          <p:cNvSpPr>
            <a:spLocks noGrp="1"/>
          </p:cNvSpPr>
          <p:nvPr>
            <p:ph type="dt" sz="half" idx="10"/>
          </p:nvPr>
        </p:nvSpPr>
        <p:spPr/>
        <p:txBody>
          <a:bodyPr/>
          <a:lstStyle/>
          <a:p>
            <a:fld id="{A75D3AE7-254D-4EE1-8539-0D2020D1A41E}" type="datetime1">
              <a:rPr lang="et-EE" smtClean="0"/>
              <a:t>16.02.2024</a:t>
            </a:fld>
            <a:endParaRPr lang="et-EE" dirty="0"/>
          </a:p>
        </p:txBody>
      </p:sp>
      <p:sp>
        <p:nvSpPr>
          <p:cNvPr id="6" name="Footer Placeholder 5">
            <a:extLst>
              <a:ext uri="{FF2B5EF4-FFF2-40B4-BE49-F238E27FC236}">
                <a16:creationId xmlns:a16="http://schemas.microsoft.com/office/drawing/2014/main" id="{041ABA9A-B0D5-41E6-9694-2C2DEC5D4C2C}"/>
              </a:ext>
            </a:extLst>
          </p:cNvPr>
          <p:cNvSpPr>
            <a:spLocks noGrp="1"/>
          </p:cNvSpPr>
          <p:nvPr>
            <p:ph type="ftr" sz="quarter" idx="11"/>
          </p:nvPr>
        </p:nvSpPr>
        <p:spPr/>
        <p:txBody>
          <a:bodyPr/>
          <a:lstStyle/>
          <a:p>
            <a:endParaRPr lang="et-EE" dirty="0"/>
          </a:p>
        </p:txBody>
      </p:sp>
      <p:sp>
        <p:nvSpPr>
          <p:cNvPr id="7" name="Slide Number Placeholder 6">
            <a:extLst>
              <a:ext uri="{FF2B5EF4-FFF2-40B4-BE49-F238E27FC236}">
                <a16:creationId xmlns:a16="http://schemas.microsoft.com/office/drawing/2014/main" id="{446D40F6-00DC-4D00-919A-61600CD22AF3}"/>
              </a:ext>
            </a:extLst>
          </p:cNvPr>
          <p:cNvSpPr>
            <a:spLocks noGrp="1"/>
          </p:cNvSpPr>
          <p:nvPr>
            <p:ph type="sldNum" sz="quarter" idx="12"/>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364487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lean">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tx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16.02.2024</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5" name="Picture 14">
            <a:extLst>
              <a:ext uri="{FF2B5EF4-FFF2-40B4-BE49-F238E27FC236}">
                <a16:creationId xmlns:a16="http://schemas.microsoft.com/office/drawing/2014/main" id="{A5604DEA-1FF0-4C4B-86AB-2AC739068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8686E0A2-E2F1-43B9-8040-E8AD51A5B1E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27952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BAC06B3F-2427-441B-9D25-24DB51221C4C}"/>
              </a:ext>
            </a:extLst>
          </p:cNvPr>
          <p:cNvSpPr>
            <a:spLocks noGrp="1"/>
          </p:cNvSpPr>
          <p:nvPr>
            <p:ph sz="quarter" idx="13"/>
          </p:nvPr>
        </p:nvSpPr>
        <p:spPr>
          <a:xfrm>
            <a:off x="2520000" y="1774050"/>
            <a:ext cx="88338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77F608DF-D2BA-4389-826F-4C35C04922C0}"/>
              </a:ext>
            </a:extLst>
          </p:cNvPr>
          <p:cNvSpPr>
            <a:spLocks noGrp="1"/>
          </p:cNvSpPr>
          <p:nvPr userDrawn="1">
            <p:ph type="title"/>
          </p:nvPr>
        </p:nvSpPr>
        <p:spPr/>
        <p:txBody>
          <a:bodyPr/>
          <a:lstStyle/>
          <a:p>
            <a:r>
              <a:rPr lang="en-US"/>
              <a:t>Click to edit Master title style</a:t>
            </a:r>
            <a:endParaRPr lang="et-EE" dirty="0"/>
          </a:p>
        </p:txBody>
      </p:sp>
      <p:sp>
        <p:nvSpPr>
          <p:cNvPr id="8" name="Date Placeholder 7">
            <a:extLst>
              <a:ext uri="{FF2B5EF4-FFF2-40B4-BE49-F238E27FC236}">
                <a16:creationId xmlns:a16="http://schemas.microsoft.com/office/drawing/2014/main" id="{9F5C4C11-A35B-4F25-BD49-827D5AEA1879}"/>
              </a:ext>
            </a:extLst>
          </p:cNvPr>
          <p:cNvSpPr>
            <a:spLocks noGrp="1"/>
          </p:cNvSpPr>
          <p:nvPr>
            <p:ph type="dt" sz="half" idx="10"/>
          </p:nvPr>
        </p:nvSpPr>
        <p:spPr/>
        <p:txBody>
          <a:bodyPr/>
          <a:lstStyle/>
          <a:p>
            <a:fld id="{A75D3AE7-254D-4EE1-8539-0D2020D1A41E}" type="datetime1">
              <a:rPr lang="et-EE" smtClean="0"/>
              <a:t>16.02.2024</a:t>
            </a:fld>
            <a:endParaRPr lang="et-EE" dirty="0"/>
          </a:p>
        </p:txBody>
      </p:sp>
      <p:sp>
        <p:nvSpPr>
          <p:cNvPr id="9" name="Footer Placeholder 8">
            <a:extLst>
              <a:ext uri="{FF2B5EF4-FFF2-40B4-BE49-F238E27FC236}">
                <a16:creationId xmlns:a16="http://schemas.microsoft.com/office/drawing/2014/main" id="{88B75EDE-824E-4658-983B-7925D9F1A017}"/>
              </a:ext>
            </a:extLst>
          </p:cNvPr>
          <p:cNvSpPr>
            <a:spLocks noGrp="1"/>
          </p:cNvSpPr>
          <p:nvPr>
            <p:ph type="ftr" sz="quarter" idx="11"/>
          </p:nvPr>
        </p:nvSpPr>
        <p:spPr/>
        <p:txBody>
          <a:bodyPr/>
          <a:lstStyle/>
          <a:p>
            <a:endParaRPr lang="et-EE" dirty="0"/>
          </a:p>
        </p:txBody>
      </p:sp>
      <p:sp>
        <p:nvSpPr>
          <p:cNvPr id="10" name="Slide Number Placeholder 9">
            <a:extLst>
              <a:ext uri="{FF2B5EF4-FFF2-40B4-BE49-F238E27FC236}">
                <a16:creationId xmlns:a16="http://schemas.microsoft.com/office/drawing/2014/main" id="{8842A56A-9F5A-4C94-A4AA-0550A621502E}"/>
              </a:ext>
            </a:extLst>
          </p:cNvPr>
          <p:cNvSpPr>
            <a:spLocks noGrp="1"/>
          </p:cNvSpPr>
          <p:nvPr>
            <p:ph type="sldNum" sz="quarter" idx="12"/>
          </p:nvPr>
        </p:nvSpPr>
        <p:spPr/>
        <p:txBody>
          <a:bodyPr/>
          <a:lstStyle/>
          <a:p>
            <a:fld id="{9705FB9A-5FEA-4486-902A-E9C47A7B21EC}" type="slidenum">
              <a:rPr lang="et-EE" smtClean="0"/>
              <a:pPr/>
              <a:t>‹#›</a:t>
            </a:fld>
            <a:endParaRPr lang="et-EE" dirty="0"/>
          </a:p>
        </p:txBody>
      </p:sp>
      <p:cxnSp>
        <p:nvCxnSpPr>
          <p:cNvPr id="14" name="Straight Connector 13">
            <a:extLst>
              <a:ext uri="{FF2B5EF4-FFF2-40B4-BE49-F238E27FC236}">
                <a16:creationId xmlns:a16="http://schemas.microsoft.com/office/drawing/2014/main" id="{2A40A945-B464-4C86-ADC2-17C29BB25BA3}"/>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8E0F1FE-F562-4620-B891-C0E5104A0A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7" name="Picture 2">
            <a:extLst>
              <a:ext uri="{FF2B5EF4-FFF2-40B4-BE49-F238E27FC236}">
                <a16:creationId xmlns:a16="http://schemas.microsoft.com/office/drawing/2014/main" id="{7D523C75-77B2-4938-8E58-C694B0599FB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186500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Columns">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6F8D6FBC-A03B-457F-807D-B0E378FD53D7}"/>
              </a:ext>
            </a:extLst>
          </p:cNvPr>
          <p:cNvSpPr>
            <a:spLocks noGrp="1"/>
          </p:cNvSpPr>
          <p:nvPr>
            <p:ph sz="quarter" idx="13"/>
          </p:nvPr>
        </p:nvSpPr>
        <p:spPr>
          <a:xfrm>
            <a:off x="2520000" y="1774008"/>
            <a:ext cx="88338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2" name="Rectangle 11">
            <a:extLst>
              <a:ext uri="{FF2B5EF4-FFF2-40B4-BE49-F238E27FC236}">
                <a16:creationId xmlns:a16="http://schemas.microsoft.com/office/drawing/2014/main" id="{A73F42E0-C65F-4EA4-B9CC-2643F5800F6F}"/>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77F608DF-D2BA-4389-826F-4C35C04922C0}"/>
              </a:ext>
            </a:extLst>
          </p:cNvPr>
          <p:cNvSpPr>
            <a:spLocks noGrp="1"/>
          </p:cNvSpPr>
          <p:nvPr userDrawn="1">
            <p:ph type="title"/>
          </p:nvPr>
        </p:nvSpPr>
        <p:spPr/>
        <p:txBody>
          <a:bodyPr/>
          <a:lstStyle/>
          <a:p>
            <a:r>
              <a:rPr lang="en-US"/>
              <a:t>Click to edit Master title style</a:t>
            </a:r>
            <a:endParaRPr lang="et-EE" dirty="0"/>
          </a:p>
        </p:txBody>
      </p:sp>
      <p:sp>
        <p:nvSpPr>
          <p:cNvPr id="8" name="Date Placeholder 7">
            <a:extLst>
              <a:ext uri="{FF2B5EF4-FFF2-40B4-BE49-F238E27FC236}">
                <a16:creationId xmlns:a16="http://schemas.microsoft.com/office/drawing/2014/main" id="{2FD478D1-345C-4F30-A94A-3E7666B8B9A3}"/>
              </a:ext>
            </a:extLst>
          </p:cNvPr>
          <p:cNvSpPr>
            <a:spLocks noGrp="1"/>
          </p:cNvSpPr>
          <p:nvPr>
            <p:ph type="dt" sz="half" idx="10"/>
          </p:nvPr>
        </p:nvSpPr>
        <p:spPr/>
        <p:txBody>
          <a:bodyPr/>
          <a:lstStyle/>
          <a:p>
            <a:fld id="{A75D3AE7-254D-4EE1-8539-0D2020D1A41E}" type="datetime1">
              <a:rPr lang="et-EE" smtClean="0"/>
              <a:t>16.02.2024</a:t>
            </a:fld>
            <a:endParaRPr lang="et-EE" dirty="0"/>
          </a:p>
        </p:txBody>
      </p:sp>
      <p:sp>
        <p:nvSpPr>
          <p:cNvPr id="9" name="Footer Placeholder 8">
            <a:extLst>
              <a:ext uri="{FF2B5EF4-FFF2-40B4-BE49-F238E27FC236}">
                <a16:creationId xmlns:a16="http://schemas.microsoft.com/office/drawing/2014/main" id="{BC970B21-DB00-466B-BA9F-5995B4D4C8A4}"/>
              </a:ext>
            </a:extLst>
          </p:cNvPr>
          <p:cNvSpPr>
            <a:spLocks noGrp="1"/>
          </p:cNvSpPr>
          <p:nvPr>
            <p:ph type="ftr" sz="quarter" idx="11"/>
          </p:nvPr>
        </p:nvSpPr>
        <p:spPr/>
        <p:txBody>
          <a:bodyPr/>
          <a:lstStyle/>
          <a:p>
            <a:endParaRPr lang="et-EE" dirty="0"/>
          </a:p>
        </p:txBody>
      </p:sp>
      <p:sp>
        <p:nvSpPr>
          <p:cNvPr id="10" name="Slide Number Placeholder 9">
            <a:extLst>
              <a:ext uri="{FF2B5EF4-FFF2-40B4-BE49-F238E27FC236}">
                <a16:creationId xmlns:a16="http://schemas.microsoft.com/office/drawing/2014/main" id="{B526BA4E-AD17-4189-9CEA-6EE2549E4910}"/>
              </a:ext>
            </a:extLst>
          </p:cNvPr>
          <p:cNvSpPr>
            <a:spLocks noGrp="1"/>
          </p:cNvSpPr>
          <p:nvPr>
            <p:ph type="sldNum" sz="quarter" idx="12"/>
          </p:nvPr>
        </p:nvSpPr>
        <p:spPr/>
        <p:txBody>
          <a:bodyPr/>
          <a:lstStyle/>
          <a:p>
            <a:fld id="{9705FB9A-5FEA-4486-902A-E9C47A7B21EC}" type="slidenum">
              <a:rPr lang="et-EE" smtClean="0"/>
              <a:pPr/>
              <a:t>‹#›</a:t>
            </a:fld>
            <a:endParaRPr lang="et-EE" dirty="0"/>
          </a:p>
        </p:txBody>
      </p:sp>
      <p:pic>
        <p:nvPicPr>
          <p:cNvPr id="14" name="Picture 13">
            <a:extLst>
              <a:ext uri="{FF2B5EF4-FFF2-40B4-BE49-F238E27FC236}">
                <a16:creationId xmlns:a16="http://schemas.microsoft.com/office/drawing/2014/main" id="{21933D09-488B-410C-9719-DD847E98F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AC07CB49-03C5-48A7-872A-AC1071BDA467}"/>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7" name="Straight Connector 16">
            <a:extLst>
              <a:ext uri="{FF2B5EF4-FFF2-40B4-BE49-F238E27FC236}">
                <a16:creationId xmlns:a16="http://schemas.microsoft.com/office/drawing/2014/main" id="{BA1F95FE-EBAB-41B9-948A-C3CD0B85625F}"/>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71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18828E-0EE1-4E67-9EC0-2D6C2A604197}"/>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5C80EA46-515D-4253-9404-65B01FB6D2CD}"/>
              </a:ext>
            </a:extLst>
          </p:cNvPr>
          <p:cNvSpPr>
            <a:spLocks noGrp="1"/>
          </p:cNvSpPr>
          <p:nvPr userDrawn="1">
            <p:ph type="title"/>
          </p:nvPr>
        </p:nvSpPr>
        <p:spPr>
          <a:xfrm>
            <a:off x="2519998" y="1709738"/>
            <a:ext cx="8827451" cy="2852737"/>
          </a:xfrm>
        </p:spPr>
        <p:txBody>
          <a:bodyPr anchor="b">
            <a:normAutofit/>
          </a:bodyPr>
          <a:lstStyle>
            <a:lvl1pPr>
              <a:defRPr sz="5000"/>
            </a:lvl1pPr>
          </a:lstStyle>
          <a:p>
            <a:r>
              <a:rPr lang="en-US"/>
              <a:t>Click to edit Master title style</a:t>
            </a:r>
            <a:endParaRPr lang="et-EE" dirty="0"/>
          </a:p>
        </p:txBody>
      </p:sp>
      <p:sp>
        <p:nvSpPr>
          <p:cNvPr id="3" name="Text Placeholder 2">
            <a:extLst>
              <a:ext uri="{FF2B5EF4-FFF2-40B4-BE49-F238E27FC236}">
                <a16:creationId xmlns:a16="http://schemas.microsoft.com/office/drawing/2014/main" id="{2C97FB11-B742-416A-8B3C-AEB3702F9C4C}"/>
              </a:ext>
            </a:extLst>
          </p:cNvPr>
          <p:cNvSpPr>
            <a:spLocks noGrp="1"/>
          </p:cNvSpPr>
          <p:nvPr userDrawn="1">
            <p:ph type="body" idx="1"/>
          </p:nvPr>
        </p:nvSpPr>
        <p:spPr>
          <a:xfrm>
            <a:off x="2520000" y="4589463"/>
            <a:ext cx="8827450" cy="1500187"/>
          </a:xfrm>
        </p:spPr>
        <p:txBody>
          <a:bodyPr>
            <a:normAutofit/>
          </a:bodyPr>
          <a:lstStyle>
            <a:lvl1pPr marL="0" indent="0">
              <a:buNone/>
              <a:defRPr sz="25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71C1B40C-5250-42D8-ADA0-9E76D25E9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E6D8F16D-4A0C-4071-A081-14B33ECF952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7" name="Date Placeholder 6">
            <a:extLst>
              <a:ext uri="{FF2B5EF4-FFF2-40B4-BE49-F238E27FC236}">
                <a16:creationId xmlns:a16="http://schemas.microsoft.com/office/drawing/2014/main" id="{2CB9A39B-C66B-4CF0-82C9-C59851645C8E}"/>
              </a:ext>
            </a:extLst>
          </p:cNvPr>
          <p:cNvSpPr>
            <a:spLocks noGrp="1"/>
          </p:cNvSpPr>
          <p:nvPr>
            <p:ph type="dt" sz="half" idx="10"/>
          </p:nvPr>
        </p:nvSpPr>
        <p:spPr/>
        <p:txBody>
          <a:bodyPr/>
          <a:lstStyle/>
          <a:p>
            <a:fld id="{A75D3AE7-254D-4EE1-8539-0D2020D1A41E}" type="datetime1">
              <a:rPr lang="et-EE" smtClean="0"/>
              <a:t>16.02.2024</a:t>
            </a:fld>
            <a:endParaRPr lang="et-EE" dirty="0"/>
          </a:p>
        </p:txBody>
      </p:sp>
      <p:sp>
        <p:nvSpPr>
          <p:cNvPr id="8" name="Footer Placeholder 7">
            <a:extLst>
              <a:ext uri="{FF2B5EF4-FFF2-40B4-BE49-F238E27FC236}">
                <a16:creationId xmlns:a16="http://schemas.microsoft.com/office/drawing/2014/main" id="{895E238C-400F-48D3-8191-C8B69AC84F58}"/>
              </a:ext>
            </a:extLst>
          </p:cNvPr>
          <p:cNvSpPr>
            <a:spLocks noGrp="1"/>
          </p:cNvSpPr>
          <p:nvPr>
            <p:ph type="ftr" sz="quarter" idx="11"/>
          </p:nvPr>
        </p:nvSpPr>
        <p:spPr/>
        <p:txBody>
          <a:bodyPr/>
          <a:lstStyle/>
          <a:p>
            <a:endParaRPr lang="et-EE" dirty="0"/>
          </a:p>
        </p:txBody>
      </p:sp>
      <p:sp>
        <p:nvSpPr>
          <p:cNvPr id="9" name="Slide Number Placeholder 8">
            <a:extLst>
              <a:ext uri="{FF2B5EF4-FFF2-40B4-BE49-F238E27FC236}">
                <a16:creationId xmlns:a16="http://schemas.microsoft.com/office/drawing/2014/main" id="{1E07C1E6-2A82-4516-879D-5518D136C38B}"/>
              </a:ext>
            </a:extLst>
          </p:cNvPr>
          <p:cNvSpPr>
            <a:spLocks noGrp="1"/>
          </p:cNvSpPr>
          <p:nvPr>
            <p:ph type="sldNum" sz="quarter" idx="12"/>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28777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C6E3A-93C9-40C4-9A5C-3A8E9B955687}"/>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0FDF2257-03A5-4950-8C67-23A038558716}"/>
              </a:ext>
            </a:extLst>
          </p:cNvPr>
          <p:cNvSpPr>
            <a:spLocks noGrp="1"/>
          </p:cNvSpPr>
          <p:nvPr userDrawn="1">
            <p:ph type="title"/>
          </p:nvPr>
        </p:nvSpPr>
        <p:spPr/>
        <p:txBody>
          <a:bodyPr/>
          <a:lstStyle/>
          <a:p>
            <a:r>
              <a:rPr lang="en-US"/>
              <a:t>Click to edit Master title style</a:t>
            </a:r>
            <a:endParaRPr lang="et-EE" dirty="0"/>
          </a:p>
        </p:txBody>
      </p:sp>
      <p:sp>
        <p:nvSpPr>
          <p:cNvPr id="3" name="Content Placeholder 2">
            <a:extLst>
              <a:ext uri="{FF2B5EF4-FFF2-40B4-BE49-F238E27FC236}">
                <a16:creationId xmlns:a16="http://schemas.microsoft.com/office/drawing/2014/main" id="{20F24466-FD1E-44E4-A3F2-F6B18CEA951B}"/>
              </a:ext>
            </a:extLst>
          </p:cNvPr>
          <p:cNvSpPr>
            <a:spLocks noGrp="1"/>
          </p:cNvSpPr>
          <p:nvPr userDrawn="1">
            <p:ph sz="half" idx="1"/>
          </p:nvPr>
        </p:nvSpPr>
        <p:spPr>
          <a:xfrm>
            <a:off x="2520000" y="1825625"/>
            <a:ext cx="414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225EE4DE-44C7-496A-86E7-AD2CE4790282}"/>
              </a:ext>
            </a:extLst>
          </p:cNvPr>
          <p:cNvSpPr>
            <a:spLocks noGrp="1"/>
          </p:cNvSpPr>
          <p:nvPr userDrawn="1">
            <p:ph sz="half" idx="2"/>
          </p:nvPr>
        </p:nvSpPr>
        <p:spPr>
          <a:xfrm>
            <a:off x="7213800" y="1825625"/>
            <a:ext cx="414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0D18FE62-0D8E-42E8-A9A8-01100F44F821}"/>
              </a:ext>
            </a:extLst>
          </p:cNvPr>
          <p:cNvSpPr>
            <a:spLocks noGrp="1"/>
          </p:cNvSpPr>
          <p:nvPr userDrawn="1">
            <p:ph type="dt" sz="half" idx="10"/>
          </p:nvPr>
        </p:nvSpPr>
        <p:spPr/>
        <p:txBody>
          <a:bodyPr/>
          <a:lstStyle/>
          <a:p>
            <a:fld id="{A1A208D6-E794-4415-B5DA-C089712A2962}" type="datetime1">
              <a:rPr lang="et-EE" smtClean="0"/>
              <a:t>16.02.2024</a:t>
            </a:fld>
            <a:endParaRPr lang="et-EE"/>
          </a:p>
        </p:txBody>
      </p:sp>
      <p:sp>
        <p:nvSpPr>
          <p:cNvPr id="6" name="Footer Placeholder 5">
            <a:extLst>
              <a:ext uri="{FF2B5EF4-FFF2-40B4-BE49-F238E27FC236}">
                <a16:creationId xmlns:a16="http://schemas.microsoft.com/office/drawing/2014/main" id="{F5C5FD3E-D6BF-4131-899A-F476A918C82C}"/>
              </a:ext>
            </a:extLst>
          </p:cNvPr>
          <p:cNvSpPr>
            <a:spLocks noGrp="1"/>
          </p:cNvSpPr>
          <p:nvPr userDrawn="1">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D76BDCC3-7143-4B33-B5AB-2B10ED65D83C}"/>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2" name="Picture 11">
            <a:extLst>
              <a:ext uri="{FF2B5EF4-FFF2-40B4-BE49-F238E27FC236}">
                <a16:creationId xmlns:a16="http://schemas.microsoft.com/office/drawing/2014/main" id="{AF7AF5BD-7695-4D6F-AEFE-ECD921ED2A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5" name="Picture 2">
            <a:extLst>
              <a:ext uri="{FF2B5EF4-FFF2-40B4-BE49-F238E27FC236}">
                <a16:creationId xmlns:a16="http://schemas.microsoft.com/office/drawing/2014/main" id="{25DB8BA4-0411-4CEE-9C13-1FD9ED328B68}"/>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cxnSp>
        <p:nvCxnSpPr>
          <p:cNvPr id="16" name="Straight Connector 15">
            <a:extLst>
              <a:ext uri="{FF2B5EF4-FFF2-40B4-BE49-F238E27FC236}">
                <a16:creationId xmlns:a16="http://schemas.microsoft.com/office/drawing/2014/main" id="{3A532018-AABF-4E8E-96E4-650125EBD864}"/>
              </a:ext>
            </a:extLst>
          </p:cNvPr>
          <p:cNvCxnSpPr>
            <a:cxnSpLocks/>
          </p:cNvCxnSpPr>
          <p:nvPr userDrawn="1"/>
        </p:nvCxnSpPr>
        <p:spPr>
          <a:xfrm>
            <a:off x="2520000" y="1123993"/>
            <a:ext cx="88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4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dark">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09297A-3EDB-4513-86BB-202667D35F3D}"/>
              </a:ext>
            </a:extLst>
          </p:cNvPr>
          <p:cNvSpPr>
            <a:spLocks noGrp="1"/>
          </p:cNvSpPr>
          <p:nvPr>
            <p:ph type="pic" sz="quarter" idx="13"/>
          </p:nvPr>
        </p:nvSpPr>
        <p:spPr>
          <a:xfrm>
            <a:off x="2592388" y="0"/>
            <a:ext cx="9599612" cy="6858000"/>
          </a:xfrm>
        </p:spPr>
        <p:txBody>
          <a:bodyPr/>
          <a:lstStyle>
            <a:lvl1pPr>
              <a:defRPr>
                <a:solidFill>
                  <a:schemeClr val="bg1"/>
                </a:solidFill>
              </a:defRPr>
            </a:lvl1pPr>
          </a:lstStyle>
          <a:p>
            <a:r>
              <a:rPr lang="en-US"/>
              <a:t>Click icon to add picture</a:t>
            </a:r>
            <a:endParaRPr lang="et-EE" dirty="0"/>
          </a:p>
        </p:txBody>
      </p:sp>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Title 1">
            <a:extLst>
              <a:ext uri="{FF2B5EF4-FFF2-40B4-BE49-F238E27FC236}">
                <a16:creationId xmlns:a16="http://schemas.microsoft.com/office/drawing/2014/main" id="{172DF2DB-DFEC-4222-B688-13EF49D5E0EC}"/>
              </a:ext>
            </a:extLst>
          </p:cNvPr>
          <p:cNvSpPr>
            <a:spLocks noGrp="1"/>
          </p:cNvSpPr>
          <p:nvPr userDrawn="1">
            <p:ph type="title"/>
          </p:nvPr>
        </p:nvSpPr>
        <p:spPr>
          <a:xfrm>
            <a:off x="2880813" y="252000"/>
            <a:ext cx="8472987" cy="900000"/>
          </a:xfrm>
        </p:spPr>
        <p:txBody>
          <a:bodyPr/>
          <a:lstStyle/>
          <a:p>
            <a:r>
              <a:rPr lang="en-US"/>
              <a:t>Click to edit Master title style</a:t>
            </a:r>
            <a:endParaRPr lang="et-EE" dirty="0"/>
          </a:p>
        </p:txBody>
      </p:sp>
      <p:sp>
        <p:nvSpPr>
          <p:cNvPr id="11" name="Text Placeholder 10">
            <a:extLst>
              <a:ext uri="{FF2B5EF4-FFF2-40B4-BE49-F238E27FC236}">
                <a16:creationId xmlns:a16="http://schemas.microsoft.com/office/drawing/2014/main" id="{C3F3FF1C-0DB9-4258-A3A5-7B007631D2BC}"/>
              </a:ext>
            </a:extLst>
          </p:cNvPr>
          <p:cNvSpPr>
            <a:spLocks noGrp="1"/>
          </p:cNvSpPr>
          <p:nvPr userDrawn="1">
            <p:ph type="body" sz="quarter" idx="14"/>
          </p:nvPr>
        </p:nvSpPr>
        <p:spPr>
          <a:xfrm>
            <a:off x="2881313" y="1714500"/>
            <a:ext cx="8472487"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pic>
        <p:nvPicPr>
          <p:cNvPr id="18" name="Picture 17">
            <a:extLst>
              <a:ext uri="{FF2B5EF4-FFF2-40B4-BE49-F238E27FC236}">
                <a16:creationId xmlns:a16="http://schemas.microsoft.com/office/drawing/2014/main" id="{44A90554-4F93-4639-BFF3-D62147F5E8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9" name="Picture 2">
            <a:extLst>
              <a:ext uri="{FF2B5EF4-FFF2-40B4-BE49-F238E27FC236}">
                <a16:creationId xmlns:a16="http://schemas.microsoft.com/office/drawing/2014/main" id="{586EBD9A-5D82-48F1-B7BB-A9E7E40E043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
        <p:nvSpPr>
          <p:cNvPr id="8" name="Date Placeholder 7">
            <a:extLst>
              <a:ext uri="{FF2B5EF4-FFF2-40B4-BE49-F238E27FC236}">
                <a16:creationId xmlns:a16="http://schemas.microsoft.com/office/drawing/2014/main" id="{DD36D888-B5FB-4311-92C5-4B1E3E01A23C}"/>
              </a:ext>
            </a:extLst>
          </p:cNvPr>
          <p:cNvSpPr>
            <a:spLocks noGrp="1"/>
          </p:cNvSpPr>
          <p:nvPr>
            <p:ph type="dt" sz="half" idx="15"/>
          </p:nvPr>
        </p:nvSpPr>
        <p:spPr/>
        <p:txBody>
          <a:bodyPr/>
          <a:lstStyle/>
          <a:p>
            <a:fld id="{A75D3AE7-254D-4EE1-8539-0D2020D1A41E}" type="datetime1">
              <a:rPr lang="et-EE" smtClean="0"/>
              <a:t>16.02.2024</a:t>
            </a:fld>
            <a:endParaRPr lang="et-EE" dirty="0"/>
          </a:p>
        </p:txBody>
      </p:sp>
      <p:sp>
        <p:nvSpPr>
          <p:cNvPr id="10" name="Footer Placeholder 9">
            <a:extLst>
              <a:ext uri="{FF2B5EF4-FFF2-40B4-BE49-F238E27FC236}">
                <a16:creationId xmlns:a16="http://schemas.microsoft.com/office/drawing/2014/main" id="{0FBE16D8-1778-474D-87B3-130DCB65F9B5}"/>
              </a:ext>
            </a:extLst>
          </p:cNvPr>
          <p:cNvSpPr>
            <a:spLocks noGrp="1"/>
          </p:cNvSpPr>
          <p:nvPr>
            <p:ph type="ftr" sz="quarter" idx="16"/>
          </p:nvPr>
        </p:nvSpPr>
        <p:spPr/>
        <p:txBody>
          <a:bodyPr/>
          <a:lstStyle/>
          <a:p>
            <a:endParaRPr lang="et-EE" dirty="0"/>
          </a:p>
        </p:txBody>
      </p:sp>
      <p:sp>
        <p:nvSpPr>
          <p:cNvPr id="21" name="Slide Number Placeholder 20">
            <a:extLst>
              <a:ext uri="{FF2B5EF4-FFF2-40B4-BE49-F238E27FC236}">
                <a16:creationId xmlns:a16="http://schemas.microsoft.com/office/drawing/2014/main" id="{48DC8BF0-4C85-48C0-9015-55C8EA6FEB6D}"/>
              </a:ext>
            </a:extLst>
          </p:cNvPr>
          <p:cNvSpPr>
            <a:spLocks noGrp="1"/>
          </p:cNvSpPr>
          <p:nvPr>
            <p:ph type="sldNum" sz="quarter" idx="17"/>
          </p:nvPr>
        </p:nvSpPr>
        <p:spPr/>
        <p:txBody>
          <a:body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18416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image dark">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4C42614-1AA4-48FF-AF4D-C022494042B7}"/>
              </a:ext>
            </a:extLst>
          </p:cNvPr>
          <p:cNvPicPr>
            <a:picLocks noChangeAspect="1"/>
          </p:cNvPicPr>
          <p:nvPr userDrawn="1"/>
        </p:nvPicPr>
        <p:blipFill rotWithShape="1">
          <a:blip r:embed="rId2">
            <a:lum bright="100000"/>
            <a:extLst>
              <a:ext uri="{28A0092B-C50C-407E-A947-70E740481C1C}">
                <a14:useLocalDpi xmlns:a14="http://schemas.microsoft.com/office/drawing/2010/main" val="0"/>
              </a:ext>
            </a:extLst>
          </a:blip>
          <a:srcRect l="-253" r="-1566"/>
          <a:stretch/>
        </p:blipFill>
        <p:spPr>
          <a:xfrm>
            <a:off x="2306608" y="180000"/>
            <a:ext cx="9767287" cy="6472800"/>
          </a:xfrm>
          <a:prstGeom prst="rect">
            <a:avLst/>
          </a:prstGeom>
          <a:noFill/>
        </p:spPr>
      </p:pic>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bg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16.02.2024</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1" name="Picture 10">
            <a:extLst>
              <a:ext uri="{FF2B5EF4-FFF2-40B4-BE49-F238E27FC236}">
                <a16:creationId xmlns:a16="http://schemas.microsoft.com/office/drawing/2014/main" id="{6721F565-E7A5-4DDD-8975-F58B478A2A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A6EFC949-97F4-4520-9837-F384F86D8905}"/>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304090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image light">
    <p:bg>
      <p:bgPr>
        <a:solidFill>
          <a:schemeClr val="accent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4C42614-1AA4-48FF-AF4D-C022494042B7}"/>
              </a:ext>
            </a:extLst>
          </p:cNvPr>
          <p:cNvPicPr>
            <a:picLocks noChangeAspect="1"/>
          </p:cNvPicPr>
          <p:nvPr userDrawn="1"/>
        </p:nvPicPr>
        <p:blipFill rotWithShape="1">
          <a:blip r:embed="rId2">
            <a:lum/>
            <a:extLst>
              <a:ext uri="{28A0092B-C50C-407E-A947-70E740481C1C}">
                <a14:useLocalDpi xmlns:a14="http://schemas.microsoft.com/office/drawing/2010/main" val="0"/>
              </a:ext>
            </a:extLst>
          </a:blip>
          <a:srcRect l="-138" r="-1572"/>
          <a:stretch/>
        </p:blipFill>
        <p:spPr>
          <a:xfrm>
            <a:off x="2307600" y="180000"/>
            <a:ext cx="9756949" cy="6472800"/>
          </a:xfrm>
          <a:prstGeom prst="rect">
            <a:avLst/>
          </a:prstGeom>
          <a:noFill/>
        </p:spPr>
      </p:pic>
      <p:sp>
        <p:nvSpPr>
          <p:cNvPr id="14" name="Rectangle 13">
            <a:extLst>
              <a:ext uri="{FF2B5EF4-FFF2-40B4-BE49-F238E27FC236}">
                <a16:creationId xmlns:a16="http://schemas.microsoft.com/office/drawing/2014/main" id="{A1252A8A-7F85-4448-9902-67E65A786639}"/>
              </a:ext>
            </a:extLst>
          </p:cNvPr>
          <p:cNvSpPr/>
          <p:nvPr userDrawn="1"/>
        </p:nvSpPr>
        <p:spPr>
          <a:xfrm>
            <a:off x="0" y="0"/>
            <a:ext cx="212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D022D771-F0B1-4324-B091-6ACF2AB91923}"/>
              </a:ext>
            </a:extLst>
          </p:cNvPr>
          <p:cNvSpPr>
            <a:spLocks noGrp="1"/>
          </p:cNvSpPr>
          <p:nvPr userDrawn="1">
            <p:ph type="ctrTitle"/>
          </p:nvPr>
        </p:nvSpPr>
        <p:spPr>
          <a:xfrm>
            <a:off x="2880812" y="754143"/>
            <a:ext cx="8472988" cy="1621857"/>
          </a:xfrm>
        </p:spPr>
        <p:txBody>
          <a:bodyPr anchor="t">
            <a:normAutofit/>
          </a:bodyPr>
          <a:lstStyle>
            <a:lvl1pPr algn="l">
              <a:defRPr sz="5000">
                <a:solidFill>
                  <a:schemeClr val="tx1"/>
                </a:solidFill>
              </a:defRPr>
            </a:lvl1pPr>
          </a:lstStyle>
          <a:p>
            <a:r>
              <a:rPr lang="en-US"/>
              <a:t>Click to edit Master title style</a:t>
            </a:r>
            <a:endParaRPr lang="et-EE" dirty="0"/>
          </a:p>
        </p:txBody>
      </p:sp>
      <p:sp>
        <p:nvSpPr>
          <p:cNvPr id="3" name="Subtitle 2">
            <a:extLst>
              <a:ext uri="{FF2B5EF4-FFF2-40B4-BE49-F238E27FC236}">
                <a16:creationId xmlns:a16="http://schemas.microsoft.com/office/drawing/2014/main" id="{498C008D-9536-430D-BDF4-5111B78F24B5}"/>
              </a:ext>
            </a:extLst>
          </p:cNvPr>
          <p:cNvSpPr>
            <a:spLocks noGrp="1"/>
          </p:cNvSpPr>
          <p:nvPr userDrawn="1">
            <p:ph type="subTitle" idx="1"/>
          </p:nvPr>
        </p:nvSpPr>
        <p:spPr>
          <a:xfrm>
            <a:off x="2880812" y="2376000"/>
            <a:ext cx="8472988" cy="1029951"/>
          </a:xfrm>
        </p:spPr>
        <p:txBody>
          <a:bodyPr>
            <a:normAutofit/>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4" name="Date Placeholder 3">
            <a:extLst>
              <a:ext uri="{FF2B5EF4-FFF2-40B4-BE49-F238E27FC236}">
                <a16:creationId xmlns:a16="http://schemas.microsoft.com/office/drawing/2014/main" id="{9A929E14-65D3-4FB4-AE37-D9BCE9BBF807}"/>
              </a:ext>
            </a:extLst>
          </p:cNvPr>
          <p:cNvSpPr>
            <a:spLocks noGrp="1"/>
          </p:cNvSpPr>
          <p:nvPr userDrawn="1">
            <p:ph type="dt" sz="half" idx="10"/>
          </p:nvPr>
        </p:nvSpPr>
        <p:spPr/>
        <p:txBody>
          <a:bodyPr/>
          <a:lstStyle/>
          <a:p>
            <a:fld id="{B169E889-A74D-42BF-9F24-536B930499ED}" type="datetime1">
              <a:rPr lang="et-EE" smtClean="0"/>
              <a:t>16.02.2024</a:t>
            </a:fld>
            <a:endParaRPr lang="et-EE"/>
          </a:p>
        </p:txBody>
      </p:sp>
      <p:sp>
        <p:nvSpPr>
          <p:cNvPr id="5" name="Footer Placeholder 4">
            <a:extLst>
              <a:ext uri="{FF2B5EF4-FFF2-40B4-BE49-F238E27FC236}">
                <a16:creationId xmlns:a16="http://schemas.microsoft.com/office/drawing/2014/main" id="{175EE399-9322-41CD-9147-6047233A6FD5}"/>
              </a:ext>
            </a:extLst>
          </p:cNvPr>
          <p:cNvSpPr>
            <a:spLocks noGrp="1"/>
          </p:cNvSpPr>
          <p:nvPr userDrawn="1">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A043BD6-2427-4DEA-99DD-1F1E435BA8D6}"/>
              </a:ext>
            </a:extLst>
          </p:cNvPr>
          <p:cNvSpPr>
            <a:spLocks noGrp="1"/>
          </p:cNvSpPr>
          <p:nvPr userDrawn="1">
            <p:ph type="sldNum" sz="quarter" idx="12"/>
          </p:nvPr>
        </p:nvSpPr>
        <p:spPr/>
        <p:txBody>
          <a:bodyPr/>
          <a:lstStyle/>
          <a:p>
            <a:fld id="{9705FB9A-5FEA-4486-902A-E9C47A7B21EC}" type="slidenum">
              <a:rPr lang="et-EE" smtClean="0"/>
              <a:t>‹#›</a:t>
            </a:fld>
            <a:endParaRPr lang="et-EE"/>
          </a:p>
        </p:txBody>
      </p:sp>
      <p:pic>
        <p:nvPicPr>
          <p:cNvPr id="11" name="Picture 10">
            <a:extLst>
              <a:ext uri="{FF2B5EF4-FFF2-40B4-BE49-F238E27FC236}">
                <a16:creationId xmlns:a16="http://schemas.microsoft.com/office/drawing/2014/main" id="{65D19213-0594-4400-832E-3E66BB8DC0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58"/>
          <a:stretch/>
        </p:blipFill>
        <p:spPr>
          <a:xfrm>
            <a:off x="-1" y="184919"/>
            <a:ext cx="1964287" cy="6472756"/>
          </a:xfrm>
          <a:prstGeom prst="rect">
            <a:avLst/>
          </a:prstGeom>
        </p:spPr>
      </p:pic>
      <p:pic>
        <p:nvPicPr>
          <p:cNvPr id="13" name="Picture 2">
            <a:extLst>
              <a:ext uri="{FF2B5EF4-FFF2-40B4-BE49-F238E27FC236}">
                <a16:creationId xmlns:a16="http://schemas.microsoft.com/office/drawing/2014/main" id="{ACA4F2BF-68AC-4BE4-B14B-F2EABD03176C}"/>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372466" y="5879574"/>
            <a:ext cx="1519128" cy="631946"/>
          </a:xfrm>
          <a:prstGeom prst="rect">
            <a:avLst/>
          </a:prstGeom>
          <a:solidFill>
            <a:srgbClr val="FFFFFF"/>
          </a:solidFill>
        </p:spPr>
      </p:pic>
    </p:spTree>
    <p:extLst>
      <p:ext uri="{BB962C8B-B14F-4D97-AF65-F5344CB8AC3E}">
        <p14:creationId xmlns:p14="http://schemas.microsoft.com/office/powerpoint/2010/main" val="252814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75239-54E1-4C18-A44A-B89E0AB7DD43}"/>
              </a:ext>
            </a:extLst>
          </p:cNvPr>
          <p:cNvSpPr>
            <a:spLocks noGrp="1"/>
          </p:cNvSpPr>
          <p:nvPr>
            <p:ph type="title"/>
          </p:nvPr>
        </p:nvSpPr>
        <p:spPr>
          <a:xfrm>
            <a:off x="2520000" y="301460"/>
            <a:ext cx="8833800" cy="809493"/>
          </a:xfrm>
          <a:prstGeom prst="rect">
            <a:avLst/>
          </a:prstGeom>
          <a:ln>
            <a:noFill/>
          </a:ln>
        </p:spPr>
        <p:txBody>
          <a:bodyPr vert="horz" lIns="36000" tIns="36000" rIns="36000" bIns="36000" rtlCol="0" anchor="b">
            <a:normAutofit/>
          </a:bodyPr>
          <a:lstStyle/>
          <a:p>
            <a:r>
              <a:rPr lang="en-US"/>
              <a:t>Click to edit Master title style</a:t>
            </a:r>
            <a:endParaRPr lang="et-EE" dirty="0"/>
          </a:p>
        </p:txBody>
      </p:sp>
      <p:sp>
        <p:nvSpPr>
          <p:cNvPr id="3" name="Text Placeholder 2">
            <a:extLst>
              <a:ext uri="{FF2B5EF4-FFF2-40B4-BE49-F238E27FC236}">
                <a16:creationId xmlns:a16="http://schemas.microsoft.com/office/drawing/2014/main" id="{5BF7452A-1532-4753-9323-1316B9C302E2}"/>
              </a:ext>
            </a:extLst>
          </p:cNvPr>
          <p:cNvSpPr>
            <a:spLocks noGrp="1"/>
          </p:cNvSpPr>
          <p:nvPr>
            <p:ph type="body" idx="1"/>
          </p:nvPr>
        </p:nvSpPr>
        <p:spPr>
          <a:xfrm>
            <a:off x="2520000" y="1774362"/>
            <a:ext cx="8833800" cy="39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Date Placeholder 3">
            <a:extLst>
              <a:ext uri="{FF2B5EF4-FFF2-40B4-BE49-F238E27FC236}">
                <a16:creationId xmlns:a16="http://schemas.microsoft.com/office/drawing/2014/main" id="{929E452E-1BDE-41F1-9CAF-629928E704DE}"/>
              </a:ext>
            </a:extLst>
          </p:cNvPr>
          <p:cNvSpPr>
            <a:spLocks noGrp="1"/>
          </p:cNvSpPr>
          <p:nvPr>
            <p:ph type="dt" sz="half" idx="2"/>
          </p:nvPr>
        </p:nvSpPr>
        <p:spPr>
          <a:xfrm>
            <a:off x="2520000" y="6146396"/>
            <a:ext cx="958138"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A75D3AE7-254D-4EE1-8539-0D2020D1A41E}" type="datetime1">
              <a:rPr lang="et-EE" smtClean="0"/>
              <a:t>16.02.2024</a:t>
            </a:fld>
            <a:endParaRPr lang="et-EE" dirty="0"/>
          </a:p>
        </p:txBody>
      </p:sp>
      <p:sp>
        <p:nvSpPr>
          <p:cNvPr id="5" name="Footer Placeholder 4">
            <a:extLst>
              <a:ext uri="{FF2B5EF4-FFF2-40B4-BE49-F238E27FC236}">
                <a16:creationId xmlns:a16="http://schemas.microsoft.com/office/drawing/2014/main" id="{79E7ECBA-FF96-4E21-AA93-F645D40885B5}"/>
              </a:ext>
            </a:extLst>
          </p:cNvPr>
          <p:cNvSpPr>
            <a:spLocks noGrp="1"/>
          </p:cNvSpPr>
          <p:nvPr>
            <p:ph type="ftr" sz="quarter" idx="3"/>
          </p:nvPr>
        </p:nvSpPr>
        <p:spPr>
          <a:xfrm>
            <a:off x="3777241" y="6146395"/>
            <a:ext cx="757655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t-EE" dirty="0"/>
          </a:p>
        </p:txBody>
      </p:sp>
      <p:sp>
        <p:nvSpPr>
          <p:cNvPr id="6" name="Slide Number Placeholder 5">
            <a:extLst>
              <a:ext uri="{FF2B5EF4-FFF2-40B4-BE49-F238E27FC236}">
                <a16:creationId xmlns:a16="http://schemas.microsoft.com/office/drawing/2014/main" id="{495EE072-23FA-4BC6-AFCF-F0ABCDC71018}"/>
              </a:ext>
            </a:extLst>
          </p:cNvPr>
          <p:cNvSpPr>
            <a:spLocks noGrp="1"/>
          </p:cNvSpPr>
          <p:nvPr>
            <p:ph type="sldNum" sz="quarter" idx="4"/>
          </p:nvPr>
        </p:nvSpPr>
        <p:spPr>
          <a:xfrm>
            <a:off x="326449" y="315396"/>
            <a:ext cx="216000" cy="216000"/>
          </a:xfrm>
          <a:prstGeom prst="rect">
            <a:avLst/>
          </a:prstGeom>
          <a:solidFill>
            <a:schemeClr val="tx1"/>
          </a:solidFill>
        </p:spPr>
        <p:txBody>
          <a:bodyPr vert="horz" lIns="0" tIns="0" rIns="0" bIns="0" rtlCol="0" anchor="ctr"/>
          <a:lstStyle>
            <a:lvl1pPr algn="ctr">
              <a:defRPr sz="800" b="0">
                <a:solidFill>
                  <a:schemeClr val="bg1"/>
                </a:solidFill>
              </a:defRPr>
            </a:lvl1pPr>
          </a:lstStyle>
          <a:p>
            <a:fld id="{9705FB9A-5FEA-4486-902A-E9C47A7B21EC}" type="slidenum">
              <a:rPr lang="et-EE" smtClean="0"/>
              <a:pPr/>
              <a:t>‹#›</a:t>
            </a:fld>
            <a:endParaRPr lang="et-EE" dirty="0"/>
          </a:p>
        </p:txBody>
      </p:sp>
    </p:spTree>
    <p:extLst>
      <p:ext uri="{BB962C8B-B14F-4D97-AF65-F5344CB8AC3E}">
        <p14:creationId xmlns:p14="http://schemas.microsoft.com/office/powerpoint/2010/main" val="31302835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51" r:id="rId5"/>
    <p:sldLayoutId id="2147483652" r:id="rId6"/>
    <p:sldLayoutId id="2147483658" r:id="rId7"/>
    <p:sldLayoutId id="2147483656" r:id="rId8"/>
    <p:sldLayoutId id="2147483657" r:id="rId9"/>
    <p:sldLayoutId id="2147483660" r:id="rId10"/>
    <p:sldLayoutId id="2147483654" r:id="rId11"/>
    <p:sldLayoutId id="2147483655" r:id="rId12"/>
  </p:sldLayoutIdLst>
  <p:hf hdr="0" ftr="0" dt="0"/>
  <p:txStyles>
    <p:titleStyle>
      <a:lvl1pPr algn="l" defTabSz="9144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tamm.stat.ee/"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CED46C-16CF-3624-4A4D-D165B5898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808" y="2100615"/>
            <a:ext cx="3152573" cy="4387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FE9F3D-0E69-4696-8FB9-21D4E9A445D7}"/>
              </a:ext>
            </a:extLst>
          </p:cNvPr>
          <p:cNvSpPr>
            <a:spLocks noGrp="1"/>
          </p:cNvSpPr>
          <p:nvPr>
            <p:ph type="title"/>
          </p:nvPr>
        </p:nvSpPr>
        <p:spPr>
          <a:xfrm>
            <a:off x="2250300" y="963103"/>
            <a:ext cx="9022681" cy="3942825"/>
          </a:xfrm>
        </p:spPr>
        <p:txBody>
          <a:bodyPr anchor="b">
            <a:normAutofit/>
          </a:bodyPr>
          <a:lstStyle/>
          <a:p>
            <a:r>
              <a:rPr lang="et-EE" sz="11500" spc="-150" dirty="0">
                <a:effectLst>
                  <a:outerShdw blurRad="38100" dist="38100" dir="2700000" algn="tl">
                    <a:srgbClr val="000000">
                      <a:alpha val="43137"/>
                    </a:srgbClr>
                  </a:outerShdw>
                </a:effectLst>
              </a:rPr>
              <a:t>Sooline</a:t>
            </a:r>
            <a:br>
              <a:rPr lang="et-EE" sz="11500" spc="-150" dirty="0">
                <a:effectLst>
                  <a:outerShdw blurRad="38100" dist="38100" dir="2700000" algn="tl">
                    <a:srgbClr val="000000">
                      <a:alpha val="43137"/>
                    </a:srgbClr>
                  </a:outerShdw>
                </a:effectLst>
              </a:rPr>
            </a:br>
            <a:r>
              <a:rPr lang="et-EE" sz="11500" spc="-150" dirty="0">
                <a:effectLst>
                  <a:outerShdw blurRad="38100" dist="38100" dir="2700000" algn="tl">
                    <a:srgbClr val="000000">
                      <a:alpha val="43137"/>
                    </a:srgbClr>
                  </a:outerShdw>
                </a:effectLst>
              </a:rPr>
              <a:t>palgalõhe</a:t>
            </a:r>
          </a:p>
        </p:txBody>
      </p:sp>
      <p:sp>
        <p:nvSpPr>
          <p:cNvPr id="1031" name="Slide Number Placeholder 3">
            <a:extLst>
              <a:ext uri="{FF2B5EF4-FFF2-40B4-BE49-F238E27FC236}">
                <a16:creationId xmlns:a16="http://schemas.microsoft.com/office/drawing/2014/main" id="{234DFA8D-EFC0-6AA1-5942-28B933C2D85F}"/>
              </a:ext>
            </a:extLst>
          </p:cNvPr>
          <p:cNvSpPr>
            <a:spLocks noGrp="1"/>
          </p:cNvSpPr>
          <p:nvPr>
            <p:ph type="sldNum" sz="quarter" idx="12"/>
          </p:nvPr>
        </p:nvSpPr>
        <p:spPr>
          <a:xfrm>
            <a:off x="326449" y="315396"/>
            <a:ext cx="216000" cy="216000"/>
          </a:xfrm>
        </p:spPr>
        <p:txBody>
          <a:bodyPr/>
          <a:lstStyle/>
          <a:p>
            <a:pPr>
              <a:spcAft>
                <a:spcPts val="600"/>
              </a:spcAft>
            </a:pPr>
            <a:fld id="{9705FB9A-5FEA-4486-902A-E9C47A7B21EC}" type="slidenum">
              <a:rPr lang="et-EE" smtClean="0"/>
              <a:pPr>
                <a:spcAft>
                  <a:spcPts val="600"/>
                </a:spcAft>
              </a:pPr>
              <a:t>1</a:t>
            </a:fld>
            <a:endParaRPr lang="et-EE"/>
          </a:p>
        </p:txBody>
      </p:sp>
      <p:sp>
        <p:nvSpPr>
          <p:cNvPr id="3" name="Subtitle 2">
            <a:extLst>
              <a:ext uri="{FF2B5EF4-FFF2-40B4-BE49-F238E27FC236}">
                <a16:creationId xmlns:a16="http://schemas.microsoft.com/office/drawing/2014/main" id="{EDA7D004-6C8C-4E79-B8C6-C983EA55067A}"/>
              </a:ext>
            </a:extLst>
          </p:cNvPr>
          <p:cNvSpPr>
            <a:spLocks/>
          </p:cNvSpPr>
          <p:nvPr/>
        </p:nvSpPr>
        <p:spPr>
          <a:xfrm>
            <a:off x="2250300" y="5253203"/>
            <a:ext cx="5842582" cy="887410"/>
          </a:xfrm>
          <a:prstGeom prst="rect">
            <a:avLst/>
          </a:prstGeom>
        </p:spPr>
        <p:txBody>
          <a:bodyPr>
            <a:normAutofit/>
          </a:bodyPr>
          <a:lstStyle/>
          <a:p>
            <a:pPr defTabSz="621792">
              <a:spcAft>
                <a:spcPts val="600"/>
              </a:spcAft>
            </a:pPr>
            <a:r>
              <a:rPr lang="et-EE" kern="1200" dirty="0">
                <a:solidFill>
                  <a:schemeClr val="tx1"/>
                </a:solidFill>
                <a:latin typeface="+mn-lt"/>
                <a:ea typeface="+mn-ea"/>
                <a:cs typeface="+mn-cs"/>
              </a:rPr>
              <a:t>Liina Kuusik, analüütik</a:t>
            </a:r>
            <a:endParaRPr lang="et-EE" sz="2800" dirty="0"/>
          </a:p>
        </p:txBody>
      </p:sp>
    </p:spTree>
    <p:extLst>
      <p:ext uri="{BB962C8B-B14F-4D97-AF65-F5344CB8AC3E}">
        <p14:creationId xmlns:p14="http://schemas.microsoft.com/office/powerpoint/2010/main" val="364310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B2D6B-8D9E-803E-8DEA-963EE64CAEAB}"/>
              </a:ext>
            </a:extLst>
          </p:cNvPr>
          <p:cNvSpPr>
            <a:spLocks noGrp="1"/>
          </p:cNvSpPr>
          <p:nvPr>
            <p:ph type="title"/>
          </p:nvPr>
        </p:nvSpPr>
        <p:spPr>
          <a:xfrm>
            <a:off x="2520000" y="301460"/>
            <a:ext cx="8833800" cy="809493"/>
          </a:xfrm>
        </p:spPr>
        <p:txBody>
          <a:bodyPr anchor="b">
            <a:normAutofit/>
          </a:bodyPr>
          <a:lstStyle/>
          <a:p>
            <a:pPr rtl="0"/>
            <a:r>
              <a:rPr lang="et-EE" dirty="0"/>
              <a:t>Palgalõhe andmed poliitikakujundajatele</a:t>
            </a:r>
          </a:p>
        </p:txBody>
      </p:sp>
      <p:sp>
        <p:nvSpPr>
          <p:cNvPr id="4" name="Slide Number Placeholder 3">
            <a:extLst>
              <a:ext uri="{FF2B5EF4-FFF2-40B4-BE49-F238E27FC236}">
                <a16:creationId xmlns:a16="http://schemas.microsoft.com/office/drawing/2014/main" id="{B64045EC-CAA9-5B96-9F9B-A8890FDAB527}"/>
              </a:ext>
            </a:extLst>
          </p:cNvPr>
          <p:cNvSpPr>
            <a:spLocks noGrp="1"/>
          </p:cNvSpPr>
          <p:nvPr>
            <p:ph type="sldNum" sz="quarter" idx="12"/>
          </p:nvPr>
        </p:nvSpPr>
        <p:spPr>
          <a:xfrm>
            <a:off x="326449" y="315396"/>
            <a:ext cx="216000" cy="216000"/>
          </a:xfrm>
        </p:spPr>
        <p:txBody>
          <a:bodyPr anchor="ctr">
            <a:normAutofit/>
          </a:bodyPr>
          <a:lstStyle/>
          <a:p>
            <a:pPr>
              <a:spcAft>
                <a:spcPts val="600"/>
              </a:spcAft>
            </a:pPr>
            <a:fld id="{9705FB9A-5FEA-4486-902A-E9C47A7B21EC}" type="slidenum">
              <a:rPr lang="et-EE" smtClean="0"/>
              <a:pPr>
                <a:spcAft>
                  <a:spcPts val="600"/>
                </a:spcAft>
              </a:pPr>
              <a:t>10</a:t>
            </a:fld>
            <a:endParaRPr lang="et-EE"/>
          </a:p>
        </p:txBody>
      </p:sp>
      <p:sp>
        <p:nvSpPr>
          <p:cNvPr id="6" name="Rectangle 5">
            <a:extLst>
              <a:ext uri="{FF2B5EF4-FFF2-40B4-BE49-F238E27FC236}">
                <a16:creationId xmlns:a16="http://schemas.microsoft.com/office/drawing/2014/main" id="{A5880A77-368F-4D05-B43C-580340E3C6E6}"/>
              </a:ext>
            </a:extLst>
          </p:cNvPr>
          <p:cNvSpPr/>
          <p:nvPr/>
        </p:nvSpPr>
        <p:spPr>
          <a:xfrm>
            <a:off x="2520000" y="1110953"/>
            <a:ext cx="8833800" cy="4696289"/>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7" name="Rectangle 6">
            <a:extLst>
              <a:ext uri="{FF2B5EF4-FFF2-40B4-BE49-F238E27FC236}">
                <a16:creationId xmlns:a16="http://schemas.microsoft.com/office/drawing/2014/main" id="{2F17563A-8711-D340-4E2F-C600AB00446C}"/>
              </a:ext>
            </a:extLst>
          </p:cNvPr>
          <p:cNvSpPr/>
          <p:nvPr/>
        </p:nvSpPr>
        <p:spPr>
          <a:xfrm>
            <a:off x="2672400" y="1263353"/>
            <a:ext cx="8833800" cy="4696289"/>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5127" name="Content Placeholder 3">
            <a:extLst>
              <a:ext uri="{FF2B5EF4-FFF2-40B4-BE49-F238E27FC236}">
                <a16:creationId xmlns:a16="http://schemas.microsoft.com/office/drawing/2014/main" id="{BE44812C-2DE4-D2FC-0D72-59EAFE4FA032}"/>
              </a:ext>
            </a:extLst>
          </p:cNvPr>
          <p:cNvSpPr>
            <a:spLocks noGrp="1"/>
          </p:cNvSpPr>
          <p:nvPr>
            <p:ph sz="half" idx="2"/>
          </p:nvPr>
        </p:nvSpPr>
        <p:spPr>
          <a:xfrm>
            <a:off x="2520000" y="1110953"/>
            <a:ext cx="8833800" cy="4674672"/>
          </a:xfrm>
        </p:spPr>
        <p:txBody>
          <a:bodyPr/>
          <a:lstStyle/>
          <a:p>
            <a:pPr marL="0" indent="0">
              <a:buNone/>
            </a:pPr>
            <a:r>
              <a:rPr lang="et-EE" dirty="0">
                <a:latin typeface="+mj-lt"/>
              </a:rPr>
              <a:t>Heaolu arengukava 2023-2030:</a:t>
            </a:r>
          </a:p>
          <a:p>
            <a:r>
              <a:rPr lang="et-EE" dirty="0">
                <a:latin typeface="+mj-lt"/>
              </a:rPr>
              <a:t>Alaeesmärk 5: sooline võrdõiguslikkus ja võrdne kohtlemine</a:t>
            </a:r>
          </a:p>
          <a:p>
            <a:endParaRPr lang="et-EE" dirty="0">
              <a:latin typeface="+mj-lt"/>
            </a:endParaRPr>
          </a:p>
          <a:p>
            <a:endParaRPr lang="et-EE" dirty="0">
              <a:latin typeface="+mj-lt"/>
            </a:endParaRPr>
          </a:p>
          <a:p>
            <a:endParaRPr lang="et-EE" dirty="0">
              <a:latin typeface="+mj-lt"/>
            </a:endParaRPr>
          </a:p>
          <a:p>
            <a:pPr marL="0" indent="0">
              <a:buNone/>
            </a:pPr>
            <a:r>
              <a:rPr lang="et-EE" dirty="0">
                <a:latin typeface="+mj-lt"/>
              </a:rPr>
              <a:t>*2022. aastal oli 17,8%</a:t>
            </a:r>
          </a:p>
          <a:p>
            <a:pPr marL="0" indent="0">
              <a:buNone/>
            </a:pPr>
            <a:endParaRPr lang="et-EE" dirty="0">
              <a:latin typeface="+mj-lt"/>
            </a:endParaRPr>
          </a:p>
          <a:p>
            <a:pPr marL="0" indent="0">
              <a:buNone/>
            </a:pPr>
            <a:r>
              <a:rPr lang="et-EE" dirty="0">
                <a:latin typeface="+mj-lt"/>
              </a:rPr>
              <a:t>Tegevussuunad arengukavast:</a:t>
            </a:r>
          </a:p>
          <a:p>
            <a:r>
              <a:rPr lang="et-EE" dirty="0">
                <a:latin typeface="+mj-lt"/>
              </a:rPr>
              <a:t>Naiste ja meeste majandusliku võrdsuse suurendamine</a:t>
            </a:r>
          </a:p>
          <a:p>
            <a:r>
              <a:rPr lang="et-EE" dirty="0">
                <a:latin typeface="+mj-lt"/>
              </a:rPr>
              <a:t>Naiste ja meeste tasakaalustatud osalemine kõigi otsustus- ja juhtimistasanditel</a:t>
            </a:r>
          </a:p>
          <a:p>
            <a:r>
              <a:rPr lang="et-EE" dirty="0">
                <a:latin typeface="+mj-lt"/>
              </a:rPr>
              <a:t>Ühiskondlike hoiakute muutmine soolist võrdõiguslikkust väärtustavaks ja toetavaks</a:t>
            </a:r>
          </a:p>
        </p:txBody>
      </p:sp>
      <p:graphicFrame>
        <p:nvGraphicFramePr>
          <p:cNvPr id="5" name="Diagram 4">
            <a:extLst>
              <a:ext uri="{FF2B5EF4-FFF2-40B4-BE49-F238E27FC236}">
                <a16:creationId xmlns:a16="http://schemas.microsoft.com/office/drawing/2014/main" id="{A50D8389-9FD7-9CDA-D314-80C9513F89E0}"/>
              </a:ext>
            </a:extLst>
          </p:cNvPr>
          <p:cNvGraphicFramePr/>
          <p:nvPr>
            <p:extLst>
              <p:ext uri="{D42A27DB-BD31-4B8C-83A1-F6EECF244321}">
                <p14:modId xmlns:p14="http://schemas.microsoft.com/office/powerpoint/2010/main" val="3847536108"/>
              </p:ext>
            </p:extLst>
          </p:nvPr>
        </p:nvGraphicFramePr>
        <p:xfrm>
          <a:off x="2520000" y="1939180"/>
          <a:ext cx="4538526" cy="932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a:extLst>
              <a:ext uri="{FF2B5EF4-FFF2-40B4-BE49-F238E27FC236}">
                <a16:creationId xmlns:a16="http://schemas.microsoft.com/office/drawing/2014/main" id="{42CF9844-EC9B-63BD-03ED-93F955FC7AA3}"/>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tretch>
            <a:fillRect/>
          </a:stretch>
        </p:blipFill>
        <p:spPr bwMode="auto">
          <a:xfrm>
            <a:off x="7602000" y="1759226"/>
            <a:ext cx="4140000" cy="222525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F13B65-4DCA-27D3-74D5-7F3BA60102B8}"/>
              </a:ext>
            </a:extLst>
          </p:cNvPr>
          <p:cNvSpPr>
            <a:spLocks noGrp="1"/>
          </p:cNvSpPr>
          <p:nvPr>
            <p:ph type="sldNum" sz="quarter" idx="12"/>
          </p:nvPr>
        </p:nvSpPr>
        <p:spPr/>
        <p:txBody>
          <a:bodyPr/>
          <a:lstStyle/>
          <a:p>
            <a:fld id="{9705FB9A-5FEA-4486-902A-E9C47A7B21EC}" type="slidenum">
              <a:rPr lang="et-EE" smtClean="0"/>
              <a:t>11</a:t>
            </a:fld>
            <a:endParaRPr lang="et-EE"/>
          </a:p>
        </p:txBody>
      </p:sp>
      <p:pic>
        <p:nvPicPr>
          <p:cNvPr id="4100" name="Picture 4">
            <a:extLst>
              <a:ext uri="{FF2B5EF4-FFF2-40B4-BE49-F238E27FC236}">
                <a16:creationId xmlns:a16="http://schemas.microsoft.com/office/drawing/2014/main" id="{54EC10AB-0252-049E-5CF2-8B62E49C7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6042"/>
            <a:ext cx="10248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1DD8041-0623-A5D0-DFD1-C3BAEDD8FD99}"/>
              </a:ext>
            </a:extLst>
          </p:cNvPr>
          <p:cNvSpPr/>
          <p:nvPr/>
        </p:nvSpPr>
        <p:spPr>
          <a:xfrm>
            <a:off x="2491530" y="671119"/>
            <a:ext cx="8850386" cy="578001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9" name="Rectangle 8">
            <a:extLst>
              <a:ext uri="{FF2B5EF4-FFF2-40B4-BE49-F238E27FC236}">
                <a16:creationId xmlns:a16="http://schemas.microsoft.com/office/drawing/2014/main" id="{A8698FDA-9D47-C9E7-8077-9AA7C63DF01D}"/>
              </a:ext>
            </a:extLst>
          </p:cNvPr>
          <p:cNvSpPr/>
          <p:nvPr/>
        </p:nvSpPr>
        <p:spPr>
          <a:xfrm>
            <a:off x="2508116" y="662730"/>
            <a:ext cx="8845684" cy="576323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t-EE"/>
          </a:p>
        </p:txBody>
      </p:sp>
      <p:sp>
        <p:nvSpPr>
          <p:cNvPr id="7" name="Content Placeholder 6">
            <a:extLst>
              <a:ext uri="{FF2B5EF4-FFF2-40B4-BE49-F238E27FC236}">
                <a16:creationId xmlns:a16="http://schemas.microsoft.com/office/drawing/2014/main" id="{EA60F10D-F826-FD6C-370D-E6D52CA15773}"/>
              </a:ext>
            </a:extLst>
          </p:cNvPr>
          <p:cNvSpPr>
            <a:spLocks noGrp="1"/>
          </p:cNvSpPr>
          <p:nvPr>
            <p:ph sz="quarter" idx="13"/>
          </p:nvPr>
        </p:nvSpPr>
        <p:spPr>
          <a:xfrm>
            <a:off x="2520000" y="872455"/>
            <a:ext cx="8833800" cy="1517819"/>
          </a:xfrm>
        </p:spPr>
        <p:txBody>
          <a:bodyPr/>
          <a:lstStyle/>
          <a:p>
            <a:pPr marL="0" indent="0">
              <a:buNone/>
            </a:pPr>
            <a:r>
              <a:rPr lang="et-EE" dirty="0">
                <a:hlinkClick r:id="rId3"/>
              </a:rPr>
              <a:t>tamm.stat.ee</a:t>
            </a:r>
            <a:endParaRPr lang="et-EE" dirty="0"/>
          </a:p>
          <a:p>
            <a:pPr marL="0" indent="0">
              <a:buNone/>
            </a:pPr>
            <a:endParaRPr lang="et-EE" b="0" i="0" dirty="0">
              <a:solidFill>
                <a:srgbClr val="000000"/>
              </a:solidFill>
              <a:effectLst/>
              <a:latin typeface="Roboto" panose="02000000000000000000" pitchFamily="2" charset="0"/>
            </a:endParaRPr>
          </a:p>
          <a:p>
            <a:pPr marL="0" indent="0">
              <a:buNone/>
            </a:pPr>
            <a:r>
              <a:rPr lang="et-EE" b="0" i="0" dirty="0">
                <a:solidFill>
                  <a:srgbClr val="000000"/>
                </a:solidFill>
                <a:effectLst>
                  <a:outerShdw blurRad="38100" dist="38100" dir="2700000" algn="tl">
                    <a:srgbClr val="000000">
                      <a:alpha val="43137"/>
                    </a:srgbClr>
                  </a:outerShdw>
                </a:effectLst>
                <a:latin typeface="Roboto" panose="02000000000000000000" pitchFamily="2" charset="0"/>
              </a:rPr>
              <a:t>Riigi oluliste näitajate mõõdupuu ja annab lihtsalt, ausalt ning erapooletult pildi sellest, kuidas riigil läheb</a:t>
            </a:r>
          </a:p>
          <a:p>
            <a:pPr marL="0" indent="0">
              <a:buNone/>
            </a:pPr>
            <a:endParaRPr lang="et-EE" dirty="0">
              <a:solidFill>
                <a:srgbClr val="000000"/>
              </a:solidFill>
              <a:effectLst>
                <a:outerShdw blurRad="38100" dist="38100" dir="2700000" algn="tl">
                  <a:srgbClr val="000000">
                    <a:alpha val="43137"/>
                  </a:srgbClr>
                </a:outerShdw>
              </a:effectLst>
              <a:latin typeface="Roboto" panose="02000000000000000000" pitchFamily="2" charset="0"/>
            </a:endParaRPr>
          </a:p>
          <a:p>
            <a:pPr marL="0" indent="0">
              <a:buNone/>
            </a:pPr>
            <a:endParaRPr lang="et-EE" dirty="0">
              <a:effectLst>
                <a:outerShdw blurRad="38100" dist="38100" dir="2700000" algn="tl">
                  <a:srgbClr val="000000">
                    <a:alpha val="43137"/>
                  </a:srgbClr>
                </a:outerShdw>
              </a:effectLst>
            </a:endParaRPr>
          </a:p>
        </p:txBody>
      </p:sp>
      <p:sp>
        <p:nvSpPr>
          <p:cNvPr id="10" name="Content Placeholder 6">
            <a:extLst>
              <a:ext uri="{FF2B5EF4-FFF2-40B4-BE49-F238E27FC236}">
                <a16:creationId xmlns:a16="http://schemas.microsoft.com/office/drawing/2014/main" id="{FC321CED-B72A-3061-51E6-F2AE1265E423}"/>
              </a:ext>
            </a:extLst>
          </p:cNvPr>
          <p:cNvSpPr txBox="1">
            <a:spLocks/>
          </p:cNvSpPr>
          <p:nvPr/>
        </p:nvSpPr>
        <p:spPr>
          <a:xfrm>
            <a:off x="2531884" y="2390274"/>
            <a:ext cx="4398305" cy="4035692"/>
          </a:xfrm>
          <a:prstGeom prst="rect">
            <a:avLst/>
          </a:prstGeom>
        </p:spPr>
        <p:txBody>
          <a:bodyPr vert="horz" lIns="91440" tIns="45720" rIns="91440" bIns="45720" rtlCol="0">
            <a:normAutofit/>
          </a:bodyPr>
          <a:lst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t-EE" dirty="0">
                <a:latin typeface="+mj-lt"/>
              </a:rPr>
              <a:t>Hõlmab erinevaid valdkondi:</a:t>
            </a:r>
          </a:p>
          <a:p>
            <a:r>
              <a:rPr lang="et-EE" dirty="0">
                <a:solidFill>
                  <a:srgbClr val="000000"/>
                </a:solidFill>
                <a:latin typeface="+mj-lt"/>
              </a:rPr>
              <a:t>Julgeolek ja riigikaitse</a:t>
            </a:r>
          </a:p>
          <a:p>
            <a:r>
              <a:rPr lang="et-EE" dirty="0">
                <a:solidFill>
                  <a:srgbClr val="000000"/>
                </a:solidFill>
                <a:latin typeface="+mj-lt"/>
              </a:rPr>
              <a:t>Kultuur ja sport</a:t>
            </a:r>
          </a:p>
          <a:p>
            <a:r>
              <a:rPr lang="et-EE" dirty="0">
                <a:solidFill>
                  <a:srgbClr val="000000"/>
                </a:solidFill>
                <a:latin typeface="+mj-lt"/>
              </a:rPr>
              <a:t>Energeetika</a:t>
            </a:r>
          </a:p>
          <a:p>
            <a:r>
              <a:rPr lang="et-EE" dirty="0">
                <a:solidFill>
                  <a:srgbClr val="000000"/>
                </a:solidFill>
                <a:latin typeface="+mj-lt"/>
              </a:rPr>
              <a:t>Haridus</a:t>
            </a:r>
          </a:p>
          <a:p>
            <a:r>
              <a:rPr lang="et-EE" dirty="0">
                <a:solidFill>
                  <a:srgbClr val="000000"/>
                </a:solidFill>
                <a:latin typeface="+mj-lt"/>
              </a:rPr>
              <a:t>Tervis</a:t>
            </a:r>
          </a:p>
          <a:p>
            <a:r>
              <a:rPr lang="et-EE" dirty="0">
                <a:solidFill>
                  <a:srgbClr val="000000"/>
                </a:solidFill>
                <a:latin typeface="+mj-lt"/>
              </a:rPr>
              <a:t>Keskkond</a:t>
            </a:r>
          </a:p>
          <a:p>
            <a:r>
              <a:rPr lang="et-EE" dirty="0">
                <a:solidFill>
                  <a:srgbClr val="000000"/>
                </a:solidFill>
                <a:latin typeface="+mj-lt"/>
              </a:rPr>
              <a:t>Siseturvalisus</a:t>
            </a:r>
          </a:p>
          <a:p>
            <a:r>
              <a:rPr lang="et-EE" dirty="0">
                <a:solidFill>
                  <a:srgbClr val="000000"/>
                </a:solidFill>
                <a:latin typeface="+mj-lt"/>
              </a:rPr>
              <a:t>Tõhus riik ja õigusriik</a:t>
            </a:r>
          </a:p>
          <a:p>
            <a:endParaRPr lang="et-EE" dirty="0">
              <a:solidFill>
                <a:srgbClr val="000000"/>
              </a:solidFill>
              <a:latin typeface="+mj-lt"/>
            </a:endParaRPr>
          </a:p>
          <a:p>
            <a:pPr marL="0" indent="0">
              <a:buFont typeface="Arial" panose="020B0604020202020204" pitchFamily="34" charset="0"/>
              <a:buNone/>
            </a:pPr>
            <a:endParaRPr lang="et-EE" dirty="0">
              <a:solidFill>
                <a:srgbClr val="000000"/>
              </a:solidFill>
              <a:effectLst>
                <a:outerShdw blurRad="38100" dist="38100" dir="2700000" algn="tl">
                  <a:srgbClr val="000000">
                    <a:alpha val="43137"/>
                  </a:srgbClr>
                </a:outerShdw>
              </a:effectLst>
              <a:latin typeface="Roboto" panose="02000000000000000000" pitchFamily="2" charset="0"/>
            </a:endParaRPr>
          </a:p>
          <a:p>
            <a:pPr marL="0" indent="0">
              <a:buFont typeface="Arial" panose="020B0604020202020204" pitchFamily="34" charset="0"/>
              <a:buNone/>
            </a:pPr>
            <a:endParaRPr lang="et-EE" dirty="0">
              <a:effectLst>
                <a:outerShdw blurRad="38100" dist="38100" dir="2700000" algn="tl">
                  <a:srgbClr val="000000">
                    <a:alpha val="43137"/>
                  </a:srgbClr>
                </a:outerShdw>
              </a:effectLst>
            </a:endParaRPr>
          </a:p>
        </p:txBody>
      </p:sp>
      <p:sp>
        <p:nvSpPr>
          <p:cNvPr id="11" name="Content Placeholder 6">
            <a:extLst>
              <a:ext uri="{FF2B5EF4-FFF2-40B4-BE49-F238E27FC236}">
                <a16:creationId xmlns:a16="http://schemas.microsoft.com/office/drawing/2014/main" id="{A816BD80-23B1-5A15-DCA4-4D07DA8C4F2D}"/>
              </a:ext>
            </a:extLst>
          </p:cNvPr>
          <p:cNvSpPr txBox="1">
            <a:spLocks/>
          </p:cNvSpPr>
          <p:nvPr/>
        </p:nvSpPr>
        <p:spPr>
          <a:xfrm>
            <a:off x="6916723" y="2390274"/>
            <a:ext cx="4398305" cy="4035692"/>
          </a:xfrm>
          <a:prstGeom prst="rect">
            <a:avLst/>
          </a:prstGeom>
        </p:spPr>
        <p:txBody>
          <a:bodyPr vert="horz" lIns="91440" tIns="45720" rIns="91440" bIns="45720" rtlCol="0">
            <a:normAutofit/>
          </a:bodyPr>
          <a:lst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t-EE" dirty="0">
              <a:solidFill>
                <a:srgbClr val="000000"/>
              </a:solidFill>
              <a:latin typeface="+mj-lt"/>
            </a:endParaRPr>
          </a:p>
          <a:p>
            <a:r>
              <a:rPr lang="et-EE" dirty="0">
                <a:solidFill>
                  <a:srgbClr val="000000"/>
                </a:solidFill>
                <a:latin typeface="+mj-lt"/>
              </a:rPr>
              <a:t>Sidus ühiskond</a:t>
            </a:r>
          </a:p>
          <a:p>
            <a:r>
              <a:rPr lang="et-EE" dirty="0">
                <a:solidFill>
                  <a:srgbClr val="000000"/>
                </a:solidFill>
                <a:latin typeface="+mj-lt"/>
              </a:rPr>
              <a:t>Heaolu</a:t>
            </a:r>
          </a:p>
          <a:p>
            <a:r>
              <a:rPr lang="et-EE" dirty="0">
                <a:solidFill>
                  <a:srgbClr val="000000"/>
                </a:solidFill>
                <a:latin typeface="+mj-lt"/>
              </a:rPr>
              <a:t>Välispoliitika</a:t>
            </a:r>
          </a:p>
          <a:p>
            <a:r>
              <a:rPr lang="et-EE" dirty="0">
                <a:solidFill>
                  <a:srgbClr val="000000"/>
                </a:solidFill>
                <a:latin typeface="+mj-lt"/>
              </a:rPr>
              <a:t>Teadus- ja arendustegevus ning ettevõtlus</a:t>
            </a:r>
          </a:p>
          <a:p>
            <a:r>
              <a:rPr lang="et-EE" dirty="0">
                <a:solidFill>
                  <a:srgbClr val="000000"/>
                </a:solidFill>
                <a:latin typeface="+mj-lt"/>
              </a:rPr>
              <a:t>Põllumajandus ja kalandus</a:t>
            </a:r>
          </a:p>
          <a:p>
            <a:r>
              <a:rPr lang="et-EE" dirty="0">
                <a:solidFill>
                  <a:srgbClr val="000000"/>
                </a:solidFill>
                <a:latin typeface="+mj-lt"/>
              </a:rPr>
              <a:t>Transport</a:t>
            </a:r>
          </a:p>
          <a:p>
            <a:pPr marL="0" indent="0">
              <a:buNone/>
            </a:pPr>
            <a:endParaRPr lang="et-EE" dirty="0">
              <a:solidFill>
                <a:srgbClr val="000000"/>
              </a:solidFill>
              <a:effectLst>
                <a:outerShdw blurRad="38100" dist="38100" dir="2700000" algn="tl">
                  <a:srgbClr val="000000">
                    <a:alpha val="43137"/>
                  </a:srgbClr>
                </a:outerShdw>
              </a:effectLst>
              <a:latin typeface="Roboto" panose="02000000000000000000" pitchFamily="2" charset="0"/>
            </a:endParaRPr>
          </a:p>
          <a:p>
            <a:pPr marL="0" indent="0">
              <a:buFont typeface="Arial" panose="020B0604020202020204" pitchFamily="34" charset="0"/>
              <a:buNone/>
            </a:pPr>
            <a:endParaRPr lang="et-E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72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E7E0-6898-6410-9E86-EF88C0E570BC}"/>
              </a:ext>
            </a:extLst>
          </p:cNvPr>
          <p:cNvSpPr>
            <a:spLocks noGrp="1"/>
          </p:cNvSpPr>
          <p:nvPr>
            <p:ph type="title"/>
          </p:nvPr>
        </p:nvSpPr>
        <p:spPr/>
        <p:txBody>
          <a:bodyPr>
            <a:normAutofit/>
          </a:bodyPr>
          <a:lstStyle/>
          <a:p>
            <a:r>
              <a:rPr lang="et-EE" dirty="0"/>
              <a:t>Muud soolise statistika andmed </a:t>
            </a:r>
            <a:r>
              <a:rPr lang="et-EE" dirty="0" err="1"/>
              <a:t>SA-s</a:t>
            </a:r>
            <a:endParaRPr lang="et-EE" dirty="0"/>
          </a:p>
        </p:txBody>
      </p:sp>
      <p:sp>
        <p:nvSpPr>
          <p:cNvPr id="3" name="Content Placeholder 2">
            <a:extLst>
              <a:ext uri="{FF2B5EF4-FFF2-40B4-BE49-F238E27FC236}">
                <a16:creationId xmlns:a16="http://schemas.microsoft.com/office/drawing/2014/main" id="{79A3D2D5-AD12-CB0D-64ED-9158C731FD03}"/>
              </a:ext>
            </a:extLst>
          </p:cNvPr>
          <p:cNvSpPr>
            <a:spLocks noGrp="1"/>
          </p:cNvSpPr>
          <p:nvPr>
            <p:ph sz="half" idx="1"/>
          </p:nvPr>
        </p:nvSpPr>
        <p:spPr>
          <a:xfrm>
            <a:off x="2197406" y="1389268"/>
            <a:ext cx="9337457" cy="575234"/>
          </a:xfrm>
        </p:spPr>
        <p:txBody>
          <a:bodyPr>
            <a:normAutofit fontScale="62500" lnSpcReduction="20000"/>
          </a:bodyPr>
          <a:lstStyle/>
          <a:p>
            <a:pPr marL="0" indent="0">
              <a:buNone/>
            </a:pPr>
            <a:r>
              <a:rPr lang="et-EE" sz="3000" dirty="0"/>
              <a:t>Rohkem soopõhist statistikat leiab meie andmebaasist:  </a:t>
            </a:r>
            <a:r>
              <a:rPr lang="et-EE" sz="3000" b="1" dirty="0"/>
              <a:t>https://andmed.stat.ee/et/stat</a:t>
            </a:r>
            <a:endParaRPr lang="et-EE" sz="3000" dirty="0"/>
          </a:p>
          <a:p>
            <a:pPr marL="0" indent="0">
              <a:buNone/>
            </a:pPr>
            <a:endParaRPr lang="et-EE" dirty="0"/>
          </a:p>
        </p:txBody>
      </p:sp>
      <p:sp>
        <p:nvSpPr>
          <p:cNvPr id="5" name="Slide Number Placeholder 4">
            <a:extLst>
              <a:ext uri="{FF2B5EF4-FFF2-40B4-BE49-F238E27FC236}">
                <a16:creationId xmlns:a16="http://schemas.microsoft.com/office/drawing/2014/main" id="{CF4CE2AE-451F-57EC-33E1-A74D81FE460A}"/>
              </a:ext>
            </a:extLst>
          </p:cNvPr>
          <p:cNvSpPr>
            <a:spLocks noGrp="1"/>
          </p:cNvSpPr>
          <p:nvPr>
            <p:ph type="sldNum" sz="quarter" idx="12"/>
          </p:nvPr>
        </p:nvSpPr>
        <p:spPr/>
        <p:txBody>
          <a:bodyPr/>
          <a:lstStyle/>
          <a:p>
            <a:fld id="{9705FB9A-5FEA-4486-902A-E9C47A7B21EC}" type="slidenum">
              <a:rPr lang="et-EE" smtClean="0"/>
              <a:t>12</a:t>
            </a:fld>
            <a:endParaRPr lang="et-EE"/>
          </a:p>
        </p:txBody>
      </p:sp>
      <p:pic>
        <p:nvPicPr>
          <p:cNvPr id="2050" name="Picture 2">
            <a:extLst>
              <a:ext uri="{FF2B5EF4-FFF2-40B4-BE49-F238E27FC236}">
                <a16:creationId xmlns:a16="http://schemas.microsoft.com/office/drawing/2014/main" id="{B3DE6627-953D-BA70-4D72-065FB15A68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26800" y="1821890"/>
            <a:ext cx="7538400" cy="454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5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EC977-967C-416A-B2D1-956E101C9208}"/>
              </a:ext>
            </a:extLst>
          </p:cNvPr>
          <p:cNvSpPr>
            <a:spLocks noGrp="1"/>
          </p:cNvSpPr>
          <p:nvPr>
            <p:ph type="title"/>
          </p:nvPr>
        </p:nvSpPr>
        <p:spPr/>
        <p:txBody>
          <a:bodyPr/>
          <a:lstStyle/>
          <a:p>
            <a:r>
              <a:rPr lang="et-EE" dirty="0"/>
              <a:t>Tänan!</a:t>
            </a:r>
          </a:p>
        </p:txBody>
      </p:sp>
      <p:sp>
        <p:nvSpPr>
          <p:cNvPr id="7" name="Text Placeholder 6">
            <a:extLst>
              <a:ext uri="{FF2B5EF4-FFF2-40B4-BE49-F238E27FC236}">
                <a16:creationId xmlns:a16="http://schemas.microsoft.com/office/drawing/2014/main" id="{B22D3BBC-C5BE-4DE9-829D-1FFDB0415BB1}"/>
              </a:ext>
            </a:extLst>
          </p:cNvPr>
          <p:cNvSpPr>
            <a:spLocks noGrp="1"/>
          </p:cNvSpPr>
          <p:nvPr>
            <p:ph type="body" idx="1"/>
          </p:nvPr>
        </p:nvSpPr>
        <p:spPr>
          <a:xfrm>
            <a:off x="2520000" y="4589463"/>
            <a:ext cx="8827450" cy="1925146"/>
          </a:xfrm>
        </p:spPr>
        <p:txBody>
          <a:bodyPr>
            <a:normAutofit/>
          </a:bodyPr>
          <a:lstStyle/>
          <a:p>
            <a:r>
              <a:rPr lang="et-EE" sz="1600" b="1" dirty="0">
                <a:solidFill>
                  <a:srgbClr val="222222"/>
                </a:solidFill>
                <a:sym typeface="Helvetica"/>
              </a:rPr>
              <a:t>Liina Kuusik</a:t>
            </a:r>
            <a:br>
              <a:rPr lang="fi-FI" sz="1600" dirty="0">
                <a:solidFill>
                  <a:srgbClr val="222222"/>
                </a:solidFill>
                <a:sym typeface="Helvetica"/>
              </a:rPr>
            </a:br>
            <a:r>
              <a:rPr lang="et-EE" sz="1600" dirty="0">
                <a:solidFill>
                  <a:srgbClr val="222222"/>
                </a:solidFill>
                <a:sym typeface="Helvetica"/>
              </a:rPr>
              <a:t>analüütik</a:t>
            </a:r>
            <a:br>
              <a:rPr lang="et-EE" sz="1600" dirty="0">
                <a:solidFill>
                  <a:srgbClr val="222222"/>
                </a:solidFill>
                <a:sym typeface="Helvetica"/>
              </a:rPr>
            </a:br>
            <a:r>
              <a:rPr lang="et-EE" sz="1600" dirty="0">
                <a:solidFill>
                  <a:srgbClr val="222222"/>
                </a:solidFill>
                <a:sym typeface="Helvetica"/>
              </a:rPr>
              <a:t>liina.kuusik@stat.ee</a:t>
            </a:r>
          </a:p>
          <a:p>
            <a:endParaRPr lang="et-EE" sz="1600" dirty="0">
              <a:solidFill>
                <a:srgbClr val="222222"/>
              </a:solidFill>
              <a:sym typeface="Helvetica"/>
            </a:endParaRPr>
          </a:p>
          <a:p>
            <a:pPr defTabSz="457200">
              <a:spcBef>
                <a:spcPts val="0"/>
              </a:spcBef>
              <a:defRPr sz="1200" b="1">
                <a:solidFill>
                  <a:srgbClr val="222222"/>
                </a:solidFill>
                <a:latin typeface="+mj-lt"/>
                <a:ea typeface="+mj-ea"/>
                <a:cs typeface="+mj-cs"/>
                <a:sym typeface="Helvetica"/>
              </a:defRPr>
            </a:pPr>
            <a:r>
              <a:rPr lang="fi-FI" sz="1600" b="1" dirty="0">
                <a:solidFill>
                  <a:srgbClr val="222222"/>
                </a:solidFill>
                <a:sym typeface="Helvetica"/>
              </a:rPr>
              <a:t>EESTI STATISTIKA</a:t>
            </a:r>
          </a:p>
          <a:p>
            <a:pPr defTabSz="457200">
              <a:spcBef>
                <a:spcPts val="0"/>
              </a:spcBef>
              <a:defRPr sz="1200" u="sng">
                <a:solidFill>
                  <a:srgbClr val="0000FF"/>
                </a:solidFill>
                <a:uFill>
                  <a:solidFill>
                    <a:srgbClr val="0000FF"/>
                  </a:solidFill>
                </a:uFill>
                <a:latin typeface="+mj-lt"/>
                <a:ea typeface="+mj-ea"/>
                <a:cs typeface="+mj-cs"/>
                <a:sym typeface="Helvetica"/>
              </a:defRPr>
            </a:pPr>
            <a:r>
              <a:rPr lang="fi-FI" sz="1600" u="sng" dirty="0">
                <a:solidFill>
                  <a:srgbClr val="0000FF"/>
                </a:solidFill>
                <a:uFill>
                  <a:solidFill>
                    <a:srgbClr val="0000FF"/>
                  </a:solidFill>
                </a:uFill>
                <a:sym typeface="Helvetica"/>
              </a:rPr>
              <a:t>www.stat.ee</a:t>
            </a:r>
            <a:endParaRPr lang="fi-FI" sz="1600" u="sng" dirty="0">
              <a:solidFill>
                <a:srgbClr val="222222"/>
              </a:solidFill>
              <a:uFill>
                <a:solidFill>
                  <a:srgbClr val="0000FF"/>
                </a:solidFill>
              </a:uFill>
              <a:sym typeface="Helvetica"/>
            </a:endParaRPr>
          </a:p>
          <a:p>
            <a:pPr defTabSz="457200">
              <a:spcBef>
                <a:spcPts val="0"/>
              </a:spcBef>
              <a:defRPr sz="1200">
                <a:solidFill>
                  <a:srgbClr val="222222"/>
                </a:solidFill>
                <a:latin typeface="+mj-lt"/>
                <a:ea typeface="+mj-ea"/>
                <a:cs typeface="+mj-cs"/>
                <a:sym typeface="Helvetica"/>
              </a:defRPr>
            </a:pPr>
            <a:r>
              <a:rPr lang="fi-FI" sz="1600" dirty="0" err="1">
                <a:solidFill>
                  <a:srgbClr val="222222"/>
                </a:solidFill>
                <a:sym typeface="Helvetica"/>
              </a:rPr>
              <a:t>Tatari</a:t>
            </a:r>
            <a:r>
              <a:rPr lang="fi-FI" sz="1600" dirty="0">
                <a:solidFill>
                  <a:srgbClr val="222222"/>
                </a:solidFill>
                <a:sym typeface="Helvetica"/>
              </a:rPr>
              <a:t> 51, 10134 </a:t>
            </a:r>
            <a:r>
              <a:rPr lang="fi-FI" sz="1600" dirty="0" err="1">
                <a:solidFill>
                  <a:srgbClr val="222222"/>
                </a:solidFill>
                <a:sym typeface="Helvetica"/>
              </a:rPr>
              <a:t>Tallinn</a:t>
            </a:r>
            <a:endParaRPr lang="fi-FI" sz="1600" dirty="0">
              <a:solidFill>
                <a:srgbClr val="222222"/>
              </a:solidFill>
              <a:sym typeface="Helvetica"/>
            </a:endParaRPr>
          </a:p>
        </p:txBody>
      </p:sp>
      <p:sp>
        <p:nvSpPr>
          <p:cNvPr id="3" name="Slide Number Placeholder 2">
            <a:extLst>
              <a:ext uri="{FF2B5EF4-FFF2-40B4-BE49-F238E27FC236}">
                <a16:creationId xmlns:a16="http://schemas.microsoft.com/office/drawing/2014/main" id="{6514AFBC-4574-4604-A58A-79932D69FB11}"/>
              </a:ext>
            </a:extLst>
          </p:cNvPr>
          <p:cNvSpPr>
            <a:spLocks noGrp="1"/>
          </p:cNvSpPr>
          <p:nvPr>
            <p:ph type="sldNum" sz="quarter" idx="12"/>
          </p:nvPr>
        </p:nvSpPr>
        <p:spPr>
          <a:xfrm>
            <a:off x="326449" y="315396"/>
            <a:ext cx="216000" cy="216000"/>
          </a:xfrm>
        </p:spPr>
        <p:txBody>
          <a:bodyPr/>
          <a:lstStyle/>
          <a:p>
            <a:fld id="{9705FB9A-5FEA-4486-902A-E9C47A7B21EC}" type="slidenum">
              <a:rPr lang="et-EE" smtClean="0"/>
              <a:t>13</a:t>
            </a:fld>
            <a:endParaRPr lang="et-EE"/>
          </a:p>
        </p:txBody>
      </p:sp>
      <p:pic>
        <p:nvPicPr>
          <p:cNvPr id="8194" name="Picture 2" descr="Foto kirjeldus ei ole saadaval.">
            <a:extLst>
              <a:ext uri="{FF2B5EF4-FFF2-40B4-BE49-F238E27FC236}">
                <a16:creationId xmlns:a16="http://schemas.microsoft.com/office/drawing/2014/main" id="{99D1CAAE-9218-1959-617C-36EC3C2F5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63500"/>
            <a:ext cx="10020300" cy="333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2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547BD74-952F-6902-87EE-51418809A15B}"/>
              </a:ext>
            </a:extLst>
          </p:cNvPr>
          <p:cNvGraphicFramePr>
            <a:graphicFrameLocks noGrp="1"/>
          </p:cNvGraphicFramePr>
          <p:nvPr>
            <p:ph sz="quarter" idx="13"/>
            <p:extLst>
              <p:ext uri="{D42A27DB-BD31-4B8C-83A1-F6EECF244321}">
                <p14:modId xmlns:p14="http://schemas.microsoft.com/office/powerpoint/2010/main" val="3734074025"/>
              </p:ext>
            </p:extLst>
          </p:nvPr>
        </p:nvGraphicFramePr>
        <p:xfrm>
          <a:off x="2520000" y="1409700"/>
          <a:ext cx="8833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4831DA0-341F-B9E8-263A-8C803A82A3B3}"/>
              </a:ext>
            </a:extLst>
          </p:cNvPr>
          <p:cNvSpPr>
            <a:spLocks noGrp="1"/>
          </p:cNvSpPr>
          <p:nvPr>
            <p:ph type="title"/>
          </p:nvPr>
        </p:nvSpPr>
        <p:spPr/>
        <p:txBody>
          <a:bodyPr/>
          <a:lstStyle/>
          <a:p>
            <a:r>
              <a:rPr lang="et-EE" dirty="0"/>
              <a:t>Sissejuhatus</a:t>
            </a:r>
          </a:p>
        </p:txBody>
      </p:sp>
      <p:sp>
        <p:nvSpPr>
          <p:cNvPr id="4" name="Slide Number Placeholder 3">
            <a:extLst>
              <a:ext uri="{FF2B5EF4-FFF2-40B4-BE49-F238E27FC236}">
                <a16:creationId xmlns:a16="http://schemas.microsoft.com/office/drawing/2014/main" id="{A9C54CD2-81D1-4657-65F5-A4D962205851}"/>
              </a:ext>
            </a:extLst>
          </p:cNvPr>
          <p:cNvSpPr>
            <a:spLocks noGrp="1"/>
          </p:cNvSpPr>
          <p:nvPr>
            <p:ph type="sldNum" sz="quarter" idx="12"/>
          </p:nvPr>
        </p:nvSpPr>
        <p:spPr/>
        <p:txBody>
          <a:bodyPr/>
          <a:lstStyle/>
          <a:p>
            <a:fld id="{9705FB9A-5FEA-4486-902A-E9C47A7B21EC}" type="slidenum">
              <a:rPr lang="et-EE" smtClean="0"/>
              <a:pPr/>
              <a:t>2</a:t>
            </a:fld>
            <a:endParaRPr lang="et-EE" dirty="0"/>
          </a:p>
        </p:txBody>
      </p:sp>
    </p:spTree>
    <p:extLst>
      <p:ext uri="{BB962C8B-B14F-4D97-AF65-F5344CB8AC3E}">
        <p14:creationId xmlns:p14="http://schemas.microsoft.com/office/powerpoint/2010/main" val="250997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58A20E-EB7C-4C91-9177-5D2492FF0A7C}"/>
              </a:ext>
            </a:extLst>
          </p:cNvPr>
          <p:cNvSpPr>
            <a:spLocks noGrp="1"/>
          </p:cNvSpPr>
          <p:nvPr>
            <p:ph type="title"/>
          </p:nvPr>
        </p:nvSpPr>
        <p:spPr>
          <a:xfrm>
            <a:off x="2520000" y="301460"/>
            <a:ext cx="8833800" cy="809493"/>
          </a:xfrm>
        </p:spPr>
        <p:txBody>
          <a:bodyPr anchor="b">
            <a:normAutofit/>
          </a:bodyPr>
          <a:lstStyle/>
          <a:p>
            <a:r>
              <a:rPr lang="et-EE" dirty="0"/>
              <a:t>Mis on sooline palgalõhe?</a:t>
            </a:r>
          </a:p>
        </p:txBody>
      </p:sp>
      <p:sp>
        <p:nvSpPr>
          <p:cNvPr id="5" name="Content Placeholder 4">
            <a:extLst>
              <a:ext uri="{FF2B5EF4-FFF2-40B4-BE49-F238E27FC236}">
                <a16:creationId xmlns:a16="http://schemas.microsoft.com/office/drawing/2014/main" id="{8C5FEA7C-1CA2-4A38-9860-99F4842192A0}"/>
              </a:ext>
            </a:extLst>
          </p:cNvPr>
          <p:cNvSpPr>
            <a:spLocks noGrp="1"/>
          </p:cNvSpPr>
          <p:nvPr>
            <p:ph sz="half" idx="1"/>
          </p:nvPr>
        </p:nvSpPr>
        <p:spPr>
          <a:xfrm>
            <a:off x="2520000" y="1182848"/>
            <a:ext cx="8833800" cy="4602777"/>
          </a:xfrm>
        </p:spPr>
        <p:txBody>
          <a:bodyPr>
            <a:normAutofit/>
          </a:bodyPr>
          <a:lstStyle/>
          <a:p>
            <a:pPr marL="0" indent="0">
              <a:lnSpc>
                <a:spcPct val="90000"/>
              </a:lnSpc>
              <a:buNone/>
            </a:pPr>
            <a:endParaRPr lang="et-EE" dirty="0">
              <a:latin typeface="+mj-lt"/>
            </a:endParaRPr>
          </a:p>
          <a:p>
            <a:pPr marL="0" indent="0">
              <a:lnSpc>
                <a:spcPct val="90000"/>
              </a:lnSpc>
              <a:buNone/>
            </a:pPr>
            <a:r>
              <a:rPr lang="et-EE" dirty="0">
                <a:latin typeface="+mj-lt"/>
              </a:rPr>
              <a:t>Soolise palgalõhe all mõistetakse klassikaliselt meeste ja naiste keskmiste palkade erinevust ning seda mõõdetakse kas meeste ja naiste tunnipalga suhtena või meeste ja naiste keskmise tunnipalga vahe osakaaluna meeste keskmisest tunnipalgast.</a:t>
            </a:r>
          </a:p>
          <a:p>
            <a:pPr marL="0" indent="0">
              <a:lnSpc>
                <a:spcPct val="90000"/>
              </a:lnSpc>
              <a:buNone/>
            </a:pPr>
            <a:endParaRPr lang="et-EE" dirty="0">
              <a:latin typeface="+mj-lt"/>
            </a:endParaRPr>
          </a:p>
          <a:p>
            <a:pPr marL="0" indent="0">
              <a:lnSpc>
                <a:spcPct val="90000"/>
              </a:lnSpc>
              <a:buNone/>
            </a:pPr>
            <a:r>
              <a:rPr lang="et-EE" dirty="0">
                <a:latin typeface="+mj-lt"/>
              </a:rPr>
              <a:t>Soolise palgalõhe (inglise </a:t>
            </a:r>
            <a:r>
              <a:rPr lang="et-EE" i="1" dirty="0" err="1">
                <a:latin typeface="+mj-lt"/>
              </a:rPr>
              <a:t>gender</a:t>
            </a:r>
            <a:r>
              <a:rPr lang="et-EE" i="1" dirty="0">
                <a:latin typeface="+mj-lt"/>
              </a:rPr>
              <a:t> </a:t>
            </a:r>
            <a:r>
              <a:rPr lang="et-EE" i="1" dirty="0" err="1">
                <a:latin typeface="+mj-lt"/>
              </a:rPr>
              <a:t>pay</a:t>
            </a:r>
            <a:r>
              <a:rPr lang="et-EE" i="1" dirty="0">
                <a:latin typeface="+mj-lt"/>
              </a:rPr>
              <a:t> </a:t>
            </a:r>
            <a:r>
              <a:rPr lang="et-EE" i="1" dirty="0" err="1">
                <a:latin typeface="+mj-lt"/>
              </a:rPr>
              <a:t>gap</a:t>
            </a:r>
            <a:r>
              <a:rPr lang="et-EE" i="1" dirty="0">
                <a:latin typeface="+mj-lt"/>
              </a:rPr>
              <a:t>, </a:t>
            </a:r>
            <a:r>
              <a:rPr lang="et-EE" i="1" dirty="0" err="1">
                <a:latin typeface="+mj-lt"/>
              </a:rPr>
              <a:t>gender</a:t>
            </a:r>
            <a:r>
              <a:rPr lang="et-EE" i="1" dirty="0">
                <a:latin typeface="+mj-lt"/>
              </a:rPr>
              <a:t> </a:t>
            </a:r>
            <a:r>
              <a:rPr lang="et-EE" i="1" dirty="0" err="1">
                <a:latin typeface="+mj-lt"/>
              </a:rPr>
              <a:t>wage</a:t>
            </a:r>
            <a:r>
              <a:rPr lang="et-EE" i="1" dirty="0">
                <a:latin typeface="+mj-lt"/>
              </a:rPr>
              <a:t> </a:t>
            </a:r>
            <a:r>
              <a:rPr lang="et-EE" i="1" dirty="0" err="1">
                <a:latin typeface="+mj-lt"/>
              </a:rPr>
              <a:t>gap</a:t>
            </a:r>
            <a:r>
              <a:rPr lang="et-EE" dirty="0">
                <a:latin typeface="+mj-lt"/>
              </a:rPr>
              <a:t>) all mõistetakse tavaliselt meeste ja naiste keskmiste palkade erinevust. </a:t>
            </a:r>
          </a:p>
          <a:p>
            <a:pPr marL="0" indent="0">
              <a:lnSpc>
                <a:spcPct val="90000"/>
              </a:lnSpc>
              <a:buNone/>
            </a:pPr>
            <a:r>
              <a:rPr lang="et-EE" dirty="0">
                <a:latin typeface="+mj-lt"/>
              </a:rPr>
              <a:t>Mõõdetakse kas:</a:t>
            </a:r>
          </a:p>
          <a:p>
            <a:pPr>
              <a:lnSpc>
                <a:spcPct val="90000"/>
              </a:lnSpc>
            </a:pPr>
            <a:r>
              <a:rPr lang="et-EE" dirty="0">
                <a:latin typeface="+mj-lt"/>
              </a:rPr>
              <a:t>meeste ja naiste tunnipalga suhtena (palgalõhe = keskmine naiste tunnipalk / keskmine meeste tunnipalk) </a:t>
            </a:r>
          </a:p>
          <a:p>
            <a:pPr>
              <a:lnSpc>
                <a:spcPct val="90000"/>
              </a:lnSpc>
            </a:pPr>
            <a:r>
              <a:rPr lang="et-EE" dirty="0">
                <a:latin typeface="+mj-lt"/>
              </a:rPr>
              <a:t>meeste ja naiste keskmise tunnipalga vahe osakaaluna meeste keskmisest tunnipalgast (palgalõhe = (meeste keskmine tunnipalk – naiste keskmine tunnipalk) / meeste keskmine tunnipalk)</a:t>
            </a:r>
          </a:p>
        </p:txBody>
      </p:sp>
      <p:sp>
        <p:nvSpPr>
          <p:cNvPr id="6" name="Slide Number Placeholder 5">
            <a:extLst>
              <a:ext uri="{FF2B5EF4-FFF2-40B4-BE49-F238E27FC236}">
                <a16:creationId xmlns:a16="http://schemas.microsoft.com/office/drawing/2014/main" id="{B30A10F8-7F33-49D2-83CB-971B6CCC4516}"/>
              </a:ext>
            </a:extLst>
          </p:cNvPr>
          <p:cNvSpPr>
            <a:spLocks noGrp="1"/>
          </p:cNvSpPr>
          <p:nvPr>
            <p:ph type="sldNum" sz="quarter" idx="12"/>
          </p:nvPr>
        </p:nvSpPr>
        <p:spPr>
          <a:xfrm>
            <a:off x="326449" y="315396"/>
            <a:ext cx="216000" cy="216000"/>
          </a:xfrm>
        </p:spPr>
        <p:txBody>
          <a:bodyPr anchor="ctr">
            <a:normAutofit/>
          </a:bodyPr>
          <a:lstStyle/>
          <a:p>
            <a:pPr>
              <a:spcAft>
                <a:spcPts val="600"/>
              </a:spcAft>
            </a:pPr>
            <a:fld id="{9705FB9A-5FEA-4486-902A-E9C47A7B21EC}" type="slidenum">
              <a:rPr lang="et-EE" smtClean="0"/>
              <a:pPr>
                <a:spcAft>
                  <a:spcPts val="600"/>
                </a:spcAft>
              </a:pPr>
              <a:t>3</a:t>
            </a:fld>
            <a:endParaRPr lang="et-EE"/>
          </a:p>
        </p:txBody>
      </p:sp>
    </p:spTree>
    <p:extLst>
      <p:ext uri="{BB962C8B-B14F-4D97-AF65-F5344CB8AC3E}">
        <p14:creationId xmlns:p14="http://schemas.microsoft.com/office/powerpoint/2010/main" val="47114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B2D6B-8D9E-803E-8DEA-963EE64CAEAB}"/>
              </a:ext>
            </a:extLst>
          </p:cNvPr>
          <p:cNvSpPr>
            <a:spLocks noGrp="1"/>
          </p:cNvSpPr>
          <p:nvPr>
            <p:ph type="title"/>
          </p:nvPr>
        </p:nvSpPr>
        <p:spPr/>
        <p:txBody>
          <a:bodyPr/>
          <a:lstStyle/>
          <a:p>
            <a:r>
              <a:rPr lang="et-EE" dirty="0"/>
              <a:t>Kuidas Statistikaametis palgalõhet arvutatakse (1)</a:t>
            </a:r>
          </a:p>
        </p:txBody>
      </p:sp>
      <p:sp>
        <p:nvSpPr>
          <p:cNvPr id="5" name="Content Placeholder 4">
            <a:extLst>
              <a:ext uri="{FF2B5EF4-FFF2-40B4-BE49-F238E27FC236}">
                <a16:creationId xmlns:a16="http://schemas.microsoft.com/office/drawing/2014/main" id="{5CD2FAB3-46A9-B61F-CC1B-412F06DD3008}"/>
              </a:ext>
            </a:extLst>
          </p:cNvPr>
          <p:cNvSpPr>
            <a:spLocks noGrp="1"/>
          </p:cNvSpPr>
          <p:nvPr>
            <p:ph sz="half" idx="1"/>
          </p:nvPr>
        </p:nvSpPr>
        <p:spPr/>
        <p:txBody>
          <a:bodyPr>
            <a:normAutofit fontScale="92500" lnSpcReduction="20000"/>
          </a:bodyPr>
          <a:lstStyle/>
          <a:p>
            <a:pPr marL="0" indent="0">
              <a:buNone/>
            </a:pPr>
            <a:r>
              <a:rPr lang="et-EE" sz="2200" b="1" dirty="0">
                <a:latin typeface="+mj-lt"/>
              </a:rPr>
              <a:t>1089 Töötasu struktuur</a:t>
            </a:r>
          </a:p>
          <a:p>
            <a:pPr marL="0" indent="0">
              <a:buNone/>
            </a:pPr>
            <a:endParaRPr lang="et-EE" sz="2200" dirty="0">
              <a:latin typeface="+mj-lt"/>
            </a:endParaRPr>
          </a:p>
          <a:p>
            <a:pPr marL="0" indent="0">
              <a:buNone/>
            </a:pPr>
            <a:endParaRPr lang="et-EE" sz="2200" dirty="0">
              <a:latin typeface="+mj-lt"/>
            </a:endParaRPr>
          </a:p>
          <a:p>
            <a:r>
              <a:rPr lang="et-EE" sz="2200" dirty="0">
                <a:latin typeface="+mj-lt"/>
              </a:rPr>
              <a:t>Oktoobri (31. oktoobri seis) ja aasta andmed</a:t>
            </a:r>
          </a:p>
          <a:p>
            <a:r>
              <a:rPr lang="et-EE" sz="2200" dirty="0">
                <a:latin typeface="+mj-lt"/>
              </a:rPr>
              <a:t>24 veergu, isikupõhiselt</a:t>
            </a:r>
          </a:p>
          <a:p>
            <a:r>
              <a:rPr lang="et-EE" sz="2200" dirty="0">
                <a:latin typeface="+mj-lt"/>
              </a:rPr>
              <a:t>Viimati 2022 aasta kohta</a:t>
            </a:r>
          </a:p>
          <a:p>
            <a:r>
              <a:rPr lang="et-EE" sz="2200" dirty="0">
                <a:latin typeface="+mj-lt"/>
              </a:rPr>
              <a:t>Iga 4 aasta tagant</a:t>
            </a:r>
          </a:p>
          <a:p>
            <a:endParaRPr lang="et-EE" dirty="0"/>
          </a:p>
          <a:p>
            <a:endParaRPr lang="et-EE" dirty="0">
              <a:latin typeface="+mj-lt"/>
            </a:endParaRPr>
          </a:p>
          <a:p>
            <a:endParaRPr lang="et-EE" dirty="0">
              <a:latin typeface="+mj-lt"/>
            </a:endParaRPr>
          </a:p>
          <a:p>
            <a:endParaRPr lang="et-EE" dirty="0">
              <a:latin typeface="+mj-lt"/>
            </a:endParaRPr>
          </a:p>
          <a:p>
            <a:endParaRPr lang="et-EE" dirty="0">
              <a:latin typeface="+mj-lt"/>
            </a:endParaRPr>
          </a:p>
          <a:p>
            <a:pPr marL="0" indent="0">
              <a:buNone/>
            </a:pPr>
            <a:r>
              <a:rPr lang="et-EE" sz="1050" i="1" dirty="0">
                <a:latin typeface="+mj-lt"/>
              </a:rPr>
              <a:t>https://www.stat.ee/et/kusimustikud/tootasu-struktuur-2022-aasta</a:t>
            </a:r>
          </a:p>
        </p:txBody>
      </p:sp>
      <p:sp>
        <p:nvSpPr>
          <p:cNvPr id="6" name="Content Placeholder 5">
            <a:extLst>
              <a:ext uri="{FF2B5EF4-FFF2-40B4-BE49-F238E27FC236}">
                <a16:creationId xmlns:a16="http://schemas.microsoft.com/office/drawing/2014/main" id="{63AA2C06-4C38-328A-3100-3539C76FEAF6}"/>
              </a:ext>
            </a:extLst>
          </p:cNvPr>
          <p:cNvSpPr>
            <a:spLocks noGrp="1"/>
          </p:cNvSpPr>
          <p:nvPr>
            <p:ph sz="half" idx="2"/>
          </p:nvPr>
        </p:nvSpPr>
        <p:spPr>
          <a:xfrm>
            <a:off x="6761527" y="1825624"/>
            <a:ext cx="4592273" cy="4270375"/>
          </a:xfrm>
        </p:spPr>
        <p:txBody>
          <a:bodyPr>
            <a:normAutofit fontScale="92500" lnSpcReduction="20000"/>
          </a:bodyPr>
          <a:lstStyle/>
          <a:p>
            <a:pPr marL="0" indent="0">
              <a:buNone/>
            </a:pPr>
            <a:r>
              <a:rPr lang="et-EE" b="1" dirty="0">
                <a:latin typeface="+mj-lt"/>
              </a:rPr>
              <a:t>1410 </a:t>
            </a:r>
            <a:r>
              <a:rPr lang="fi-FI" b="1" dirty="0" err="1">
                <a:latin typeface="+mj-lt"/>
              </a:rPr>
              <a:t>Mees</a:t>
            </a:r>
            <a:r>
              <a:rPr lang="fi-FI" b="1" dirty="0">
                <a:latin typeface="+mj-lt"/>
              </a:rPr>
              <a:t>- ja </a:t>
            </a:r>
            <a:r>
              <a:rPr lang="fi-FI" b="1" dirty="0" err="1">
                <a:latin typeface="+mj-lt"/>
              </a:rPr>
              <a:t>naistöötajate</a:t>
            </a:r>
            <a:r>
              <a:rPr lang="fi-FI" b="1" dirty="0">
                <a:latin typeface="+mj-lt"/>
              </a:rPr>
              <a:t> </a:t>
            </a:r>
            <a:r>
              <a:rPr lang="fi-FI" b="1" dirty="0" err="1">
                <a:latin typeface="+mj-lt"/>
              </a:rPr>
              <a:t>brutotunnitasu</a:t>
            </a:r>
            <a:r>
              <a:rPr lang="fi-FI" b="1" dirty="0">
                <a:latin typeface="+mj-lt"/>
              </a:rPr>
              <a:t> </a:t>
            </a:r>
            <a:r>
              <a:rPr lang="fi-FI" b="1" dirty="0" err="1">
                <a:latin typeface="+mj-lt"/>
              </a:rPr>
              <a:t>oktoobris</a:t>
            </a:r>
            <a:endParaRPr lang="et-EE" b="1" dirty="0">
              <a:latin typeface="+mj-lt"/>
            </a:endParaRPr>
          </a:p>
          <a:p>
            <a:pPr marL="0" indent="0">
              <a:buNone/>
            </a:pPr>
            <a:endParaRPr lang="et-EE" dirty="0">
              <a:latin typeface="+mj-lt"/>
            </a:endParaRPr>
          </a:p>
          <a:p>
            <a:r>
              <a:rPr lang="et-EE" dirty="0">
                <a:latin typeface="+mj-lt"/>
              </a:rPr>
              <a:t>Oktoobri andmed</a:t>
            </a:r>
          </a:p>
          <a:p>
            <a:r>
              <a:rPr lang="et-EE" dirty="0">
                <a:latin typeface="+mj-lt"/>
              </a:rPr>
              <a:t>3 veergu, meeste ja naiste andmed kokku arvutatult</a:t>
            </a:r>
          </a:p>
          <a:p>
            <a:r>
              <a:rPr lang="et-EE" dirty="0">
                <a:latin typeface="+mj-lt"/>
              </a:rPr>
              <a:t>Töötasu struktuuri vaheaastatel arvutatakse palgalõhet selle küsimustiku pealt</a:t>
            </a:r>
          </a:p>
          <a:p>
            <a:endParaRPr lang="et-EE" dirty="0">
              <a:latin typeface="+mj-lt"/>
            </a:endParaRPr>
          </a:p>
          <a:p>
            <a:endParaRPr lang="et-EE" dirty="0">
              <a:latin typeface="+mj-lt"/>
            </a:endParaRPr>
          </a:p>
          <a:p>
            <a:endParaRPr lang="et-EE" dirty="0">
              <a:latin typeface="+mj-lt"/>
            </a:endParaRPr>
          </a:p>
          <a:p>
            <a:endParaRPr lang="et-EE" dirty="0">
              <a:latin typeface="+mj-lt"/>
            </a:endParaRPr>
          </a:p>
          <a:p>
            <a:pPr marL="0" indent="0">
              <a:buNone/>
            </a:pPr>
            <a:endParaRPr lang="et-EE" dirty="0">
              <a:latin typeface="+mj-lt"/>
            </a:endParaRPr>
          </a:p>
          <a:p>
            <a:pPr marL="0" indent="0">
              <a:buNone/>
            </a:pPr>
            <a:r>
              <a:rPr lang="et-EE" sz="1100" dirty="0">
                <a:latin typeface="+mj-lt"/>
              </a:rPr>
              <a:t>https://www.stat.ee/et/kusimustikud/mees-ja-naistootajate-brutotunnitasu-oktoobris-2024-aasta</a:t>
            </a:r>
          </a:p>
        </p:txBody>
      </p:sp>
      <p:sp>
        <p:nvSpPr>
          <p:cNvPr id="4" name="Slide Number Placeholder 3">
            <a:extLst>
              <a:ext uri="{FF2B5EF4-FFF2-40B4-BE49-F238E27FC236}">
                <a16:creationId xmlns:a16="http://schemas.microsoft.com/office/drawing/2014/main" id="{B64045EC-CAA9-5B96-9F9B-A8890FDAB527}"/>
              </a:ext>
            </a:extLst>
          </p:cNvPr>
          <p:cNvSpPr>
            <a:spLocks noGrp="1"/>
          </p:cNvSpPr>
          <p:nvPr>
            <p:ph type="sldNum" sz="quarter" idx="12"/>
          </p:nvPr>
        </p:nvSpPr>
        <p:spPr/>
        <p:txBody>
          <a:bodyPr/>
          <a:lstStyle/>
          <a:p>
            <a:fld id="{9705FB9A-5FEA-4486-902A-E9C47A7B21EC}" type="slidenum">
              <a:rPr lang="et-EE" smtClean="0"/>
              <a:pPr/>
              <a:t>4</a:t>
            </a:fld>
            <a:endParaRPr lang="et-EE" dirty="0"/>
          </a:p>
        </p:txBody>
      </p:sp>
    </p:spTree>
    <p:extLst>
      <p:ext uri="{BB962C8B-B14F-4D97-AF65-F5344CB8AC3E}">
        <p14:creationId xmlns:p14="http://schemas.microsoft.com/office/powerpoint/2010/main" val="152544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B2D6B-8D9E-803E-8DEA-963EE64CAEAB}"/>
              </a:ext>
            </a:extLst>
          </p:cNvPr>
          <p:cNvSpPr>
            <a:spLocks noGrp="1"/>
          </p:cNvSpPr>
          <p:nvPr>
            <p:ph type="title"/>
          </p:nvPr>
        </p:nvSpPr>
        <p:spPr/>
        <p:txBody>
          <a:bodyPr/>
          <a:lstStyle/>
          <a:p>
            <a:r>
              <a:rPr lang="et-EE" dirty="0"/>
              <a:t>Kuidas Statistikaametis palgalõhet arvutatakse (2)</a:t>
            </a:r>
          </a:p>
        </p:txBody>
      </p:sp>
      <p:sp>
        <p:nvSpPr>
          <p:cNvPr id="2" name="Content Placeholder 1">
            <a:extLst>
              <a:ext uri="{FF2B5EF4-FFF2-40B4-BE49-F238E27FC236}">
                <a16:creationId xmlns:a16="http://schemas.microsoft.com/office/drawing/2014/main" id="{80AD39EF-9008-2A09-C075-3FA7AA1CA7E7}"/>
              </a:ext>
            </a:extLst>
          </p:cNvPr>
          <p:cNvSpPr>
            <a:spLocks noGrp="1"/>
          </p:cNvSpPr>
          <p:nvPr>
            <p:ph sz="half" idx="1"/>
          </p:nvPr>
        </p:nvSpPr>
        <p:spPr>
          <a:xfrm>
            <a:off x="2519999" y="2387600"/>
            <a:ext cx="8833799" cy="4029978"/>
          </a:xfrm>
        </p:spPr>
        <p:txBody>
          <a:bodyPr>
            <a:noAutofit/>
          </a:bodyPr>
          <a:lstStyle/>
          <a:p>
            <a:pPr marL="0" indent="0" rtl="0">
              <a:buNone/>
            </a:pPr>
            <a:r>
              <a:rPr lang="et-EE" sz="2400" i="0" dirty="0">
                <a:effectLst/>
                <a:latin typeface="+mj-lt"/>
              </a:rPr>
              <a:t>Kes esitavad andmeid?  Majanduslikult aktiivsed üksused – ettevõtted, asutused, organisatsioonid (v.a palgatöötajateta majandusüksused)</a:t>
            </a:r>
          </a:p>
          <a:p>
            <a:pPr marL="0" indent="0" rtl="0">
              <a:buNone/>
            </a:pPr>
            <a:endParaRPr lang="et-EE" sz="2400" i="0" dirty="0">
              <a:effectLst/>
              <a:latin typeface="+mj-lt"/>
            </a:endParaRPr>
          </a:p>
          <a:p>
            <a:pPr marL="0" indent="0" rtl="0">
              <a:buNone/>
            </a:pPr>
            <a:r>
              <a:rPr lang="et-EE" sz="2400" i="0" dirty="0">
                <a:effectLst/>
                <a:latin typeface="+mj-lt"/>
              </a:rPr>
              <a:t>Mille põhjal arvutatakse:</a:t>
            </a:r>
          </a:p>
          <a:p>
            <a:pPr rtl="0"/>
            <a:r>
              <a:rPr lang="et-EE" sz="2400" b="0" i="0" dirty="0">
                <a:effectLst/>
                <a:latin typeface="+mj-lt"/>
              </a:rPr>
              <a:t>Keskmine brutotunnipalk arvutatud ilma ebaregulaarsete preemiate ja lisatasudeta</a:t>
            </a:r>
            <a:endParaRPr lang="et-EE" sz="2400" i="0" dirty="0">
              <a:effectLst/>
              <a:latin typeface="+mj-lt"/>
            </a:endParaRPr>
          </a:p>
          <a:p>
            <a:pPr algn="l" fontAlgn="base"/>
            <a:r>
              <a:rPr lang="et-EE" sz="2400" b="0" i="0" dirty="0">
                <a:effectLst/>
                <a:latin typeface="+mj-lt"/>
              </a:rPr>
              <a:t>Tasu tegelikult töötatud aja eest</a:t>
            </a:r>
          </a:p>
          <a:p>
            <a:pPr algn="l" fontAlgn="base"/>
            <a:r>
              <a:rPr lang="et-EE" sz="2400" b="0" i="0" dirty="0">
                <a:effectLst/>
                <a:latin typeface="+mj-lt"/>
              </a:rPr>
              <a:t>Töötatud tundide arv</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861910AC-6C10-012A-9916-D988DCBFC08B}"/>
                  </a:ext>
                </a:extLst>
              </p:cNvPr>
              <p:cNvSpPr>
                <a:spLocks noGrp="1"/>
              </p:cNvSpPr>
              <p:nvPr>
                <p:ph sz="half" idx="2"/>
              </p:nvPr>
            </p:nvSpPr>
            <p:spPr>
              <a:xfrm>
                <a:off x="2583808" y="1403000"/>
                <a:ext cx="4931912" cy="809493"/>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𝑆𝑜𝑜𝑙𝑖𝑛𝑒</m:t>
                      </m:r>
                      <m:r>
                        <a:rPr lang="et-EE" b="0" i="1" smtClean="0">
                          <a:latin typeface="Cambria Math" panose="02040503050406030204" pitchFamily="18" charset="0"/>
                        </a:rPr>
                        <m:t> </m:t>
                      </m:r>
                      <m:r>
                        <a:rPr lang="et-EE" b="0" i="1" smtClean="0">
                          <a:solidFill>
                            <a:schemeClr val="tx1"/>
                          </a:solidFill>
                          <a:latin typeface="Cambria Math" panose="02040503050406030204" pitchFamily="18" charset="0"/>
                        </a:rPr>
                        <m:t>𝑝𝑎𝑙𝑔𝑎𝑙</m:t>
                      </m:r>
                      <m:r>
                        <a:rPr lang="et-EE" b="0" i="1" smtClean="0">
                          <a:latin typeface="Cambria Math" panose="02040503050406030204" pitchFamily="18" charset="0"/>
                        </a:rPr>
                        <m:t>õ</m:t>
                      </m:r>
                      <m:r>
                        <a:rPr lang="et-EE" b="0" i="1" smtClean="0">
                          <a:latin typeface="Cambria Math" panose="02040503050406030204" pitchFamily="18" charset="0"/>
                        </a:rPr>
                        <m:t>h𝑒</m:t>
                      </m:r>
                      <m:r>
                        <a:rPr lang="et-EE" b="0" i="1" smtClean="0">
                          <a:latin typeface="Cambria Math" panose="02040503050406030204" pitchFamily="18" charset="0"/>
                        </a:rPr>
                        <m:t>%= </m:t>
                      </m:r>
                      <m:f>
                        <m:fPr>
                          <m:ctrlPr>
                            <a:rPr lang="et-EE" b="0" i="1" smtClean="0">
                              <a:latin typeface="Cambria Math" panose="02040503050406030204" pitchFamily="18" charset="0"/>
                            </a:rPr>
                          </m:ctrlPr>
                        </m:fPr>
                        <m:num>
                          <m:r>
                            <a:rPr lang="et-EE" b="0" i="1" smtClean="0">
                              <a:latin typeface="Cambria Math" panose="02040503050406030204" pitchFamily="18" charset="0"/>
                            </a:rPr>
                            <m:t>𝑀</m:t>
                          </m:r>
                          <m:d>
                            <m:dPr>
                              <m:ctrlPr>
                                <a:rPr lang="et-EE" b="0" i="1" smtClean="0">
                                  <a:latin typeface="Cambria Math" panose="02040503050406030204" pitchFamily="18" charset="0"/>
                                </a:rPr>
                              </m:ctrlPr>
                            </m:dPr>
                            <m:e>
                              <m:r>
                                <a:rPr lang="et-EE" b="0" i="1" smtClean="0">
                                  <a:latin typeface="Cambria Math" panose="02040503050406030204" pitchFamily="18" charset="0"/>
                                </a:rPr>
                                <m:t>𝑘𝑒𝑠𝑘</m:t>
                              </m:r>
                            </m:e>
                          </m:d>
                          <m:r>
                            <a:rPr lang="et-EE" b="0" i="1" smtClean="0">
                              <a:latin typeface="Cambria Math" panose="02040503050406030204" pitchFamily="18" charset="0"/>
                            </a:rPr>
                            <m:t>−</m:t>
                          </m:r>
                          <m:r>
                            <a:rPr lang="et-EE" b="0" i="1" smtClean="0">
                              <a:latin typeface="Cambria Math" panose="02040503050406030204" pitchFamily="18" charset="0"/>
                            </a:rPr>
                            <m:t>𝑁</m:t>
                          </m:r>
                          <m:r>
                            <a:rPr lang="et-EE" b="0" i="1" smtClean="0">
                              <a:latin typeface="Cambria Math" panose="02040503050406030204" pitchFamily="18" charset="0"/>
                            </a:rPr>
                            <m:t>(</m:t>
                          </m:r>
                          <m:r>
                            <a:rPr lang="et-EE" b="0" i="1" smtClean="0">
                              <a:latin typeface="Cambria Math" panose="02040503050406030204" pitchFamily="18" charset="0"/>
                            </a:rPr>
                            <m:t>𝑘𝑒𝑠𝑘</m:t>
                          </m:r>
                          <m:r>
                            <a:rPr lang="et-EE" b="0" i="1" smtClean="0">
                              <a:latin typeface="Cambria Math" panose="02040503050406030204" pitchFamily="18" charset="0"/>
                            </a:rPr>
                            <m:t>)</m:t>
                          </m:r>
                        </m:num>
                        <m:den>
                          <m:r>
                            <a:rPr lang="et-EE" b="0" i="1" smtClean="0">
                              <a:latin typeface="Cambria Math" panose="02040503050406030204" pitchFamily="18" charset="0"/>
                            </a:rPr>
                            <m:t>𝑀</m:t>
                          </m:r>
                          <m:r>
                            <a:rPr lang="et-EE" b="0" i="1" smtClean="0">
                              <a:latin typeface="Cambria Math" panose="02040503050406030204" pitchFamily="18" charset="0"/>
                            </a:rPr>
                            <m:t>(</m:t>
                          </m:r>
                          <m:r>
                            <a:rPr lang="et-EE" b="0" i="1" smtClean="0">
                              <a:latin typeface="Cambria Math" panose="02040503050406030204" pitchFamily="18" charset="0"/>
                            </a:rPr>
                            <m:t>𝑘𝑒𝑠𝑘</m:t>
                          </m:r>
                          <m:r>
                            <a:rPr lang="et-EE" b="0" i="1" smtClean="0">
                              <a:latin typeface="Cambria Math" panose="02040503050406030204" pitchFamily="18" charset="0"/>
                            </a:rPr>
                            <m:t>)</m:t>
                          </m:r>
                        </m:den>
                      </m:f>
                      <m:r>
                        <a:rPr lang="et-EE" b="0" i="1" smtClean="0">
                          <a:latin typeface="Cambria Math" panose="02040503050406030204" pitchFamily="18" charset="0"/>
                        </a:rPr>
                        <m:t> </m:t>
                      </m:r>
                    </m:oMath>
                  </m:oMathPara>
                </a14:m>
                <a:endParaRPr lang="et-EE" dirty="0"/>
              </a:p>
            </p:txBody>
          </p:sp>
        </mc:Choice>
        <mc:Fallback>
          <p:sp>
            <p:nvSpPr>
              <p:cNvPr id="5" name="Content Placeholder 4">
                <a:extLst>
                  <a:ext uri="{FF2B5EF4-FFF2-40B4-BE49-F238E27FC236}">
                    <a16:creationId xmlns:a16="http://schemas.microsoft.com/office/drawing/2014/main" id="{861910AC-6C10-012A-9916-D988DCBFC08B}"/>
                  </a:ext>
                </a:extLst>
              </p:cNvPr>
              <p:cNvSpPr>
                <a:spLocks noGrp="1" noRot="1" noChangeAspect="1" noMove="1" noResize="1" noEditPoints="1" noAdjustHandles="1" noChangeArrowheads="1" noChangeShapeType="1" noTextEdit="1"/>
              </p:cNvSpPr>
              <p:nvPr>
                <p:ph sz="half" idx="2"/>
              </p:nvPr>
            </p:nvSpPr>
            <p:spPr>
              <a:xfrm>
                <a:off x="2583808" y="1403000"/>
                <a:ext cx="4931912" cy="809493"/>
              </a:xfrm>
              <a:blipFill>
                <a:blip r:embed="rId2"/>
                <a:stretch>
                  <a:fillRect/>
                </a:stretch>
              </a:blipFill>
            </p:spPr>
            <p:txBody>
              <a:bodyPr/>
              <a:lstStyle/>
              <a:p>
                <a:r>
                  <a:rPr lang="et-EE">
                    <a:noFill/>
                  </a:rPr>
                  <a:t> </a:t>
                </a:r>
              </a:p>
            </p:txBody>
          </p:sp>
        </mc:Fallback>
      </mc:AlternateContent>
      <p:sp>
        <p:nvSpPr>
          <p:cNvPr id="4" name="Slide Number Placeholder 3">
            <a:extLst>
              <a:ext uri="{FF2B5EF4-FFF2-40B4-BE49-F238E27FC236}">
                <a16:creationId xmlns:a16="http://schemas.microsoft.com/office/drawing/2014/main" id="{B64045EC-CAA9-5B96-9F9B-A8890FDAB527}"/>
              </a:ext>
            </a:extLst>
          </p:cNvPr>
          <p:cNvSpPr>
            <a:spLocks noGrp="1"/>
          </p:cNvSpPr>
          <p:nvPr>
            <p:ph type="sldNum" sz="quarter" idx="12"/>
          </p:nvPr>
        </p:nvSpPr>
        <p:spPr/>
        <p:txBody>
          <a:bodyPr/>
          <a:lstStyle/>
          <a:p>
            <a:fld id="{9705FB9A-5FEA-4486-902A-E9C47A7B21EC}" type="slidenum">
              <a:rPr lang="et-EE" smtClean="0"/>
              <a:pPr/>
              <a:t>5</a:t>
            </a:fld>
            <a:endParaRPr lang="et-EE" dirty="0"/>
          </a:p>
        </p:txBody>
      </p:sp>
      <mc:AlternateContent xmlns:mc="http://schemas.openxmlformats.org/markup-compatibility/2006">
        <mc:Choice xmlns:a14="http://schemas.microsoft.com/office/drawing/2010/main" Requires="a14">
          <p:sp>
            <p:nvSpPr>
              <p:cNvPr id="6" name="Content Placeholder 4">
                <a:extLst>
                  <a:ext uri="{FF2B5EF4-FFF2-40B4-BE49-F238E27FC236}">
                    <a16:creationId xmlns:a16="http://schemas.microsoft.com/office/drawing/2014/main" id="{9BC71068-3C24-27A5-5DF1-4ECF14EE4419}"/>
                  </a:ext>
                </a:extLst>
              </p:cNvPr>
              <p:cNvSpPr txBox="1">
                <a:spLocks/>
              </p:cNvSpPr>
              <p:nvPr/>
            </p:nvSpPr>
            <p:spPr>
              <a:xfrm>
                <a:off x="7515720" y="1542350"/>
                <a:ext cx="4968378" cy="556848"/>
              </a:xfrm>
              <a:prstGeom prst="rect">
                <a:avLst/>
              </a:prstGeom>
            </p:spPr>
            <p:txBody>
              <a:bodyPr vert="horz" lIns="91440" tIns="45720" rIns="91440" bIns="45720" rtlCol="0">
                <a:normAutofit fontScale="77500" lnSpcReduction="20000"/>
              </a:bodyPr>
              <a:lstStyle>
                <a:lvl1pPr marL="144000" indent="-144000" algn="l" defTabSz="9144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1pPr>
                <a:lvl2pPr marL="444500" indent="-179388"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717550" indent="-179388"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982663" indent="-1793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1162050" indent="-85725" algn="l" defTabSz="914400" rtl="0" eaLnBrk="1" latinLnBrk="0" hangingPunct="1">
                  <a:lnSpc>
                    <a:spcPct val="100000"/>
                  </a:lnSpc>
                  <a:spcBef>
                    <a:spcPts val="4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 xmlns:m="http://schemas.openxmlformats.org/officeDocument/2006/math">
                    <m:r>
                      <a:rPr lang="et-EE" b="0" i="1" smtClean="0">
                        <a:solidFill>
                          <a:schemeClr val="tx1"/>
                        </a:solidFill>
                        <a:latin typeface="Cambria Math" panose="02040503050406030204" pitchFamily="18" charset="0"/>
                      </a:rPr>
                      <m:t>𝑀</m:t>
                    </m:r>
                    <m:d>
                      <m:dPr>
                        <m:ctrlPr>
                          <a:rPr lang="et-EE" b="0" i="1" smtClean="0">
                            <a:solidFill>
                              <a:schemeClr val="tx1"/>
                            </a:solidFill>
                            <a:latin typeface="Cambria Math" panose="02040503050406030204" pitchFamily="18" charset="0"/>
                          </a:rPr>
                        </m:ctrlPr>
                      </m:dPr>
                      <m:e>
                        <m:r>
                          <a:rPr lang="et-EE" b="0" i="1" smtClean="0">
                            <a:solidFill>
                              <a:schemeClr val="tx1"/>
                            </a:solidFill>
                            <a:latin typeface="Cambria Math" panose="02040503050406030204" pitchFamily="18" charset="0"/>
                          </a:rPr>
                          <m:t>𝑘𝑒𝑠𝑘</m:t>
                        </m:r>
                      </m:e>
                    </m:d>
                    <m:r>
                      <a:rPr lang="et-EE" b="0" i="1" smtClean="0">
                        <a:solidFill>
                          <a:schemeClr val="tx1"/>
                        </a:solidFill>
                        <a:latin typeface="Cambria Math" panose="02040503050406030204" pitchFamily="18" charset="0"/>
                      </a:rPr>
                      <m:t> </m:t>
                    </m:r>
                  </m:oMath>
                </a14:m>
                <a:r>
                  <a:rPr lang="et-EE" b="0" i="1" dirty="0">
                    <a:solidFill>
                      <a:schemeClr val="tx1"/>
                    </a:solidFill>
                    <a:latin typeface="Cambria Math" panose="02040503050406030204" pitchFamily="18" charset="0"/>
                  </a:rPr>
                  <a:t> </a:t>
                </a:r>
                <a:r>
                  <a:rPr lang="et-EE" b="0" i="1" dirty="0">
                    <a:solidFill>
                      <a:schemeClr val="tx1"/>
                    </a:solidFill>
                  </a:rPr>
                  <a:t>-  </a:t>
                </a:r>
                <a:r>
                  <a:rPr lang="et-EE" sz="1500" b="0" dirty="0">
                    <a:solidFill>
                      <a:schemeClr val="tx1"/>
                    </a:solidFill>
                  </a:rPr>
                  <a:t>meeste keskmine brutotunnipalk</a:t>
                </a:r>
              </a:p>
              <a:p>
                <a:pPr marL="0" indent="0">
                  <a:buFont typeface="Arial" panose="020B0604020202020204" pitchFamily="34" charset="0"/>
                  <a:buNone/>
                </a:pPr>
                <a14:m>
                  <m:oMath xmlns:m="http://schemas.openxmlformats.org/officeDocument/2006/math">
                    <m:r>
                      <a:rPr lang="et-EE" b="0" i="1" smtClean="0">
                        <a:solidFill>
                          <a:schemeClr val="tx1"/>
                        </a:solidFill>
                        <a:latin typeface="Cambria Math" panose="02040503050406030204" pitchFamily="18" charset="0"/>
                      </a:rPr>
                      <m:t>𝑁</m:t>
                    </m:r>
                    <m:r>
                      <a:rPr lang="et-EE" b="0" i="1" smtClean="0">
                        <a:solidFill>
                          <a:schemeClr val="tx1"/>
                        </a:solidFill>
                        <a:latin typeface="Cambria Math" panose="02040503050406030204" pitchFamily="18" charset="0"/>
                      </a:rPr>
                      <m:t>(</m:t>
                    </m:r>
                    <m:r>
                      <a:rPr lang="et-EE" b="0" i="1" smtClean="0">
                        <a:solidFill>
                          <a:schemeClr val="tx1"/>
                        </a:solidFill>
                        <a:latin typeface="Cambria Math" panose="02040503050406030204" pitchFamily="18" charset="0"/>
                      </a:rPr>
                      <m:t>𝑘𝑒𝑠𝑘</m:t>
                    </m:r>
                    <m:r>
                      <a:rPr lang="et-EE" b="0" i="1" smtClean="0">
                        <a:solidFill>
                          <a:schemeClr val="tx1"/>
                        </a:solidFill>
                        <a:latin typeface="Cambria Math" panose="02040503050406030204" pitchFamily="18" charset="0"/>
                      </a:rPr>
                      <m:t>)</m:t>
                    </m:r>
                  </m:oMath>
                </a14:m>
                <a:r>
                  <a:rPr lang="et-EE" b="0" i="1" dirty="0">
                    <a:solidFill>
                      <a:schemeClr val="tx1"/>
                    </a:solidFill>
                  </a:rPr>
                  <a:t>  -  </a:t>
                </a:r>
                <a:r>
                  <a:rPr lang="et-EE" sz="1500" b="0" dirty="0">
                    <a:solidFill>
                      <a:schemeClr val="tx1"/>
                    </a:solidFill>
                  </a:rPr>
                  <a:t>naiste keskmine brutotunnipalk</a:t>
                </a:r>
              </a:p>
            </p:txBody>
          </p:sp>
        </mc:Choice>
        <mc:Fallback>
          <p:sp>
            <p:nvSpPr>
              <p:cNvPr id="6" name="Content Placeholder 4">
                <a:extLst>
                  <a:ext uri="{FF2B5EF4-FFF2-40B4-BE49-F238E27FC236}">
                    <a16:creationId xmlns:a16="http://schemas.microsoft.com/office/drawing/2014/main" id="{9BC71068-3C24-27A5-5DF1-4ECF14EE4419}"/>
                  </a:ext>
                </a:extLst>
              </p:cNvPr>
              <p:cNvSpPr txBox="1">
                <a:spLocks noRot="1" noChangeAspect="1" noMove="1" noResize="1" noEditPoints="1" noAdjustHandles="1" noChangeArrowheads="1" noChangeShapeType="1" noTextEdit="1"/>
              </p:cNvSpPr>
              <p:nvPr/>
            </p:nvSpPr>
            <p:spPr>
              <a:xfrm>
                <a:off x="7515720" y="1542350"/>
                <a:ext cx="4968378" cy="556848"/>
              </a:xfrm>
              <a:prstGeom prst="rect">
                <a:avLst/>
              </a:prstGeom>
              <a:blipFill>
                <a:blip r:embed="rId3"/>
                <a:stretch>
                  <a:fillRect t="-12088" b="-9890"/>
                </a:stretch>
              </a:blipFill>
            </p:spPr>
            <p:txBody>
              <a:bodyPr/>
              <a:lstStyle/>
              <a:p>
                <a:r>
                  <a:rPr lang="et-EE">
                    <a:noFill/>
                  </a:rPr>
                  <a:t> </a:t>
                </a:r>
              </a:p>
            </p:txBody>
          </p:sp>
        </mc:Fallback>
      </mc:AlternateContent>
      <p:pic>
        <p:nvPicPr>
          <p:cNvPr id="6146" name="Picture 2" descr="Calculator semi flat color vector object. Counting device. Editable  element. Full sized item on white. Simple cartoon style illustration for  web graphic design and animation 13475956 Vector Art at Vecteezy">
            <a:extLst>
              <a:ext uri="{FF2B5EF4-FFF2-40B4-BE49-F238E27FC236}">
                <a16:creationId xmlns:a16="http://schemas.microsoft.com/office/drawing/2014/main" id="{D6AE8BE2-C5AB-2CA8-72F9-CB1198CA1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6084">
            <a:off x="10083243" y="4175775"/>
            <a:ext cx="1718062" cy="236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6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B28C5A-62CB-300A-8EAA-E7EAE9D6DD15}"/>
              </a:ext>
            </a:extLst>
          </p:cNvPr>
          <p:cNvSpPr>
            <a:spLocks noGrp="1"/>
          </p:cNvSpPr>
          <p:nvPr>
            <p:ph type="title"/>
          </p:nvPr>
        </p:nvSpPr>
        <p:spPr/>
        <p:txBody>
          <a:bodyPr/>
          <a:lstStyle/>
          <a:p>
            <a:r>
              <a:rPr lang="et-EE" dirty="0"/>
              <a:t>Palgalõhe 2012-2022 Eestis</a:t>
            </a:r>
          </a:p>
        </p:txBody>
      </p:sp>
      <p:sp>
        <p:nvSpPr>
          <p:cNvPr id="4" name="Slide Number Placeholder 3">
            <a:extLst>
              <a:ext uri="{FF2B5EF4-FFF2-40B4-BE49-F238E27FC236}">
                <a16:creationId xmlns:a16="http://schemas.microsoft.com/office/drawing/2014/main" id="{3033F0D5-E046-6429-F4A1-3412F7CC61A6}"/>
              </a:ext>
            </a:extLst>
          </p:cNvPr>
          <p:cNvSpPr>
            <a:spLocks noGrp="1"/>
          </p:cNvSpPr>
          <p:nvPr>
            <p:ph type="sldNum" sz="quarter" idx="12"/>
          </p:nvPr>
        </p:nvSpPr>
        <p:spPr/>
        <p:txBody>
          <a:bodyPr/>
          <a:lstStyle/>
          <a:p>
            <a:fld id="{9705FB9A-5FEA-4486-902A-E9C47A7B21EC}" type="slidenum">
              <a:rPr lang="et-EE" smtClean="0"/>
              <a:pPr/>
              <a:t>6</a:t>
            </a:fld>
            <a:endParaRPr lang="et-EE" dirty="0"/>
          </a:p>
        </p:txBody>
      </p:sp>
      <p:pic>
        <p:nvPicPr>
          <p:cNvPr id="8" name="Content Placeholder 7">
            <a:extLst>
              <a:ext uri="{FF2B5EF4-FFF2-40B4-BE49-F238E27FC236}">
                <a16:creationId xmlns:a16="http://schemas.microsoft.com/office/drawing/2014/main" id="{D836DC30-BEE0-579E-1C84-E6CA9A7CB983}"/>
              </a:ext>
            </a:extLst>
          </p:cNvPr>
          <p:cNvPicPr>
            <a:picLocks noGrp="1" noChangeAspect="1"/>
          </p:cNvPicPr>
          <p:nvPr>
            <p:ph sz="quarter" idx="13"/>
          </p:nvPr>
        </p:nvPicPr>
        <p:blipFill>
          <a:blip r:embed="rId2"/>
          <a:stretch>
            <a:fillRect/>
          </a:stretch>
        </p:blipFill>
        <p:spPr>
          <a:xfrm>
            <a:off x="2106716" y="1110953"/>
            <a:ext cx="9247084" cy="5059600"/>
          </a:xfrm>
          <a:prstGeom prst="rect">
            <a:avLst/>
          </a:prstGeom>
        </p:spPr>
      </p:pic>
    </p:spTree>
    <p:extLst>
      <p:ext uri="{BB962C8B-B14F-4D97-AF65-F5344CB8AC3E}">
        <p14:creationId xmlns:p14="http://schemas.microsoft.com/office/powerpoint/2010/main" val="182986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F304C3E3-DE6C-65F4-B4C0-9309D903126B}"/>
              </a:ext>
            </a:extLst>
          </p:cNvPr>
          <p:cNvSpPr>
            <a:spLocks noGrp="1"/>
          </p:cNvSpPr>
          <p:nvPr>
            <p:ph type="title"/>
          </p:nvPr>
        </p:nvSpPr>
        <p:spPr>
          <a:xfrm>
            <a:off x="2520000" y="301460"/>
            <a:ext cx="8833800" cy="809493"/>
          </a:xfrm>
        </p:spPr>
        <p:txBody>
          <a:bodyPr/>
          <a:lstStyle/>
          <a:p>
            <a:r>
              <a:rPr lang="et-EE" dirty="0"/>
              <a:t>Sooline palgalõhe tegevusala järgi, 2022. aastal</a:t>
            </a:r>
            <a:endParaRPr lang="en-US" dirty="0"/>
          </a:p>
        </p:txBody>
      </p:sp>
      <p:sp>
        <p:nvSpPr>
          <p:cNvPr id="7177" name="Content Placeholder 2">
            <a:extLst>
              <a:ext uri="{FF2B5EF4-FFF2-40B4-BE49-F238E27FC236}">
                <a16:creationId xmlns:a16="http://schemas.microsoft.com/office/drawing/2014/main" id="{D36A4DE9-C68A-9E6E-E21F-E7C3711FEA12}"/>
              </a:ext>
            </a:extLst>
          </p:cNvPr>
          <p:cNvSpPr>
            <a:spLocks noGrp="1"/>
          </p:cNvSpPr>
          <p:nvPr>
            <p:ph sz="half" idx="1"/>
          </p:nvPr>
        </p:nvSpPr>
        <p:spPr>
          <a:xfrm>
            <a:off x="2520000" y="1397000"/>
            <a:ext cx="3576000" cy="4808825"/>
          </a:xfrm>
        </p:spPr>
        <p:txBody>
          <a:bodyPr>
            <a:normAutofit lnSpcReduction="10000"/>
          </a:bodyPr>
          <a:lstStyle/>
          <a:p>
            <a:pPr marL="0" indent="0">
              <a:buNone/>
            </a:pPr>
            <a:r>
              <a:rPr lang="et-EE" sz="2400" b="0" i="0" dirty="0">
                <a:solidFill>
                  <a:srgbClr val="050505"/>
                </a:solidFill>
                <a:effectLst/>
                <a:latin typeface="+mj-lt"/>
              </a:rPr>
              <a:t>Kõige suurem oli meeste ja naiste palkade erinevus finants- ja kindlustustegevuses (32,9%)</a:t>
            </a:r>
          </a:p>
          <a:p>
            <a:pPr marL="0" indent="0">
              <a:buNone/>
            </a:pPr>
            <a:endParaRPr lang="et-EE" sz="2400" dirty="0">
              <a:solidFill>
                <a:srgbClr val="050505"/>
              </a:solidFill>
              <a:latin typeface="+mj-lt"/>
            </a:endParaRPr>
          </a:p>
          <a:p>
            <a:pPr marL="0" indent="0">
              <a:buNone/>
            </a:pPr>
            <a:r>
              <a:rPr lang="et-EE" sz="2400" b="0" i="0" dirty="0">
                <a:solidFill>
                  <a:srgbClr val="050505"/>
                </a:solidFill>
                <a:effectLst/>
                <a:latin typeface="+mj-lt"/>
              </a:rPr>
              <a:t>Sarnaselt 2021. aastaga oli ka eelmisel aastal veonduse ja laonduse tegevusala ainus, kus naised teenisid meestest rohkem: naiste brutotunnitasu ületas meeste oma 9,3% võrra</a:t>
            </a:r>
            <a:endParaRPr lang="en-US" sz="2400" dirty="0">
              <a:latin typeface="+mj-lt"/>
            </a:endParaRPr>
          </a:p>
        </p:txBody>
      </p:sp>
      <p:pic>
        <p:nvPicPr>
          <p:cNvPr id="7170" name="Picture 2" descr="Foto kirjeldus ei ole saadaval.">
            <a:extLst>
              <a:ext uri="{FF2B5EF4-FFF2-40B4-BE49-F238E27FC236}">
                <a16:creationId xmlns:a16="http://schemas.microsoft.com/office/drawing/2014/main" id="{28BE721D-8551-5668-1530-ABDBB1410D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3575" y="1295400"/>
            <a:ext cx="4910425" cy="49104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2419A1A-4C22-489A-EBBE-BD57851CA598}"/>
              </a:ext>
            </a:extLst>
          </p:cNvPr>
          <p:cNvSpPr>
            <a:spLocks noGrp="1"/>
          </p:cNvSpPr>
          <p:nvPr>
            <p:ph type="sldNum" sz="quarter" idx="12"/>
          </p:nvPr>
        </p:nvSpPr>
        <p:spPr>
          <a:xfrm>
            <a:off x="326449" y="315396"/>
            <a:ext cx="216000" cy="216000"/>
          </a:xfrm>
        </p:spPr>
        <p:txBody>
          <a:bodyPr anchor="ctr">
            <a:normAutofit/>
          </a:bodyPr>
          <a:lstStyle/>
          <a:p>
            <a:pPr>
              <a:spcAft>
                <a:spcPts val="600"/>
              </a:spcAft>
            </a:pPr>
            <a:fld id="{9705FB9A-5FEA-4486-902A-E9C47A7B21EC}" type="slidenum">
              <a:rPr lang="et-EE" smtClean="0"/>
              <a:pPr>
                <a:spcAft>
                  <a:spcPts val="600"/>
                </a:spcAft>
              </a:pPr>
              <a:t>7</a:t>
            </a:fld>
            <a:endParaRPr lang="et-EE"/>
          </a:p>
        </p:txBody>
      </p:sp>
    </p:spTree>
    <p:extLst>
      <p:ext uri="{BB962C8B-B14F-4D97-AF65-F5344CB8AC3E}">
        <p14:creationId xmlns:p14="http://schemas.microsoft.com/office/powerpoint/2010/main" val="212534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3B2D6B-8D9E-803E-8DEA-963EE64CAEAB}"/>
              </a:ext>
            </a:extLst>
          </p:cNvPr>
          <p:cNvSpPr>
            <a:spLocks noGrp="1"/>
          </p:cNvSpPr>
          <p:nvPr>
            <p:ph type="title"/>
          </p:nvPr>
        </p:nvSpPr>
        <p:spPr>
          <a:xfrm>
            <a:off x="2520000" y="301460"/>
            <a:ext cx="8833800" cy="809493"/>
          </a:xfrm>
        </p:spPr>
        <p:txBody>
          <a:bodyPr anchor="b">
            <a:normAutofit/>
          </a:bodyPr>
          <a:lstStyle/>
          <a:p>
            <a:r>
              <a:rPr lang="et-EE" dirty="0"/>
              <a:t>Statistikaameti palgarakendus (1)</a:t>
            </a:r>
          </a:p>
        </p:txBody>
      </p:sp>
      <p:pic>
        <p:nvPicPr>
          <p:cNvPr id="5" name="Picture 4">
            <a:extLst>
              <a:ext uri="{FF2B5EF4-FFF2-40B4-BE49-F238E27FC236}">
                <a16:creationId xmlns:a16="http://schemas.microsoft.com/office/drawing/2014/main" id="{F1452295-7C49-E65F-8994-15D4812081D1}"/>
              </a:ext>
            </a:extLst>
          </p:cNvPr>
          <p:cNvPicPr>
            <a:picLocks noChangeAspect="1"/>
          </p:cNvPicPr>
          <p:nvPr/>
        </p:nvPicPr>
        <p:blipFill rotWithShape="1">
          <a:blip r:embed="rId2"/>
          <a:srcRect l="4146" t="4633" r="8779" b="5014"/>
          <a:stretch/>
        </p:blipFill>
        <p:spPr bwMode="auto">
          <a:xfrm>
            <a:off x="2064804" y="1174459"/>
            <a:ext cx="9406760" cy="5490497"/>
          </a:xfrm>
          <a:prstGeom prst="rect">
            <a:avLst/>
          </a:prstGeom>
          <a:noFill/>
          <a:ln>
            <a:noFill/>
          </a:ln>
          <a:extLst>
            <a:ext uri="{53640926-AAD7-44D8-BBD7-CCE9431645EC}">
              <a14:shadowObscured xmlns:a14="http://schemas.microsoft.com/office/drawing/2010/main"/>
            </a:ext>
          </a:extLst>
        </p:spPr>
      </p:pic>
      <p:sp>
        <p:nvSpPr>
          <p:cNvPr id="2" name="Content Placeholder 1">
            <a:extLst>
              <a:ext uri="{FF2B5EF4-FFF2-40B4-BE49-F238E27FC236}">
                <a16:creationId xmlns:a16="http://schemas.microsoft.com/office/drawing/2014/main" id="{80AD39EF-9008-2A09-C075-3FA7AA1CA7E7}"/>
              </a:ext>
            </a:extLst>
          </p:cNvPr>
          <p:cNvSpPr>
            <a:spLocks noGrp="1"/>
          </p:cNvSpPr>
          <p:nvPr>
            <p:ph sz="half" idx="2"/>
          </p:nvPr>
        </p:nvSpPr>
        <p:spPr>
          <a:xfrm>
            <a:off x="7213800" y="1825625"/>
            <a:ext cx="4140000" cy="3960000"/>
          </a:xfrm>
        </p:spPr>
        <p:txBody>
          <a:bodyPr>
            <a:normAutofit/>
          </a:bodyPr>
          <a:lstStyle/>
          <a:p>
            <a:pPr rtl="0"/>
            <a:endParaRPr lang="et-EE" dirty="0"/>
          </a:p>
          <a:p>
            <a:pPr rtl="0"/>
            <a:endParaRPr lang="et-EE" dirty="0"/>
          </a:p>
          <a:p>
            <a:pPr marL="0" indent="0">
              <a:buNone/>
            </a:pPr>
            <a:endParaRPr lang="et-EE" dirty="0"/>
          </a:p>
        </p:txBody>
      </p:sp>
      <p:sp>
        <p:nvSpPr>
          <p:cNvPr id="4" name="Slide Number Placeholder 3">
            <a:extLst>
              <a:ext uri="{FF2B5EF4-FFF2-40B4-BE49-F238E27FC236}">
                <a16:creationId xmlns:a16="http://schemas.microsoft.com/office/drawing/2014/main" id="{B64045EC-CAA9-5B96-9F9B-A8890FDAB527}"/>
              </a:ext>
            </a:extLst>
          </p:cNvPr>
          <p:cNvSpPr>
            <a:spLocks noGrp="1"/>
          </p:cNvSpPr>
          <p:nvPr>
            <p:ph type="sldNum" sz="quarter" idx="12"/>
          </p:nvPr>
        </p:nvSpPr>
        <p:spPr>
          <a:xfrm>
            <a:off x="326449" y="315396"/>
            <a:ext cx="216000" cy="216000"/>
          </a:xfrm>
        </p:spPr>
        <p:txBody>
          <a:bodyPr anchor="ctr">
            <a:normAutofit/>
          </a:bodyPr>
          <a:lstStyle/>
          <a:p>
            <a:pPr>
              <a:spcAft>
                <a:spcPts val="600"/>
              </a:spcAft>
            </a:pPr>
            <a:fld id="{9705FB9A-5FEA-4486-902A-E9C47A7B21EC}" type="slidenum">
              <a:rPr lang="et-EE" smtClean="0"/>
              <a:pPr>
                <a:spcAft>
                  <a:spcPts val="600"/>
                </a:spcAft>
              </a:pPr>
              <a:t>8</a:t>
            </a:fld>
            <a:endParaRPr lang="et-EE"/>
          </a:p>
        </p:txBody>
      </p:sp>
    </p:spTree>
    <p:extLst>
      <p:ext uri="{BB962C8B-B14F-4D97-AF65-F5344CB8AC3E}">
        <p14:creationId xmlns:p14="http://schemas.microsoft.com/office/powerpoint/2010/main" val="161320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39FCD9-0517-ECD6-103B-7A187B2167DE}"/>
              </a:ext>
            </a:extLst>
          </p:cNvPr>
          <p:cNvSpPr>
            <a:spLocks noGrp="1"/>
          </p:cNvSpPr>
          <p:nvPr>
            <p:ph type="title"/>
          </p:nvPr>
        </p:nvSpPr>
        <p:spPr/>
        <p:txBody>
          <a:bodyPr/>
          <a:lstStyle/>
          <a:p>
            <a:r>
              <a:rPr lang="et-EE" dirty="0"/>
              <a:t>Statistikaameti palgarakendus (2)</a:t>
            </a:r>
          </a:p>
        </p:txBody>
      </p:sp>
      <p:sp>
        <p:nvSpPr>
          <p:cNvPr id="7" name="Content Placeholder 6">
            <a:extLst>
              <a:ext uri="{FF2B5EF4-FFF2-40B4-BE49-F238E27FC236}">
                <a16:creationId xmlns:a16="http://schemas.microsoft.com/office/drawing/2014/main" id="{97B0BA7F-ED23-C500-0F0A-9E3D2AE5B260}"/>
              </a:ext>
            </a:extLst>
          </p:cNvPr>
          <p:cNvSpPr>
            <a:spLocks noGrp="1"/>
          </p:cNvSpPr>
          <p:nvPr>
            <p:ph sz="half" idx="1"/>
          </p:nvPr>
        </p:nvSpPr>
        <p:spPr>
          <a:xfrm>
            <a:off x="2133600" y="1290105"/>
            <a:ext cx="4313382" cy="4495520"/>
          </a:xfrm>
        </p:spPr>
        <p:txBody>
          <a:bodyPr>
            <a:normAutofit fontScale="92500" lnSpcReduction="10000"/>
          </a:bodyPr>
          <a:lstStyle/>
          <a:p>
            <a:pPr marL="0" indent="0">
              <a:buNone/>
            </a:pPr>
            <a:r>
              <a:rPr lang="et-EE" sz="2800" b="0" i="0" dirty="0">
                <a:effectLst/>
                <a:latin typeface="+mj-lt"/>
              </a:rPr>
              <a:t>Rakendus näitab töötajate kuise brutopalga erinevust soo, maakondade ning ametialade kaupa.</a:t>
            </a:r>
          </a:p>
          <a:p>
            <a:pPr marL="0" indent="0">
              <a:buNone/>
            </a:pPr>
            <a:r>
              <a:rPr lang="et-EE" sz="2800" b="0" i="0" dirty="0">
                <a:effectLst/>
                <a:latin typeface="+mj-lt"/>
              </a:rPr>
              <a:t> </a:t>
            </a:r>
          </a:p>
          <a:p>
            <a:pPr marL="0" indent="0">
              <a:buNone/>
            </a:pPr>
            <a:r>
              <a:rPr lang="et-EE" sz="2800" b="0" i="0" dirty="0">
                <a:effectLst/>
                <a:latin typeface="+mj-lt"/>
              </a:rPr>
              <a:t>Näitajad põhinevad registriandmetel:</a:t>
            </a:r>
          </a:p>
          <a:p>
            <a:r>
              <a:rPr lang="et-EE" sz="2800" dirty="0">
                <a:latin typeface="+mj-lt"/>
              </a:rPr>
              <a:t>EMTA TÖR</a:t>
            </a:r>
          </a:p>
          <a:p>
            <a:r>
              <a:rPr lang="et-EE" sz="2800" b="0" i="0" dirty="0">
                <a:effectLst/>
                <a:latin typeface="+mj-lt"/>
              </a:rPr>
              <a:t>TSD</a:t>
            </a:r>
            <a:endParaRPr lang="et-EE" sz="2800" dirty="0">
              <a:latin typeface="+mj-lt"/>
            </a:endParaRPr>
          </a:p>
          <a:p>
            <a:pPr marL="0" indent="0">
              <a:buNone/>
            </a:pPr>
            <a:endParaRPr lang="et-EE" sz="2800" dirty="0">
              <a:latin typeface="+mj-lt"/>
            </a:endParaRPr>
          </a:p>
          <a:p>
            <a:pPr marL="0" indent="0">
              <a:buNone/>
            </a:pPr>
            <a:r>
              <a:rPr lang="et-EE" sz="2800" dirty="0">
                <a:latin typeface="+mj-lt"/>
              </a:rPr>
              <a:t>palgad.stat.ee</a:t>
            </a:r>
          </a:p>
        </p:txBody>
      </p:sp>
      <p:pic>
        <p:nvPicPr>
          <p:cNvPr id="10" name="Content Placeholder 9">
            <a:extLst>
              <a:ext uri="{FF2B5EF4-FFF2-40B4-BE49-F238E27FC236}">
                <a16:creationId xmlns:a16="http://schemas.microsoft.com/office/drawing/2014/main" id="{C5F988FB-885C-F524-6F02-E7981FC51930}"/>
              </a:ext>
            </a:extLst>
          </p:cNvPr>
          <p:cNvPicPr>
            <a:picLocks noGrp="1" noChangeAspect="1"/>
          </p:cNvPicPr>
          <p:nvPr>
            <p:ph sz="half" idx="2"/>
          </p:nvPr>
        </p:nvPicPr>
        <p:blipFill>
          <a:blip r:embed="rId2"/>
          <a:stretch>
            <a:fillRect/>
          </a:stretch>
        </p:blipFill>
        <p:spPr>
          <a:xfrm>
            <a:off x="6354618" y="1181240"/>
            <a:ext cx="5455181" cy="4495520"/>
          </a:xfrm>
        </p:spPr>
      </p:pic>
      <p:sp>
        <p:nvSpPr>
          <p:cNvPr id="5" name="Slide Number Placeholder 4">
            <a:extLst>
              <a:ext uri="{FF2B5EF4-FFF2-40B4-BE49-F238E27FC236}">
                <a16:creationId xmlns:a16="http://schemas.microsoft.com/office/drawing/2014/main" id="{DA5EFFA5-6B5B-9F96-1D90-2EEC9E14872D}"/>
              </a:ext>
            </a:extLst>
          </p:cNvPr>
          <p:cNvSpPr>
            <a:spLocks noGrp="1"/>
          </p:cNvSpPr>
          <p:nvPr>
            <p:ph type="sldNum" sz="quarter" idx="12"/>
          </p:nvPr>
        </p:nvSpPr>
        <p:spPr/>
        <p:txBody>
          <a:bodyPr/>
          <a:lstStyle/>
          <a:p>
            <a:fld id="{9705FB9A-5FEA-4486-902A-E9C47A7B21EC}" type="slidenum">
              <a:rPr lang="et-EE" smtClean="0"/>
              <a:t>9</a:t>
            </a:fld>
            <a:endParaRPr lang="et-EE"/>
          </a:p>
        </p:txBody>
      </p:sp>
    </p:spTree>
    <p:extLst>
      <p:ext uri="{BB962C8B-B14F-4D97-AF65-F5344CB8AC3E}">
        <p14:creationId xmlns:p14="http://schemas.microsoft.com/office/powerpoint/2010/main" val="1550729772"/>
      </p:ext>
    </p:extLst>
  </p:cSld>
  <p:clrMapOvr>
    <a:masterClrMapping/>
  </p:clrMapOvr>
</p:sld>
</file>

<file path=ppt/theme/theme1.xml><?xml version="1.0" encoding="utf-8"?>
<a:theme xmlns:a="http://schemas.openxmlformats.org/drawingml/2006/main" name="Statistikaamet Theme">
  <a:themeElements>
    <a:clrScheme name="Statistikaamet">
      <a:dk1>
        <a:sysClr val="windowText" lastClr="000000"/>
      </a:dk1>
      <a:lt1>
        <a:sysClr val="window" lastClr="FFFFFF"/>
      </a:lt1>
      <a:dk2>
        <a:srgbClr val="A7A7A7"/>
      </a:dk2>
      <a:lt2>
        <a:srgbClr val="535353"/>
      </a:lt2>
      <a:accent1>
        <a:srgbClr val="7C7C7C"/>
      </a:accent1>
      <a:accent2>
        <a:srgbClr val="3F1A84"/>
      </a:accent2>
      <a:accent3>
        <a:srgbClr val="F58FA9"/>
      </a:accent3>
      <a:accent4>
        <a:srgbClr val="F7664F"/>
      </a:accent4>
      <a:accent5>
        <a:srgbClr val="3AD8CC"/>
      </a:accent5>
      <a:accent6>
        <a:srgbClr val="0F4FEF"/>
      </a:accent6>
      <a:hlink>
        <a:srgbClr val="565656"/>
      </a:hlink>
      <a:folHlink>
        <a:srgbClr val="DDDDDD"/>
      </a:folHlink>
    </a:clrScheme>
    <a:fontScheme name="Statistikaamet">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istikaamet esitlus EST_uku [Read-Only]" id="{097F6118-6936-489A-85AB-B72F871DE7E5}" vid="{836F0DDC-7893-4BF3-AEE6-B5E11EB30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16489</TotalTime>
  <Words>556</Words>
  <Application>Microsoft Office PowerPoint</Application>
  <PresentationFormat>Widescreen</PresentationFormat>
  <Paragraphs>127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vt:lpstr>
      <vt:lpstr>Roboto Light</vt:lpstr>
      <vt:lpstr>Arial</vt:lpstr>
      <vt:lpstr>Calibri</vt:lpstr>
      <vt:lpstr>Cambria Math</vt:lpstr>
      <vt:lpstr>Statistikaamet Theme</vt:lpstr>
      <vt:lpstr>Sooline palgalõhe</vt:lpstr>
      <vt:lpstr>Sissejuhatus</vt:lpstr>
      <vt:lpstr>Mis on sooline palgalõhe?</vt:lpstr>
      <vt:lpstr>Kuidas Statistikaametis palgalõhet arvutatakse (1)</vt:lpstr>
      <vt:lpstr>Kuidas Statistikaametis palgalõhet arvutatakse (2)</vt:lpstr>
      <vt:lpstr>Palgalõhe 2012-2022 Eestis</vt:lpstr>
      <vt:lpstr>Sooline palgalõhe tegevusala järgi, 2022. aastal</vt:lpstr>
      <vt:lpstr>Statistikaameti palgarakendus (1)</vt:lpstr>
      <vt:lpstr>Statistikaameti palgarakendus (2)</vt:lpstr>
      <vt:lpstr>Palgalõhe andmed poliitikakujundajatele</vt:lpstr>
      <vt:lpstr>PowerPoint Presentation</vt:lpstr>
      <vt:lpstr>Muud soolise statistika andmed SA-s</vt:lpstr>
      <vt:lpstr>Tänan!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Esitluse pealkirja slaid</dc:title>
  <dc:creator>Liina Kuusik</dc:creator>
  <cp:lastModifiedBy>Liina Kuusik</cp:lastModifiedBy>
  <cp:revision>20</cp:revision>
  <dcterms:created xsi:type="dcterms:W3CDTF">2024-02-14T09:26:39Z</dcterms:created>
  <dcterms:modified xsi:type="dcterms:W3CDTF">2024-02-26T17:02:16Z</dcterms:modified>
</cp:coreProperties>
</file>