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64" r:id="rId5"/>
    <p:sldId id="259" r:id="rId6"/>
    <p:sldId id="260" r:id="rId7"/>
    <p:sldId id="261" r:id="rId8"/>
    <p:sldId id="262" r:id="rId9"/>
    <p:sldId id="263" r:id="rId10"/>
    <p:sldId id="277" r:id="rId11"/>
    <p:sldId id="265" r:id="rId12"/>
    <p:sldId id="266" r:id="rId13"/>
    <p:sldId id="267" r:id="rId14"/>
    <p:sldId id="268" r:id="rId15"/>
    <p:sldId id="269" r:id="rId16"/>
    <p:sldId id="270" r:id="rId17"/>
    <p:sldId id="271" r:id="rId18"/>
    <p:sldId id="272" r:id="rId19"/>
    <p:sldId id="274" r:id="rId20"/>
    <p:sldId id="275" r:id="rId21"/>
    <p:sldId id="276"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Montserrat" panose="020B0604020202020204" charset="-70"/>
      <p:regular r:id="rId28"/>
    </p:embeddedFont>
    <p:embeddedFont>
      <p:font typeface="Montserrat Bold" panose="020B0604020202020204" charset="-70"/>
      <p:regular r:id="rId29"/>
    </p:embeddedFont>
    <p:embeddedFont>
      <p:font typeface="Montserrat Light Bold" panose="020B0604020202020204" charset="-7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108" autoAdjust="0"/>
  </p:normalViewPr>
  <p:slideViewPr>
    <p:cSldViewPr>
      <p:cViewPr varScale="1">
        <p:scale>
          <a:sx n="69" d="100"/>
          <a:sy n="69" d="100"/>
        </p:scale>
        <p:origin x="180" y="6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C41C7-B524-47BA-BC01-40EEB50ACDB8}" type="datetimeFigureOut">
              <a:rPr lang="et-EE" smtClean="0"/>
              <a:t>26.02.2024</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308BF-0F91-4509-A554-1F5523C7629B}" type="slidenum">
              <a:rPr lang="et-EE" smtClean="0"/>
              <a:t>‹#›</a:t>
            </a:fld>
            <a:endParaRPr lang="et-EE"/>
          </a:p>
        </p:txBody>
      </p:sp>
    </p:spTree>
    <p:extLst>
      <p:ext uri="{BB962C8B-B14F-4D97-AF65-F5344CB8AC3E}">
        <p14:creationId xmlns:p14="http://schemas.microsoft.com/office/powerpoint/2010/main" val="2833054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78D308BF-0F91-4509-A554-1F5523C7629B}" type="slidenum">
              <a:rPr lang="et-EE" smtClean="0"/>
              <a:t>4</a:t>
            </a:fld>
            <a:endParaRPr lang="et-EE"/>
          </a:p>
        </p:txBody>
      </p:sp>
    </p:spTree>
    <p:extLst>
      <p:ext uri="{BB962C8B-B14F-4D97-AF65-F5344CB8AC3E}">
        <p14:creationId xmlns:p14="http://schemas.microsoft.com/office/powerpoint/2010/main" val="335079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78D308BF-0F91-4509-A554-1F5523C7629B}" type="slidenum">
              <a:rPr lang="et-EE" smtClean="0"/>
              <a:t>8</a:t>
            </a:fld>
            <a:endParaRPr lang="et-EE"/>
          </a:p>
        </p:txBody>
      </p:sp>
    </p:spTree>
    <p:extLst>
      <p:ext uri="{BB962C8B-B14F-4D97-AF65-F5344CB8AC3E}">
        <p14:creationId xmlns:p14="http://schemas.microsoft.com/office/powerpoint/2010/main" val="117516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78D308BF-0F91-4509-A554-1F5523C7629B}" type="slidenum">
              <a:rPr lang="et-EE" smtClean="0"/>
              <a:t>10</a:t>
            </a:fld>
            <a:endParaRPr lang="et-EE"/>
          </a:p>
        </p:txBody>
      </p:sp>
    </p:spTree>
    <p:extLst>
      <p:ext uri="{BB962C8B-B14F-4D97-AF65-F5344CB8AC3E}">
        <p14:creationId xmlns:p14="http://schemas.microsoft.com/office/powerpoint/2010/main" val="136568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78D308BF-0F91-4509-A554-1F5523C7629B}" type="slidenum">
              <a:rPr lang="et-EE" smtClean="0"/>
              <a:t>12</a:t>
            </a:fld>
            <a:endParaRPr lang="et-EE"/>
          </a:p>
        </p:txBody>
      </p:sp>
    </p:spTree>
    <p:extLst>
      <p:ext uri="{BB962C8B-B14F-4D97-AF65-F5344CB8AC3E}">
        <p14:creationId xmlns:p14="http://schemas.microsoft.com/office/powerpoint/2010/main" val="3339622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78D308BF-0F91-4509-A554-1F5523C7629B}" type="slidenum">
              <a:rPr lang="et-EE" smtClean="0"/>
              <a:t>16</a:t>
            </a:fld>
            <a:endParaRPr lang="et-EE"/>
          </a:p>
        </p:txBody>
      </p:sp>
    </p:spTree>
    <p:extLst>
      <p:ext uri="{BB962C8B-B14F-4D97-AF65-F5344CB8AC3E}">
        <p14:creationId xmlns:p14="http://schemas.microsoft.com/office/powerpoint/2010/main" val="1915614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78D308BF-0F91-4509-A554-1F5523C7629B}" type="slidenum">
              <a:rPr lang="et-EE" smtClean="0"/>
              <a:t>21</a:t>
            </a:fld>
            <a:endParaRPr lang="et-EE"/>
          </a:p>
        </p:txBody>
      </p:sp>
    </p:spTree>
    <p:extLst>
      <p:ext uri="{BB962C8B-B14F-4D97-AF65-F5344CB8AC3E}">
        <p14:creationId xmlns:p14="http://schemas.microsoft.com/office/powerpoint/2010/main" val="15376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hyperlink" Target="https://www.linkedin.com/in/hanni-tominga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98322">
            <a:off x="12900241" y="-2764411"/>
            <a:ext cx="8774178" cy="8796169"/>
          </a:xfrm>
          <a:custGeom>
            <a:avLst/>
            <a:gdLst/>
            <a:ahLst/>
            <a:cxnLst/>
            <a:rect l="l" t="t" r="r" b="b"/>
            <a:pathLst>
              <a:path w="8774178" h="8796169">
                <a:moveTo>
                  <a:pt x="0" y="0"/>
                </a:moveTo>
                <a:lnTo>
                  <a:pt x="8774178" y="0"/>
                </a:lnTo>
                <a:lnTo>
                  <a:pt x="8774178" y="8796168"/>
                </a:lnTo>
                <a:lnTo>
                  <a:pt x="0" y="8796168"/>
                </a:lnTo>
                <a:lnTo>
                  <a:pt x="0" y="0"/>
                </a:lnTo>
                <a:close/>
              </a:path>
            </a:pathLst>
          </a:custGeom>
          <a:blipFill>
            <a:blip r:embed="rId2"/>
            <a:stretch>
              <a:fillRect/>
            </a:stretch>
          </a:blipFill>
        </p:spPr>
      </p:sp>
      <p:grpSp>
        <p:nvGrpSpPr>
          <p:cNvPr id="3" name="Group 3"/>
          <p:cNvGrpSpPr/>
          <p:nvPr/>
        </p:nvGrpSpPr>
        <p:grpSpPr>
          <a:xfrm>
            <a:off x="10491656" y="1633673"/>
            <a:ext cx="753561" cy="75356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395161" y="3783627"/>
            <a:ext cx="11474047" cy="3425825"/>
          </a:xfrm>
          <a:prstGeom prst="rect">
            <a:avLst/>
          </a:prstGeom>
        </p:spPr>
        <p:txBody>
          <a:bodyPr lIns="0" tIns="0" rIns="0" bIns="0" rtlCol="0" anchor="t">
            <a:spAutoFit/>
          </a:bodyPr>
          <a:lstStyle/>
          <a:p>
            <a:pPr>
              <a:lnSpc>
                <a:spcPts val="9100"/>
              </a:lnSpc>
              <a:spcBef>
                <a:spcPct val="0"/>
              </a:spcBef>
            </a:pPr>
            <a:r>
              <a:rPr lang="en-US" sz="6500">
                <a:solidFill>
                  <a:srgbClr val="000000"/>
                </a:solidFill>
                <a:latin typeface="Montserrat Bold"/>
              </a:rPr>
              <a:t>AI värbamise ja värbamisturunduse assistendina</a:t>
            </a:r>
          </a:p>
        </p:txBody>
      </p:sp>
      <p:grpSp>
        <p:nvGrpSpPr>
          <p:cNvPr id="7" name="Group 7"/>
          <p:cNvGrpSpPr/>
          <p:nvPr/>
        </p:nvGrpSpPr>
        <p:grpSpPr>
          <a:xfrm>
            <a:off x="14806741" y="7679379"/>
            <a:ext cx="1578921" cy="157892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1395161" y="7239910"/>
            <a:ext cx="7173539" cy="1136165"/>
          </a:xfrm>
          <a:prstGeom prst="rect">
            <a:avLst/>
          </a:prstGeom>
        </p:spPr>
        <p:txBody>
          <a:bodyPr lIns="0" tIns="0" rIns="0" bIns="0" rtlCol="0" anchor="t">
            <a:spAutoFit/>
          </a:bodyPr>
          <a:lstStyle/>
          <a:p>
            <a:pPr>
              <a:lnSpc>
                <a:spcPts val="4632"/>
              </a:lnSpc>
            </a:pPr>
            <a:r>
              <a:rPr lang="en-US" sz="3308">
                <a:solidFill>
                  <a:srgbClr val="000000"/>
                </a:solidFill>
                <a:latin typeface="Montserrat"/>
              </a:rPr>
              <a:t>Hanni Tomingas</a:t>
            </a:r>
          </a:p>
          <a:p>
            <a:pPr>
              <a:lnSpc>
                <a:spcPts val="4632"/>
              </a:lnSpc>
              <a:spcBef>
                <a:spcPct val="0"/>
              </a:spcBef>
            </a:pPr>
            <a:r>
              <a:rPr lang="en-US" sz="3308">
                <a:solidFill>
                  <a:srgbClr val="000000"/>
                </a:solidFill>
                <a:latin typeface="Montserrat"/>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8993275"/>
            <a:ext cx="8434945" cy="1293725"/>
            <a:chOff x="0" y="0"/>
            <a:chExt cx="2137108" cy="327783"/>
          </a:xfrm>
        </p:grpSpPr>
        <p:sp>
          <p:nvSpPr>
            <p:cNvPr id="4" name="Freeform 4"/>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5" name="TextBox 5"/>
            <p:cNvSpPr txBox="1"/>
            <p:nvPr/>
          </p:nvSpPr>
          <p:spPr>
            <a:xfrm>
              <a:off x="0" y="-38100"/>
              <a:ext cx="2137108" cy="36588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9209" y="0"/>
            <a:ext cx="8434945" cy="1293725"/>
            <a:chOff x="0" y="0"/>
            <a:chExt cx="2137108" cy="327783"/>
          </a:xfrm>
        </p:grpSpPr>
        <p:sp>
          <p:nvSpPr>
            <p:cNvPr id="7" name="Freeform 7"/>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8" name="TextBox 8"/>
            <p:cNvSpPr txBox="1"/>
            <p:nvPr/>
          </p:nvSpPr>
          <p:spPr>
            <a:xfrm>
              <a:off x="0" y="-38100"/>
              <a:ext cx="2137108" cy="36588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668639" y="4610100"/>
            <a:ext cx="373881" cy="3738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9582025" y="1839789"/>
            <a:ext cx="7742100" cy="1223284"/>
          </a:xfrm>
          <a:prstGeom prst="rect">
            <a:avLst/>
          </a:prstGeom>
        </p:spPr>
        <p:txBody>
          <a:bodyPr wrap="square" lIns="0" tIns="0" rIns="0" bIns="0" rtlCol="0" anchor="t">
            <a:spAutoFit/>
          </a:bodyPr>
          <a:lstStyle/>
          <a:p>
            <a:pPr marL="0" lvl="0" indent="0">
              <a:lnSpc>
                <a:spcPts val="10276"/>
              </a:lnSpc>
              <a:spcBef>
                <a:spcPct val="0"/>
              </a:spcBef>
            </a:pPr>
            <a:r>
              <a:rPr lang="et-EE" sz="7340" dirty="0">
                <a:solidFill>
                  <a:srgbClr val="000000"/>
                </a:solidFill>
                <a:latin typeface="Montserrat Bold"/>
              </a:rPr>
              <a:t>Mis on </a:t>
            </a:r>
            <a:r>
              <a:rPr lang="et-EE" sz="7340" dirty="0" err="1">
                <a:solidFill>
                  <a:srgbClr val="000000"/>
                </a:solidFill>
                <a:latin typeface="Montserrat Bold"/>
              </a:rPr>
              <a:t>prompt</a:t>
            </a:r>
            <a:r>
              <a:rPr lang="et-EE" sz="7340" dirty="0">
                <a:solidFill>
                  <a:srgbClr val="000000"/>
                </a:solidFill>
                <a:latin typeface="Montserrat Bold"/>
              </a:rPr>
              <a:t>?</a:t>
            </a:r>
            <a:endParaRPr lang="en-US" sz="7340" dirty="0">
              <a:solidFill>
                <a:srgbClr val="000000"/>
              </a:solidFill>
              <a:latin typeface="Montserrat Bold"/>
            </a:endParaRPr>
          </a:p>
        </p:txBody>
      </p:sp>
      <p:sp>
        <p:nvSpPr>
          <p:cNvPr id="16" name="TextBox 16"/>
          <p:cNvSpPr txBox="1"/>
          <p:nvPr/>
        </p:nvSpPr>
        <p:spPr>
          <a:xfrm>
            <a:off x="10287000" y="4229100"/>
            <a:ext cx="7742101" cy="3247684"/>
          </a:xfrm>
          <a:prstGeom prst="rect">
            <a:avLst/>
          </a:prstGeom>
        </p:spPr>
        <p:txBody>
          <a:bodyPr lIns="0" tIns="0" rIns="0" bIns="0" rtlCol="0" anchor="t">
            <a:spAutoFit/>
          </a:bodyPr>
          <a:lstStyle/>
          <a:p>
            <a:pPr>
              <a:lnSpc>
                <a:spcPct val="170000"/>
              </a:lnSpc>
            </a:pPr>
            <a:r>
              <a:rPr lang="et-EE" sz="3200" dirty="0"/>
              <a:t>"</a:t>
            </a:r>
            <a:r>
              <a:rPr lang="et-EE" sz="3200" dirty="0" err="1"/>
              <a:t>Prompt</a:t>
            </a:r>
            <a:r>
              <a:rPr lang="et-EE" sz="3200" dirty="0"/>
              <a:t>" on juhis või käsklus, mida kasutatakse tehisintellekti süsteemide, nagu </a:t>
            </a:r>
            <a:r>
              <a:rPr lang="et-EE" sz="3200" dirty="0" err="1"/>
              <a:t>ChatGPT</a:t>
            </a:r>
            <a:r>
              <a:rPr lang="et-EE" sz="3200" dirty="0"/>
              <a:t> või DALL-E, suunamiseks, et need genereeriksid soovitud vastuse või looks sisu. </a:t>
            </a:r>
          </a:p>
        </p:txBody>
      </p:sp>
      <p:pic>
        <p:nvPicPr>
          <p:cNvPr id="26" name="Picture 25">
            <a:extLst>
              <a:ext uri="{FF2B5EF4-FFF2-40B4-BE49-F238E27FC236}">
                <a16:creationId xmlns:a16="http://schemas.microsoft.com/office/drawing/2014/main" id="{4C5ED3BD-EA04-4229-82C5-06056297DE3A}"/>
              </a:ext>
            </a:extLst>
          </p:cNvPr>
          <p:cNvPicPr>
            <a:picLocks noChangeAspect="1"/>
          </p:cNvPicPr>
          <p:nvPr/>
        </p:nvPicPr>
        <p:blipFill>
          <a:blip r:embed="rId3"/>
          <a:stretch>
            <a:fillRect/>
          </a:stretch>
        </p:blipFill>
        <p:spPr>
          <a:xfrm>
            <a:off x="33217" y="1361555"/>
            <a:ext cx="8399205" cy="7631720"/>
          </a:xfrm>
          <a:prstGeom prst="rect">
            <a:avLst/>
          </a:prstGeom>
          <a:ln w="34925">
            <a:solidFill>
              <a:schemeClr val="bg1"/>
            </a:solidFill>
          </a:ln>
        </p:spPr>
      </p:pic>
    </p:spTree>
    <p:extLst>
      <p:ext uri="{BB962C8B-B14F-4D97-AF65-F5344CB8AC3E}">
        <p14:creationId xmlns:p14="http://schemas.microsoft.com/office/powerpoint/2010/main" val="3367763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74361"/>
            <a:chOff x="0" y="0"/>
            <a:chExt cx="9414331" cy="964887"/>
          </a:xfrm>
        </p:grpSpPr>
        <p:sp>
          <p:nvSpPr>
            <p:cNvPr id="3" name="Freeform 3"/>
            <p:cNvSpPr/>
            <p:nvPr/>
          </p:nvSpPr>
          <p:spPr>
            <a:xfrm>
              <a:off x="0" y="0"/>
              <a:ext cx="9414331" cy="964887"/>
            </a:xfrm>
            <a:custGeom>
              <a:avLst/>
              <a:gdLst/>
              <a:ahLst/>
              <a:cxnLst/>
              <a:rect l="l" t="t" r="r" b="b"/>
              <a:pathLst>
                <a:path w="9414331" h="964887">
                  <a:moveTo>
                    <a:pt x="0" y="0"/>
                  </a:moveTo>
                  <a:lnTo>
                    <a:pt x="9414331" y="0"/>
                  </a:lnTo>
                  <a:lnTo>
                    <a:pt x="9414331" y="964887"/>
                  </a:lnTo>
                  <a:lnTo>
                    <a:pt x="0" y="964887"/>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4" name="TextBox 4"/>
            <p:cNvSpPr txBox="1"/>
            <p:nvPr/>
          </p:nvSpPr>
          <p:spPr>
            <a:xfrm>
              <a:off x="0" y="-38100"/>
              <a:ext cx="9414331" cy="100298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6727" y="2061440"/>
            <a:ext cx="18011463" cy="8046358"/>
          </a:xfrm>
          <a:custGeom>
            <a:avLst/>
            <a:gdLst/>
            <a:ahLst/>
            <a:cxnLst/>
            <a:rect l="l" t="t" r="r" b="b"/>
            <a:pathLst>
              <a:path w="18011463" h="8046358">
                <a:moveTo>
                  <a:pt x="0" y="0"/>
                </a:moveTo>
                <a:lnTo>
                  <a:pt x="18011462" y="0"/>
                </a:lnTo>
                <a:lnTo>
                  <a:pt x="18011462" y="8046357"/>
                </a:lnTo>
                <a:lnTo>
                  <a:pt x="0" y="8046357"/>
                </a:lnTo>
                <a:lnTo>
                  <a:pt x="0" y="0"/>
                </a:lnTo>
                <a:close/>
              </a:path>
            </a:pathLst>
          </a:custGeom>
          <a:blipFill>
            <a:blip r:embed="rId2"/>
            <a:stretch>
              <a:fillRect/>
            </a:stretch>
          </a:blipFill>
        </p:spPr>
      </p:sp>
      <p:sp>
        <p:nvSpPr>
          <p:cNvPr id="6" name="TextBox 6"/>
          <p:cNvSpPr txBox="1"/>
          <p:nvPr/>
        </p:nvSpPr>
        <p:spPr>
          <a:xfrm>
            <a:off x="535442" y="338781"/>
            <a:ext cx="13779031" cy="1246488"/>
          </a:xfrm>
          <a:prstGeom prst="rect">
            <a:avLst/>
          </a:prstGeom>
        </p:spPr>
        <p:txBody>
          <a:bodyPr lIns="0" tIns="0" rIns="0" bIns="0" rtlCol="0" anchor="t">
            <a:spAutoFit/>
          </a:bodyPr>
          <a:lstStyle/>
          <a:p>
            <a:pPr marL="0" lvl="0" indent="0" algn="l">
              <a:lnSpc>
                <a:spcPts val="10276"/>
              </a:lnSpc>
              <a:spcBef>
                <a:spcPct val="0"/>
              </a:spcBef>
            </a:pPr>
            <a:r>
              <a:rPr lang="en-US" sz="7340">
                <a:solidFill>
                  <a:srgbClr val="000000"/>
                </a:solidFill>
                <a:latin typeface="Montserrat Bold"/>
              </a:rPr>
              <a:t>Mis hetkel tuleb AI appi?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93725"/>
            <a:ext cx="8444154" cy="7608052"/>
          </a:xfrm>
          <a:custGeom>
            <a:avLst/>
            <a:gdLst/>
            <a:ahLst/>
            <a:cxnLst/>
            <a:rect l="l" t="t" r="r" b="b"/>
            <a:pathLst>
              <a:path w="8444154" h="7608052">
                <a:moveTo>
                  <a:pt x="0" y="0"/>
                </a:moveTo>
                <a:lnTo>
                  <a:pt x="8444154" y="0"/>
                </a:lnTo>
                <a:lnTo>
                  <a:pt x="8444154" y="7608052"/>
                </a:lnTo>
                <a:lnTo>
                  <a:pt x="0" y="7608052"/>
                </a:lnTo>
                <a:lnTo>
                  <a:pt x="0" y="0"/>
                </a:lnTo>
                <a:close/>
              </a:path>
            </a:pathLst>
          </a:custGeom>
          <a:blipFill>
            <a:blip r:embed="rId3"/>
            <a:stretch>
              <a:fillRect t="-54" b="-10935"/>
            </a:stretch>
          </a:blipFill>
        </p:spPr>
      </p:sp>
      <p:grpSp>
        <p:nvGrpSpPr>
          <p:cNvPr id="3" name="Group 3"/>
          <p:cNvGrpSpPr/>
          <p:nvPr/>
        </p:nvGrpSpPr>
        <p:grpSpPr>
          <a:xfrm>
            <a:off x="0" y="8993275"/>
            <a:ext cx="8434945" cy="1293725"/>
            <a:chOff x="0" y="0"/>
            <a:chExt cx="2137108" cy="327783"/>
          </a:xfrm>
        </p:grpSpPr>
        <p:sp>
          <p:nvSpPr>
            <p:cNvPr id="4" name="Freeform 4"/>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5" name="TextBox 5"/>
            <p:cNvSpPr txBox="1"/>
            <p:nvPr/>
          </p:nvSpPr>
          <p:spPr>
            <a:xfrm>
              <a:off x="0" y="-38100"/>
              <a:ext cx="2137108" cy="36588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9209" y="0"/>
            <a:ext cx="8434945" cy="1293725"/>
            <a:chOff x="0" y="0"/>
            <a:chExt cx="2137108" cy="327783"/>
          </a:xfrm>
        </p:grpSpPr>
        <p:sp>
          <p:nvSpPr>
            <p:cNvPr id="7" name="Freeform 7"/>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8" name="TextBox 8"/>
            <p:cNvSpPr txBox="1"/>
            <p:nvPr/>
          </p:nvSpPr>
          <p:spPr>
            <a:xfrm>
              <a:off x="0" y="-38100"/>
              <a:ext cx="2137108" cy="36588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352154" y="3359300"/>
            <a:ext cx="373881" cy="3738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8671042" y="1896939"/>
            <a:ext cx="9296395" cy="737476"/>
          </a:xfrm>
          <a:prstGeom prst="rect">
            <a:avLst/>
          </a:prstGeom>
        </p:spPr>
        <p:txBody>
          <a:bodyPr lIns="0" tIns="0" rIns="0" bIns="0" rtlCol="0" anchor="t">
            <a:spAutoFit/>
          </a:bodyPr>
          <a:lstStyle/>
          <a:p>
            <a:pPr marL="0" lvl="0" indent="0">
              <a:lnSpc>
                <a:spcPts val="6076"/>
              </a:lnSpc>
              <a:spcBef>
                <a:spcPct val="0"/>
              </a:spcBef>
            </a:pPr>
            <a:r>
              <a:rPr lang="en-US" sz="4340">
                <a:solidFill>
                  <a:srgbClr val="000000"/>
                </a:solidFill>
                <a:latin typeface="Montserrat Bold"/>
              </a:rPr>
              <a:t>ChatGPT igapäevase partnerina</a:t>
            </a:r>
          </a:p>
        </p:txBody>
      </p:sp>
      <p:sp>
        <p:nvSpPr>
          <p:cNvPr id="13" name="TextBox 13"/>
          <p:cNvSpPr txBox="1"/>
          <p:nvPr/>
        </p:nvSpPr>
        <p:spPr>
          <a:xfrm>
            <a:off x="10191095" y="3359300"/>
            <a:ext cx="5995160" cy="819150"/>
          </a:xfrm>
          <a:prstGeom prst="rect">
            <a:avLst/>
          </a:prstGeom>
        </p:spPr>
        <p:txBody>
          <a:bodyPr lIns="0" tIns="0" rIns="0" bIns="0" rtlCol="0" anchor="t">
            <a:spAutoFit/>
          </a:bodyPr>
          <a:lstStyle/>
          <a:p>
            <a:pPr algn="r">
              <a:lnSpc>
                <a:spcPts val="3240"/>
              </a:lnSpc>
            </a:pPr>
            <a:r>
              <a:rPr lang="en-US" sz="2700">
                <a:solidFill>
                  <a:srgbClr val="000000"/>
                </a:solidFill>
                <a:latin typeface="Montserrat Bold"/>
              </a:rPr>
              <a:t>Värbamine ja värbamisturundus</a:t>
            </a:r>
          </a:p>
          <a:p>
            <a:pPr algn="r">
              <a:lnSpc>
                <a:spcPts val="3240"/>
              </a:lnSpc>
              <a:spcBef>
                <a:spcPct val="0"/>
              </a:spcBef>
            </a:pPr>
            <a:endParaRPr lang="en-US" sz="2700">
              <a:solidFill>
                <a:srgbClr val="000000"/>
              </a:solidFill>
              <a:latin typeface="Montserrat Bold"/>
            </a:endParaRPr>
          </a:p>
        </p:txBody>
      </p:sp>
      <p:sp>
        <p:nvSpPr>
          <p:cNvPr id="14" name="TextBox 14"/>
          <p:cNvSpPr txBox="1"/>
          <p:nvPr/>
        </p:nvSpPr>
        <p:spPr>
          <a:xfrm>
            <a:off x="10377251" y="3732280"/>
            <a:ext cx="6882049" cy="5257097"/>
          </a:xfrm>
          <a:prstGeom prst="rect">
            <a:avLst/>
          </a:prstGeom>
        </p:spPr>
        <p:txBody>
          <a:bodyPr lIns="0" tIns="0" rIns="0" bIns="0" rtlCol="0" anchor="t">
            <a:spAutoFit/>
          </a:bodyPr>
          <a:lstStyle/>
          <a:p>
            <a:pPr algn="just">
              <a:lnSpc>
                <a:spcPts val="6028"/>
              </a:lnSpc>
            </a:pPr>
            <a:r>
              <a:rPr lang="en-US" sz="3206">
                <a:solidFill>
                  <a:srgbClr val="101010"/>
                </a:solidFill>
                <a:latin typeface="Montserrat"/>
              </a:rPr>
              <a:t>•e-mailid</a:t>
            </a:r>
          </a:p>
          <a:p>
            <a:pPr algn="just">
              <a:lnSpc>
                <a:spcPts val="6028"/>
              </a:lnSpc>
            </a:pPr>
            <a:r>
              <a:rPr lang="en-US" sz="3206">
                <a:solidFill>
                  <a:srgbClr val="101010"/>
                </a:solidFill>
                <a:latin typeface="Montserrat"/>
              </a:rPr>
              <a:t>•eitavad vastused</a:t>
            </a:r>
          </a:p>
          <a:p>
            <a:pPr algn="just">
              <a:lnSpc>
                <a:spcPts val="6028"/>
              </a:lnSpc>
            </a:pPr>
            <a:r>
              <a:rPr lang="en-US" sz="3206">
                <a:solidFill>
                  <a:srgbClr val="101010"/>
                </a:solidFill>
                <a:latin typeface="Montserrat"/>
              </a:rPr>
              <a:t>•keerulised telefonikõned</a:t>
            </a:r>
          </a:p>
          <a:p>
            <a:pPr algn="just">
              <a:lnSpc>
                <a:spcPts val="6028"/>
              </a:lnSpc>
            </a:pPr>
            <a:r>
              <a:rPr lang="en-US" sz="3206">
                <a:solidFill>
                  <a:srgbClr val="101010"/>
                </a:solidFill>
                <a:latin typeface="Montserrat"/>
              </a:rPr>
              <a:t>•töökuulutuse sisutekstid</a:t>
            </a:r>
          </a:p>
          <a:p>
            <a:pPr algn="just">
              <a:lnSpc>
                <a:spcPts val="6028"/>
              </a:lnSpc>
            </a:pPr>
            <a:r>
              <a:rPr lang="en-US" sz="3206">
                <a:solidFill>
                  <a:srgbClr val="101010"/>
                </a:solidFill>
                <a:latin typeface="Montserrat"/>
              </a:rPr>
              <a:t>•LI, FB postituste tekstid</a:t>
            </a:r>
          </a:p>
          <a:p>
            <a:pPr algn="just">
              <a:lnSpc>
                <a:spcPts val="6028"/>
              </a:lnSpc>
            </a:pPr>
            <a:r>
              <a:rPr lang="en-US" sz="3206">
                <a:solidFill>
                  <a:srgbClr val="101010"/>
                </a:solidFill>
                <a:latin typeface="Montserrat"/>
              </a:rPr>
              <a:t>•kampaaniad</a:t>
            </a:r>
          </a:p>
          <a:p>
            <a:pPr marL="0" lvl="0" indent="0" algn="just">
              <a:lnSpc>
                <a:spcPts val="6028"/>
              </a:lnSpc>
            </a:pPr>
            <a:r>
              <a:rPr lang="en-US" sz="3206">
                <a:solidFill>
                  <a:srgbClr val="101010"/>
                </a:solidFill>
                <a:latin typeface="Montserrat"/>
              </a:rPr>
              <a:t>•hüüdlaused/reklaamsõnumid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93275"/>
            <a:ext cx="8434945" cy="1293725"/>
            <a:chOff x="0" y="0"/>
            <a:chExt cx="2137108" cy="327783"/>
          </a:xfrm>
        </p:grpSpPr>
        <p:sp>
          <p:nvSpPr>
            <p:cNvPr id="3" name="Freeform 3"/>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4" name="TextBox 4"/>
            <p:cNvSpPr txBox="1"/>
            <p:nvPr/>
          </p:nvSpPr>
          <p:spPr>
            <a:xfrm>
              <a:off x="0" y="-38100"/>
              <a:ext cx="2137108" cy="36588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9209" y="0"/>
            <a:ext cx="8434945" cy="1293725"/>
            <a:chOff x="0" y="0"/>
            <a:chExt cx="2137108" cy="327783"/>
          </a:xfrm>
        </p:grpSpPr>
        <p:sp>
          <p:nvSpPr>
            <p:cNvPr id="6" name="Freeform 6"/>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7" name="TextBox 7"/>
            <p:cNvSpPr txBox="1"/>
            <p:nvPr/>
          </p:nvSpPr>
          <p:spPr>
            <a:xfrm>
              <a:off x="0" y="-38100"/>
              <a:ext cx="2137108" cy="36588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352154" y="3359300"/>
            <a:ext cx="373881" cy="3738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9209" y="1293725"/>
            <a:ext cx="8425736" cy="7598843"/>
          </a:xfrm>
          <a:custGeom>
            <a:avLst/>
            <a:gdLst/>
            <a:ahLst/>
            <a:cxnLst/>
            <a:rect l="l" t="t" r="r" b="b"/>
            <a:pathLst>
              <a:path w="8425736" h="7598843">
                <a:moveTo>
                  <a:pt x="0" y="0"/>
                </a:moveTo>
                <a:lnTo>
                  <a:pt x="8425736" y="0"/>
                </a:lnTo>
                <a:lnTo>
                  <a:pt x="8425736" y="7598843"/>
                </a:lnTo>
                <a:lnTo>
                  <a:pt x="0" y="7598843"/>
                </a:lnTo>
                <a:lnTo>
                  <a:pt x="0" y="0"/>
                </a:lnTo>
                <a:close/>
              </a:path>
            </a:pathLst>
          </a:custGeom>
          <a:blipFill>
            <a:blip r:embed="rId2"/>
            <a:stretch>
              <a:fillRect b="-10881"/>
            </a:stretch>
          </a:blipFill>
        </p:spPr>
      </p:sp>
      <p:sp>
        <p:nvSpPr>
          <p:cNvPr id="12" name="TextBox 12"/>
          <p:cNvSpPr txBox="1"/>
          <p:nvPr/>
        </p:nvSpPr>
        <p:spPr>
          <a:xfrm>
            <a:off x="8671042" y="1896939"/>
            <a:ext cx="9296395" cy="737476"/>
          </a:xfrm>
          <a:prstGeom prst="rect">
            <a:avLst/>
          </a:prstGeom>
        </p:spPr>
        <p:txBody>
          <a:bodyPr lIns="0" tIns="0" rIns="0" bIns="0" rtlCol="0" anchor="t">
            <a:spAutoFit/>
          </a:bodyPr>
          <a:lstStyle/>
          <a:p>
            <a:pPr marL="0" lvl="0" indent="0">
              <a:lnSpc>
                <a:spcPts val="6076"/>
              </a:lnSpc>
              <a:spcBef>
                <a:spcPct val="0"/>
              </a:spcBef>
            </a:pPr>
            <a:r>
              <a:rPr lang="en-US" sz="4340">
                <a:solidFill>
                  <a:srgbClr val="000000"/>
                </a:solidFill>
                <a:latin typeface="Montserrat Bold"/>
              </a:rPr>
              <a:t>ChatGPT igapäevase partnerina</a:t>
            </a:r>
          </a:p>
        </p:txBody>
      </p:sp>
      <p:sp>
        <p:nvSpPr>
          <p:cNvPr id="13" name="TextBox 13"/>
          <p:cNvSpPr txBox="1"/>
          <p:nvPr/>
        </p:nvSpPr>
        <p:spPr>
          <a:xfrm>
            <a:off x="8228976" y="3359300"/>
            <a:ext cx="7957279" cy="409575"/>
          </a:xfrm>
          <a:prstGeom prst="rect">
            <a:avLst/>
          </a:prstGeom>
        </p:spPr>
        <p:txBody>
          <a:bodyPr lIns="0" tIns="0" rIns="0" bIns="0" rtlCol="0" anchor="t">
            <a:spAutoFit/>
          </a:bodyPr>
          <a:lstStyle/>
          <a:p>
            <a:pPr algn="r">
              <a:lnSpc>
                <a:spcPts val="3240"/>
              </a:lnSpc>
              <a:spcBef>
                <a:spcPct val="0"/>
              </a:spcBef>
            </a:pPr>
            <a:r>
              <a:rPr lang="en-US" sz="2700">
                <a:solidFill>
                  <a:srgbClr val="000000"/>
                </a:solidFill>
                <a:latin typeface="Montserrat Bold"/>
              </a:rPr>
              <a:t>Tööandja bränding, väärtused, kultuur</a:t>
            </a:r>
          </a:p>
        </p:txBody>
      </p:sp>
      <p:sp>
        <p:nvSpPr>
          <p:cNvPr id="14" name="TextBox 14"/>
          <p:cNvSpPr txBox="1"/>
          <p:nvPr/>
        </p:nvSpPr>
        <p:spPr>
          <a:xfrm>
            <a:off x="9304207" y="3736178"/>
            <a:ext cx="6882049" cy="5257097"/>
          </a:xfrm>
          <a:prstGeom prst="rect">
            <a:avLst/>
          </a:prstGeom>
        </p:spPr>
        <p:txBody>
          <a:bodyPr lIns="0" tIns="0" rIns="0" bIns="0" rtlCol="0" anchor="t">
            <a:spAutoFit/>
          </a:bodyPr>
          <a:lstStyle/>
          <a:p>
            <a:pPr algn="just">
              <a:lnSpc>
                <a:spcPts val="6028"/>
              </a:lnSpc>
            </a:pPr>
            <a:r>
              <a:rPr lang="en-US" sz="3206" dirty="0">
                <a:solidFill>
                  <a:srgbClr val="101010"/>
                </a:solidFill>
                <a:latin typeface="Montserrat"/>
              </a:rPr>
              <a:t>•</a:t>
            </a:r>
            <a:r>
              <a:rPr lang="et-EE" sz="3206" dirty="0">
                <a:solidFill>
                  <a:srgbClr val="101010"/>
                </a:solidFill>
                <a:latin typeface="Montserrat"/>
              </a:rPr>
              <a:t> </a:t>
            </a:r>
            <a:r>
              <a:rPr lang="en-US" sz="3206" dirty="0" err="1">
                <a:solidFill>
                  <a:srgbClr val="101010"/>
                </a:solidFill>
                <a:latin typeface="Montserrat"/>
              </a:rPr>
              <a:t>ideede</a:t>
            </a:r>
            <a:r>
              <a:rPr lang="et-EE" sz="3206" dirty="0">
                <a:solidFill>
                  <a:srgbClr val="101010"/>
                </a:solidFill>
                <a:latin typeface="Montserrat"/>
              </a:rPr>
              <a:t>:</a:t>
            </a:r>
            <a:r>
              <a:rPr lang="en-US" sz="3206" dirty="0">
                <a:solidFill>
                  <a:srgbClr val="101010"/>
                </a:solidFill>
                <a:latin typeface="Montserrat"/>
              </a:rPr>
              <a:t> </a:t>
            </a:r>
          </a:p>
          <a:p>
            <a:pPr algn="just">
              <a:lnSpc>
                <a:spcPts val="6028"/>
              </a:lnSpc>
            </a:pPr>
            <a:r>
              <a:rPr lang="et-EE" sz="3206" dirty="0">
                <a:solidFill>
                  <a:srgbClr val="101010"/>
                </a:solidFill>
                <a:latin typeface="Montserrat"/>
              </a:rPr>
              <a:t>	- </a:t>
            </a:r>
            <a:r>
              <a:rPr lang="en-US" sz="3206" dirty="0" err="1">
                <a:solidFill>
                  <a:srgbClr val="101010"/>
                </a:solidFill>
                <a:latin typeface="Montserrat"/>
              </a:rPr>
              <a:t>genereerimine</a:t>
            </a:r>
            <a:endParaRPr lang="en-US" sz="3206" dirty="0">
              <a:solidFill>
                <a:srgbClr val="101010"/>
              </a:solidFill>
              <a:latin typeface="Montserrat"/>
            </a:endParaRPr>
          </a:p>
          <a:p>
            <a:pPr algn="just">
              <a:lnSpc>
                <a:spcPts val="6028"/>
              </a:lnSpc>
            </a:pPr>
            <a:r>
              <a:rPr lang="et-EE" sz="3206" dirty="0">
                <a:solidFill>
                  <a:srgbClr val="101010"/>
                </a:solidFill>
                <a:latin typeface="Montserrat"/>
              </a:rPr>
              <a:t>	- </a:t>
            </a:r>
            <a:r>
              <a:rPr lang="en-US" sz="3206" dirty="0" err="1">
                <a:solidFill>
                  <a:srgbClr val="101010"/>
                </a:solidFill>
                <a:latin typeface="Montserrat"/>
              </a:rPr>
              <a:t>katsetamine</a:t>
            </a:r>
            <a:endParaRPr lang="en-US" sz="3206" dirty="0">
              <a:solidFill>
                <a:srgbClr val="101010"/>
              </a:solidFill>
              <a:latin typeface="Montserrat"/>
            </a:endParaRPr>
          </a:p>
          <a:p>
            <a:pPr algn="just">
              <a:lnSpc>
                <a:spcPts val="6028"/>
              </a:lnSpc>
            </a:pPr>
            <a:r>
              <a:rPr lang="et-EE" sz="3206" dirty="0">
                <a:solidFill>
                  <a:srgbClr val="101010"/>
                </a:solidFill>
                <a:latin typeface="Montserrat"/>
              </a:rPr>
              <a:t>	- </a:t>
            </a:r>
            <a:r>
              <a:rPr lang="en-US" sz="3206" dirty="0" err="1">
                <a:solidFill>
                  <a:srgbClr val="101010"/>
                </a:solidFill>
                <a:latin typeface="Montserrat"/>
              </a:rPr>
              <a:t>peegeldamine</a:t>
            </a:r>
            <a:endParaRPr lang="en-US" sz="3206" dirty="0">
              <a:solidFill>
                <a:srgbClr val="101010"/>
              </a:solidFill>
              <a:latin typeface="Montserrat"/>
            </a:endParaRPr>
          </a:p>
          <a:p>
            <a:pPr algn="just">
              <a:lnSpc>
                <a:spcPts val="6028"/>
              </a:lnSpc>
            </a:pPr>
            <a:r>
              <a:rPr lang="en-US" sz="3206" dirty="0">
                <a:solidFill>
                  <a:srgbClr val="101010"/>
                </a:solidFill>
                <a:latin typeface="Montserrat"/>
              </a:rPr>
              <a:t>•</a:t>
            </a:r>
            <a:r>
              <a:rPr lang="et-EE" sz="3206" dirty="0">
                <a:solidFill>
                  <a:srgbClr val="101010"/>
                </a:solidFill>
                <a:latin typeface="Montserrat"/>
              </a:rPr>
              <a:t> </a:t>
            </a:r>
            <a:r>
              <a:rPr lang="en-US" sz="3206" dirty="0" err="1">
                <a:solidFill>
                  <a:srgbClr val="101010"/>
                </a:solidFill>
                <a:latin typeface="Montserrat"/>
              </a:rPr>
              <a:t>analoogid</a:t>
            </a:r>
            <a:endParaRPr lang="en-US" sz="3206" dirty="0">
              <a:solidFill>
                <a:srgbClr val="101010"/>
              </a:solidFill>
              <a:latin typeface="Montserrat"/>
            </a:endParaRPr>
          </a:p>
          <a:p>
            <a:pPr algn="just">
              <a:lnSpc>
                <a:spcPts val="6028"/>
              </a:lnSpc>
            </a:pPr>
            <a:r>
              <a:rPr lang="en-US" sz="3206" dirty="0">
                <a:solidFill>
                  <a:srgbClr val="101010"/>
                </a:solidFill>
                <a:latin typeface="Montserrat"/>
              </a:rPr>
              <a:t>•</a:t>
            </a:r>
            <a:r>
              <a:rPr lang="et-EE" sz="3206" dirty="0">
                <a:solidFill>
                  <a:srgbClr val="101010"/>
                </a:solidFill>
                <a:latin typeface="Montserrat"/>
              </a:rPr>
              <a:t> </a:t>
            </a:r>
            <a:r>
              <a:rPr lang="en-US" sz="3206" dirty="0" err="1">
                <a:solidFill>
                  <a:srgbClr val="101010"/>
                </a:solidFill>
                <a:latin typeface="Montserrat"/>
              </a:rPr>
              <a:t>argumentide</a:t>
            </a:r>
            <a:r>
              <a:rPr lang="en-US" sz="3206" dirty="0">
                <a:solidFill>
                  <a:srgbClr val="101010"/>
                </a:solidFill>
                <a:latin typeface="Montserrat"/>
              </a:rPr>
              <a:t> </a:t>
            </a:r>
            <a:r>
              <a:rPr lang="en-US" sz="3206" dirty="0" err="1">
                <a:solidFill>
                  <a:srgbClr val="101010"/>
                </a:solidFill>
                <a:latin typeface="Montserrat"/>
              </a:rPr>
              <a:t>parendamine</a:t>
            </a:r>
            <a:endParaRPr lang="en-US" sz="3206" dirty="0">
              <a:solidFill>
                <a:srgbClr val="101010"/>
              </a:solidFill>
              <a:latin typeface="Montserrat"/>
            </a:endParaRPr>
          </a:p>
          <a:p>
            <a:pPr marL="0" lvl="0" indent="0" algn="just">
              <a:lnSpc>
                <a:spcPts val="6028"/>
              </a:lnSpc>
            </a:pPr>
            <a:r>
              <a:rPr lang="en-US" sz="3206" dirty="0">
                <a:solidFill>
                  <a:srgbClr val="101010"/>
                </a:solidFill>
                <a:latin typeface="Montserrat"/>
              </a:rPr>
              <a:t>•</a:t>
            </a:r>
            <a:r>
              <a:rPr lang="et-EE" sz="3206" dirty="0">
                <a:solidFill>
                  <a:srgbClr val="101010"/>
                </a:solidFill>
                <a:latin typeface="Montserrat"/>
              </a:rPr>
              <a:t> </a:t>
            </a:r>
            <a:r>
              <a:rPr lang="en-US" sz="3206" dirty="0">
                <a:solidFill>
                  <a:srgbClr val="101010"/>
                </a:solidFill>
                <a:latin typeface="Montserrat"/>
              </a:rPr>
              <a:t>PPT </a:t>
            </a:r>
            <a:r>
              <a:rPr lang="en-US" sz="3206" dirty="0" err="1">
                <a:solidFill>
                  <a:srgbClr val="101010"/>
                </a:solidFill>
                <a:latin typeface="Montserrat"/>
              </a:rPr>
              <a:t>slaidid</a:t>
            </a:r>
            <a:endParaRPr lang="en-US" sz="3206" dirty="0">
              <a:solidFill>
                <a:srgbClr val="101010"/>
              </a:solidFill>
              <a:latin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44200" y="-2476500"/>
            <a:ext cx="9898854" cy="8599630"/>
          </a:xfrm>
          <a:custGeom>
            <a:avLst/>
            <a:gdLst/>
            <a:ahLst/>
            <a:cxnLst/>
            <a:rect l="l" t="t" r="r" b="b"/>
            <a:pathLst>
              <a:path w="9898854" h="8599630">
                <a:moveTo>
                  <a:pt x="0" y="0"/>
                </a:moveTo>
                <a:lnTo>
                  <a:pt x="9898854" y="0"/>
                </a:lnTo>
                <a:lnTo>
                  <a:pt x="9898854" y="8599629"/>
                </a:lnTo>
                <a:lnTo>
                  <a:pt x="0" y="8599629"/>
                </a:lnTo>
                <a:lnTo>
                  <a:pt x="0" y="0"/>
                </a:lnTo>
                <a:close/>
              </a:path>
            </a:pathLst>
          </a:custGeom>
          <a:blipFill>
            <a:blip r:embed="rId2"/>
            <a:stretch>
              <a:fillRect/>
            </a:stretch>
          </a:blipFill>
        </p:spPr>
      </p:sp>
      <p:sp>
        <p:nvSpPr>
          <p:cNvPr id="3" name="TextBox 3"/>
          <p:cNvSpPr txBox="1"/>
          <p:nvPr/>
        </p:nvSpPr>
        <p:spPr>
          <a:xfrm>
            <a:off x="1975262" y="2080890"/>
            <a:ext cx="8525731" cy="1819275"/>
          </a:xfrm>
          <a:prstGeom prst="rect">
            <a:avLst/>
          </a:prstGeom>
        </p:spPr>
        <p:txBody>
          <a:bodyPr lIns="0" tIns="0" rIns="0" bIns="0" rtlCol="0" anchor="t">
            <a:spAutoFit/>
          </a:bodyPr>
          <a:lstStyle/>
          <a:p>
            <a:pPr marL="0" lvl="0" indent="0" algn="l">
              <a:lnSpc>
                <a:spcPts val="7161"/>
              </a:lnSpc>
              <a:spcBef>
                <a:spcPct val="0"/>
              </a:spcBef>
            </a:pPr>
            <a:r>
              <a:rPr lang="en-US" sz="5968">
                <a:solidFill>
                  <a:srgbClr val="101010"/>
                </a:solidFill>
                <a:latin typeface="Montserrat Bold"/>
              </a:rPr>
              <a:t>Mida teha enne alustamist?</a:t>
            </a:r>
          </a:p>
        </p:txBody>
      </p:sp>
      <p:sp>
        <p:nvSpPr>
          <p:cNvPr id="4" name="TextBox 4"/>
          <p:cNvSpPr txBox="1"/>
          <p:nvPr/>
        </p:nvSpPr>
        <p:spPr>
          <a:xfrm>
            <a:off x="685800" y="4457700"/>
            <a:ext cx="11353800" cy="2620216"/>
          </a:xfrm>
          <a:prstGeom prst="rect">
            <a:avLst/>
          </a:prstGeom>
        </p:spPr>
        <p:txBody>
          <a:bodyPr wrap="square" lIns="0" tIns="0" rIns="0" bIns="0" rtlCol="0" anchor="t">
            <a:spAutoFit/>
          </a:bodyPr>
          <a:lstStyle/>
          <a:p>
            <a:pPr>
              <a:lnSpc>
                <a:spcPts val="5925"/>
              </a:lnSpc>
            </a:pPr>
            <a:r>
              <a:rPr lang="et-EE" sz="2693" dirty="0">
                <a:solidFill>
                  <a:srgbClr val="101010"/>
                </a:solidFill>
                <a:latin typeface="Montserrat"/>
              </a:rPr>
              <a:t>Harjuta ennast küsima enne iga ülesande alustamist </a:t>
            </a:r>
            <a:r>
              <a:rPr lang="et-EE" sz="2693" dirty="0" err="1">
                <a:solidFill>
                  <a:srgbClr val="101010"/>
                </a:solidFill>
                <a:latin typeface="Montserrat"/>
              </a:rPr>
              <a:t>ChatGPTlt</a:t>
            </a:r>
            <a:r>
              <a:rPr lang="et-EE" sz="2693" dirty="0">
                <a:solidFill>
                  <a:srgbClr val="101010"/>
                </a:solidFill>
                <a:latin typeface="Montserrat"/>
              </a:rPr>
              <a:t>: kuidas ta mind selle ülesande juures aidata saab?</a:t>
            </a:r>
          </a:p>
          <a:p>
            <a:pPr>
              <a:lnSpc>
                <a:spcPts val="4605"/>
              </a:lnSpc>
            </a:pPr>
            <a:r>
              <a:rPr lang="et-EE" sz="2093" dirty="0">
                <a:solidFill>
                  <a:srgbClr val="101010"/>
                </a:solidFill>
                <a:latin typeface="Montserrat"/>
              </a:rPr>
              <a:t>Priit Kallas, koolitaja</a:t>
            </a:r>
          </a:p>
          <a:p>
            <a:pPr marL="0" lvl="0" indent="0" algn="l">
              <a:lnSpc>
                <a:spcPts val="4605"/>
              </a:lnSpc>
            </a:pPr>
            <a:endParaRPr lang="et-EE" sz="2093" dirty="0">
              <a:solidFill>
                <a:srgbClr val="101010"/>
              </a:solidFill>
              <a:latin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64109" y="6746819"/>
            <a:ext cx="414154" cy="414154"/>
          </a:xfrm>
          <a:custGeom>
            <a:avLst/>
            <a:gdLst/>
            <a:ahLst/>
            <a:cxnLst/>
            <a:rect l="l" t="t" r="r" b="b"/>
            <a:pathLst>
              <a:path w="414154" h="414154">
                <a:moveTo>
                  <a:pt x="0" y="0"/>
                </a:moveTo>
                <a:lnTo>
                  <a:pt x="414153" y="0"/>
                </a:lnTo>
                <a:lnTo>
                  <a:pt x="414153" y="414153"/>
                </a:lnTo>
                <a:lnTo>
                  <a:pt x="0" y="414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464109" y="7297406"/>
            <a:ext cx="413968" cy="414154"/>
          </a:xfrm>
          <a:custGeom>
            <a:avLst/>
            <a:gdLst/>
            <a:ahLst/>
            <a:cxnLst/>
            <a:rect l="l" t="t" r="r" b="b"/>
            <a:pathLst>
              <a:path w="413968" h="414154">
                <a:moveTo>
                  <a:pt x="0" y="0"/>
                </a:moveTo>
                <a:lnTo>
                  <a:pt x="413967" y="0"/>
                </a:lnTo>
                <a:lnTo>
                  <a:pt x="413967" y="414154"/>
                </a:lnTo>
                <a:lnTo>
                  <a:pt x="0" y="414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464109" y="6225141"/>
            <a:ext cx="414154" cy="414154"/>
          </a:xfrm>
          <a:custGeom>
            <a:avLst/>
            <a:gdLst/>
            <a:ahLst/>
            <a:cxnLst/>
            <a:rect l="l" t="t" r="r" b="b"/>
            <a:pathLst>
              <a:path w="414154" h="414154">
                <a:moveTo>
                  <a:pt x="0" y="0"/>
                </a:moveTo>
                <a:lnTo>
                  <a:pt x="414153" y="0"/>
                </a:lnTo>
                <a:lnTo>
                  <a:pt x="414153" y="414153"/>
                </a:lnTo>
                <a:lnTo>
                  <a:pt x="0" y="4141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898322">
            <a:off x="13299669" y="5075791"/>
            <a:ext cx="8700980" cy="8722787"/>
          </a:xfrm>
          <a:custGeom>
            <a:avLst/>
            <a:gdLst/>
            <a:ahLst/>
            <a:cxnLst/>
            <a:rect l="l" t="t" r="r" b="b"/>
            <a:pathLst>
              <a:path w="8700980" h="8722787">
                <a:moveTo>
                  <a:pt x="0" y="0"/>
                </a:moveTo>
                <a:lnTo>
                  <a:pt x="8700980" y="0"/>
                </a:lnTo>
                <a:lnTo>
                  <a:pt x="8700980" y="8722787"/>
                </a:lnTo>
                <a:lnTo>
                  <a:pt x="0" y="8722787"/>
                </a:lnTo>
                <a:lnTo>
                  <a:pt x="0" y="0"/>
                </a:lnTo>
                <a:close/>
              </a:path>
            </a:pathLst>
          </a:custGeom>
          <a:blipFill>
            <a:blip r:embed="rId8"/>
            <a:stretch>
              <a:fillRect/>
            </a:stretch>
          </a:blipFill>
        </p:spPr>
      </p:sp>
      <p:sp>
        <p:nvSpPr>
          <p:cNvPr id="6" name="Freeform 6"/>
          <p:cNvSpPr/>
          <p:nvPr/>
        </p:nvSpPr>
        <p:spPr>
          <a:xfrm rot="-1898322">
            <a:off x="-3784911" y="-3899454"/>
            <a:ext cx="8700980" cy="8722787"/>
          </a:xfrm>
          <a:custGeom>
            <a:avLst/>
            <a:gdLst/>
            <a:ahLst/>
            <a:cxnLst/>
            <a:rect l="l" t="t" r="r" b="b"/>
            <a:pathLst>
              <a:path w="8700980" h="8722787">
                <a:moveTo>
                  <a:pt x="0" y="0"/>
                </a:moveTo>
                <a:lnTo>
                  <a:pt x="8700980" y="0"/>
                </a:lnTo>
                <a:lnTo>
                  <a:pt x="8700980" y="8722787"/>
                </a:lnTo>
                <a:lnTo>
                  <a:pt x="0" y="8722787"/>
                </a:lnTo>
                <a:lnTo>
                  <a:pt x="0" y="0"/>
                </a:lnTo>
                <a:close/>
              </a:path>
            </a:pathLst>
          </a:custGeom>
          <a:blipFill>
            <a:blip r:embed="rId8"/>
            <a:stretch>
              <a:fillRect/>
            </a:stretch>
          </a:blipFill>
        </p:spPr>
      </p:sp>
      <p:sp>
        <p:nvSpPr>
          <p:cNvPr id="8" name="TextBox 8"/>
          <p:cNvSpPr txBox="1"/>
          <p:nvPr/>
        </p:nvSpPr>
        <p:spPr>
          <a:xfrm>
            <a:off x="6039956" y="7249781"/>
            <a:ext cx="6047551" cy="381605"/>
          </a:xfrm>
          <a:prstGeom prst="rect">
            <a:avLst/>
          </a:prstGeom>
        </p:spPr>
        <p:txBody>
          <a:bodyPr lIns="0" tIns="0" rIns="0" bIns="0" rtlCol="0" anchor="t">
            <a:spAutoFit/>
          </a:bodyPr>
          <a:lstStyle/>
          <a:p>
            <a:pPr>
              <a:lnSpc>
                <a:spcPts val="3129"/>
              </a:lnSpc>
            </a:pPr>
            <a:r>
              <a:rPr lang="en-US" sz="2235">
                <a:solidFill>
                  <a:srgbClr val="000000"/>
                </a:solidFill>
                <a:latin typeface="Montserrat"/>
                <a:hlinkClick r:id="rId9" tooltip="https://www.linkedin.com/in/hanni-tomingas/"/>
              </a:rPr>
              <a:t>www.linkedin.com/in/hanni-tomingas/</a:t>
            </a:r>
          </a:p>
        </p:txBody>
      </p:sp>
      <p:sp>
        <p:nvSpPr>
          <p:cNvPr id="9" name="TextBox 9"/>
          <p:cNvSpPr txBox="1"/>
          <p:nvPr/>
        </p:nvSpPr>
        <p:spPr>
          <a:xfrm>
            <a:off x="6039956" y="6699194"/>
            <a:ext cx="5038461" cy="381605"/>
          </a:xfrm>
          <a:prstGeom prst="rect">
            <a:avLst/>
          </a:prstGeom>
        </p:spPr>
        <p:txBody>
          <a:bodyPr lIns="0" tIns="0" rIns="0" bIns="0" rtlCol="0" anchor="t">
            <a:spAutoFit/>
          </a:bodyPr>
          <a:lstStyle/>
          <a:p>
            <a:pPr>
              <a:lnSpc>
                <a:spcPts val="3129"/>
              </a:lnSpc>
            </a:pPr>
            <a:r>
              <a:rPr lang="en-US" sz="2235">
                <a:solidFill>
                  <a:srgbClr val="000000"/>
                </a:solidFill>
                <a:latin typeface="Montserrat"/>
              </a:rPr>
              <a:t>hanni.tomingas@gmail.com</a:t>
            </a:r>
          </a:p>
        </p:txBody>
      </p:sp>
      <p:sp>
        <p:nvSpPr>
          <p:cNvPr id="10" name="TextBox 10"/>
          <p:cNvSpPr txBox="1"/>
          <p:nvPr/>
        </p:nvSpPr>
        <p:spPr>
          <a:xfrm>
            <a:off x="6039956" y="6194179"/>
            <a:ext cx="2550558" cy="381605"/>
          </a:xfrm>
          <a:prstGeom prst="rect">
            <a:avLst/>
          </a:prstGeom>
        </p:spPr>
        <p:txBody>
          <a:bodyPr lIns="0" tIns="0" rIns="0" bIns="0" rtlCol="0" anchor="t">
            <a:spAutoFit/>
          </a:bodyPr>
          <a:lstStyle/>
          <a:p>
            <a:pPr>
              <a:lnSpc>
                <a:spcPts val="3129"/>
              </a:lnSpc>
            </a:pPr>
            <a:r>
              <a:rPr lang="en-US" sz="2235" dirty="0">
                <a:solidFill>
                  <a:srgbClr val="000000"/>
                </a:solidFill>
                <a:latin typeface="Montserrat"/>
              </a:rPr>
              <a:t>372 53</a:t>
            </a:r>
            <a:r>
              <a:rPr lang="et-EE" sz="2235" dirty="0">
                <a:solidFill>
                  <a:srgbClr val="000000"/>
                </a:solidFill>
                <a:latin typeface="Montserrat"/>
              </a:rPr>
              <a:t> </a:t>
            </a:r>
            <a:r>
              <a:rPr lang="en-US" sz="2235" dirty="0">
                <a:solidFill>
                  <a:srgbClr val="000000"/>
                </a:solidFill>
                <a:latin typeface="Montserrat"/>
              </a:rPr>
              <a:t>43</a:t>
            </a:r>
            <a:r>
              <a:rPr lang="et-EE" sz="2235" dirty="0">
                <a:solidFill>
                  <a:srgbClr val="000000"/>
                </a:solidFill>
                <a:latin typeface="Montserrat"/>
              </a:rPr>
              <a:t> </a:t>
            </a:r>
            <a:r>
              <a:rPr lang="en-US" sz="2235" dirty="0">
                <a:solidFill>
                  <a:srgbClr val="000000"/>
                </a:solidFill>
                <a:latin typeface="Montserrat"/>
              </a:rPr>
              <a:t>57</a:t>
            </a:r>
            <a:r>
              <a:rPr lang="et-EE" sz="2235" dirty="0">
                <a:solidFill>
                  <a:srgbClr val="000000"/>
                </a:solidFill>
                <a:latin typeface="Montserrat"/>
              </a:rPr>
              <a:t> </a:t>
            </a:r>
            <a:r>
              <a:rPr lang="en-US" sz="2235" dirty="0">
                <a:solidFill>
                  <a:srgbClr val="000000"/>
                </a:solidFill>
                <a:latin typeface="Montserrat"/>
              </a:rPr>
              <a:t>09</a:t>
            </a:r>
          </a:p>
        </p:txBody>
      </p:sp>
      <p:sp>
        <p:nvSpPr>
          <p:cNvPr id="11" name="TextBox 11"/>
          <p:cNvSpPr txBox="1"/>
          <p:nvPr/>
        </p:nvSpPr>
        <p:spPr>
          <a:xfrm>
            <a:off x="5439688" y="5063339"/>
            <a:ext cx="4283000" cy="507558"/>
          </a:xfrm>
          <a:prstGeom prst="rect">
            <a:avLst/>
          </a:prstGeom>
        </p:spPr>
        <p:txBody>
          <a:bodyPr lIns="0" tIns="0" rIns="0" bIns="0" rtlCol="0" anchor="t">
            <a:spAutoFit/>
          </a:bodyPr>
          <a:lstStyle/>
          <a:p>
            <a:pPr>
              <a:lnSpc>
                <a:spcPts val="4088"/>
              </a:lnSpc>
            </a:pPr>
            <a:r>
              <a:rPr lang="en-US" sz="2920">
                <a:solidFill>
                  <a:srgbClr val="000000"/>
                </a:solidFill>
                <a:latin typeface="Montserrat Light Bold"/>
              </a:rPr>
              <a:t>Hanni Tomingas</a:t>
            </a:r>
          </a:p>
        </p:txBody>
      </p:sp>
      <p:sp>
        <p:nvSpPr>
          <p:cNvPr id="12" name="TextBox 12"/>
          <p:cNvSpPr txBox="1"/>
          <p:nvPr/>
        </p:nvSpPr>
        <p:spPr>
          <a:xfrm>
            <a:off x="5439688" y="5592140"/>
            <a:ext cx="7607639" cy="381605"/>
          </a:xfrm>
          <a:prstGeom prst="rect">
            <a:avLst/>
          </a:prstGeom>
        </p:spPr>
        <p:txBody>
          <a:bodyPr lIns="0" tIns="0" rIns="0" bIns="0" rtlCol="0" anchor="t">
            <a:spAutoFit/>
          </a:bodyPr>
          <a:lstStyle/>
          <a:p>
            <a:pPr marL="0" lvl="0" indent="0" algn="l">
              <a:lnSpc>
                <a:spcPts val="3129"/>
              </a:lnSpc>
              <a:spcBef>
                <a:spcPct val="0"/>
              </a:spcBef>
            </a:pPr>
            <a:r>
              <a:rPr lang="en-US" sz="2235">
                <a:solidFill>
                  <a:srgbClr val="000000"/>
                </a:solidFill>
                <a:latin typeface="Montserrat"/>
              </a:rPr>
              <a:t>Organisatsiooni brändi arendamise partner</a:t>
            </a:r>
          </a:p>
        </p:txBody>
      </p:sp>
      <p:sp>
        <p:nvSpPr>
          <p:cNvPr id="13" name="TextBox 13"/>
          <p:cNvSpPr txBox="1"/>
          <p:nvPr/>
        </p:nvSpPr>
        <p:spPr>
          <a:xfrm>
            <a:off x="5361112" y="2575440"/>
            <a:ext cx="11291494" cy="1943100"/>
          </a:xfrm>
          <a:prstGeom prst="rect">
            <a:avLst/>
          </a:prstGeom>
        </p:spPr>
        <p:txBody>
          <a:bodyPr lIns="0" tIns="0" rIns="0" bIns="0" rtlCol="0" anchor="t">
            <a:spAutoFit/>
          </a:bodyPr>
          <a:lstStyle/>
          <a:p>
            <a:pPr>
              <a:lnSpc>
                <a:spcPts val="12508"/>
              </a:lnSpc>
            </a:pPr>
            <a:r>
              <a:rPr lang="en-US" sz="10424">
                <a:solidFill>
                  <a:srgbClr val="000000"/>
                </a:solidFill>
                <a:latin typeface="Montserrat Bold"/>
              </a:rPr>
              <a:t>Aitäh!</a:t>
            </a:r>
          </a:p>
          <a:p>
            <a:pPr>
              <a:lnSpc>
                <a:spcPts val="2909"/>
              </a:lnSpc>
            </a:pPr>
            <a:r>
              <a:rPr lang="en-US" sz="2424">
                <a:solidFill>
                  <a:srgbClr val="000000"/>
                </a:solidFill>
                <a:latin typeface="Montserrat Bold"/>
              </a:rPr>
              <a:t>Ühenda inimlik puudutus ja tehisintellekti efektiivsus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935" y="2981838"/>
            <a:ext cx="17258130" cy="6100188"/>
          </a:xfrm>
          <a:prstGeom prst="rect">
            <a:avLst/>
          </a:prstGeom>
        </p:spPr>
        <p:txBody>
          <a:bodyPr lIns="0" tIns="0" rIns="0" bIns="0" rtlCol="0" anchor="t">
            <a:spAutoFit/>
          </a:bodyPr>
          <a:lstStyle/>
          <a:p>
            <a:pPr>
              <a:lnSpc>
                <a:spcPts val="3454"/>
              </a:lnSpc>
            </a:pPr>
            <a:r>
              <a:rPr lang="en-US" sz="2093" dirty="0" err="1">
                <a:solidFill>
                  <a:srgbClr val="101010"/>
                </a:solidFill>
                <a:latin typeface="Montserrat"/>
              </a:rPr>
              <a:t>Tahan</a:t>
            </a:r>
            <a:r>
              <a:rPr lang="en-US" sz="2093" dirty="0">
                <a:solidFill>
                  <a:srgbClr val="101010"/>
                </a:solidFill>
                <a:latin typeface="Montserrat"/>
              </a:rPr>
              <a:t> </a:t>
            </a:r>
            <a:r>
              <a:rPr lang="en-US" sz="2093" dirty="0" err="1">
                <a:solidFill>
                  <a:srgbClr val="101010"/>
                </a:solidFill>
                <a:latin typeface="Montserrat"/>
              </a:rPr>
              <a:t>koostada</a:t>
            </a:r>
            <a:r>
              <a:rPr lang="en-US" sz="2093" dirty="0">
                <a:solidFill>
                  <a:srgbClr val="101010"/>
                </a:solidFill>
                <a:latin typeface="Montserrat"/>
              </a:rPr>
              <a:t> </a:t>
            </a:r>
            <a:r>
              <a:rPr lang="en-US" sz="2093" dirty="0" err="1">
                <a:solidFill>
                  <a:srgbClr val="101010"/>
                </a:solidFill>
                <a:latin typeface="Montserrat"/>
              </a:rPr>
              <a:t>väga</a:t>
            </a:r>
            <a:r>
              <a:rPr lang="en-US" sz="2093" dirty="0">
                <a:solidFill>
                  <a:srgbClr val="101010"/>
                </a:solidFill>
                <a:latin typeface="Montserrat"/>
              </a:rPr>
              <a:t> head </a:t>
            </a:r>
            <a:r>
              <a:rPr lang="en-US" sz="2093" dirty="0" err="1">
                <a:solidFill>
                  <a:srgbClr val="101010"/>
                </a:solidFill>
                <a:latin typeface="Montserrat"/>
              </a:rPr>
              <a:t>töökuulutust</a:t>
            </a:r>
            <a:r>
              <a:rPr lang="en-US" sz="2093" dirty="0">
                <a:solidFill>
                  <a:srgbClr val="101010"/>
                </a:solidFill>
                <a:latin typeface="Montserrat"/>
              </a:rPr>
              <a:t>. </a:t>
            </a:r>
            <a:r>
              <a:rPr lang="en-US" sz="2093" dirty="0" err="1">
                <a:solidFill>
                  <a:srgbClr val="101010"/>
                </a:solidFill>
                <a:latin typeface="Montserrat"/>
              </a:rPr>
              <a:t>Töökuulutus</a:t>
            </a:r>
            <a:r>
              <a:rPr lang="en-US" sz="2093" dirty="0">
                <a:solidFill>
                  <a:srgbClr val="101010"/>
                </a:solidFill>
                <a:latin typeface="Montserrat"/>
              </a:rPr>
              <a:t> on </a:t>
            </a:r>
            <a:r>
              <a:rPr lang="en-US" sz="2093" dirty="0" err="1">
                <a:solidFill>
                  <a:srgbClr val="101010"/>
                </a:solidFill>
                <a:latin typeface="Montserrat"/>
              </a:rPr>
              <a:t>mõeldud</a:t>
            </a:r>
            <a:r>
              <a:rPr lang="en-US" sz="2093" dirty="0">
                <a:solidFill>
                  <a:srgbClr val="101010"/>
                </a:solidFill>
                <a:latin typeface="Montserrat"/>
              </a:rPr>
              <a:t> ['</a:t>
            </a:r>
            <a:r>
              <a:rPr lang="en-US" sz="2093" dirty="0" err="1">
                <a:solidFill>
                  <a:srgbClr val="101010"/>
                </a:solidFill>
                <a:latin typeface="Montserrat"/>
              </a:rPr>
              <a:t>müügijuht</a:t>
            </a:r>
            <a:r>
              <a:rPr lang="en-US" sz="2093" dirty="0">
                <a:solidFill>
                  <a:srgbClr val="101010"/>
                </a:solidFill>
                <a:latin typeface="Montserrat"/>
              </a:rPr>
              <a:t>'] </a:t>
            </a:r>
            <a:r>
              <a:rPr lang="en-US" sz="2093" dirty="0" err="1">
                <a:solidFill>
                  <a:srgbClr val="101010"/>
                </a:solidFill>
                <a:latin typeface="Montserrat"/>
              </a:rPr>
              <a:t>otsimiseks</a:t>
            </a:r>
            <a:r>
              <a:rPr lang="en-US" sz="2093" dirty="0">
                <a:solidFill>
                  <a:srgbClr val="101010"/>
                </a:solidFill>
                <a:latin typeface="Montserrat"/>
              </a:rPr>
              <a:t>. </a:t>
            </a:r>
            <a:r>
              <a:rPr lang="en-US" sz="2093" dirty="0" err="1">
                <a:solidFill>
                  <a:srgbClr val="101010"/>
                </a:solidFill>
                <a:latin typeface="Montserrat"/>
              </a:rPr>
              <a:t>Organisatsioon</a:t>
            </a:r>
            <a:r>
              <a:rPr lang="en-US" sz="2093" dirty="0">
                <a:solidFill>
                  <a:srgbClr val="101010"/>
                </a:solidFill>
                <a:latin typeface="Montserrat"/>
              </a:rPr>
              <a:t> </a:t>
            </a:r>
            <a:r>
              <a:rPr lang="en-US" sz="2093" dirty="0" err="1">
                <a:solidFill>
                  <a:srgbClr val="101010"/>
                </a:solidFill>
                <a:latin typeface="Montserrat"/>
              </a:rPr>
              <a:t>tegutseb</a:t>
            </a:r>
            <a:r>
              <a:rPr lang="en-US" sz="2093" dirty="0">
                <a:solidFill>
                  <a:srgbClr val="101010"/>
                </a:solidFill>
                <a:latin typeface="Montserrat"/>
              </a:rPr>
              <a:t> [</a:t>
            </a:r>
            <a:r>
              <a:rPr lang="en-US" sz="2093" dirty="0" err="1">
                <a:solidFill>
                  <a:srgbClr val="101010"/>
                </a:solidFill>
                <a:latin typeface="Montserrat"/>
              </a:rPr>
              <a:t>täpsusta</a:t>
            </a:r>
            <a:r>
              <a:rPr lang="en-US" sz="2093" dirty="0">
                <a:solidFill>
                  <a:srgbClr val="101010"/>
                </a:solidFill>
                <a:latin typeface="Montserrat"/>
              </a:rPr>
              <a:t> ] </a:t>
            </a:r>
            <a:r>
              <a:rPr lang="en-US" sz="2093" dirty="0" err="1">
                <a:solidFill>
                  <a:srgbClr val="101010"/>
                </a:solidFill>
                <a:latin typeface="Montserrat"/>
              </a:rPr>
              <a:t>sektoris</a:t>
            </a:r>
            <a:r>
              <a:rPr lang="en-US" sz="2093" dirty="0">
                <a:solidFill>
                  <a:srgbClr val="101010"/>
                </a:solidFill>
                <a:latin typeface="Montserrat"/>
              </a:rPr>
              <a:t> ja on </a:t>
            </a:r>
            <a:r>
              <a:rPr lang="en-US" sz="2093" dirty="0" err="1">
                <a:solidFill>
                  <a:srgbClr val="101010"/>
                </a:solidFill>
                <a:latin typeface="Montserrat"/>
              </a:rPr>
              <a:t>tuntud</a:t>
            </a:r>
            <a:r>
              <a:rPr lang="en-US" sz="2093" dirty="0">
                <a:solidFill>
                  <a:srgbClr val="101010"/>
                </a:solidFill>
                <a:latin typeface="Montserrat"/>
              </a:rPr>
              <a:t> </a:t>
            </a:r>
            <a:r>
              <a:rPr lang="en-US" sz="2093" dirty="0" err="1">
                <a:solidFill>
                  <a:srgbClr val="101010"/>
                </a:solidFill>
                <a:latin typeface="Montserrat"/>
              </a:rPr>
              <a:t>kui</a:t>
            </a:r>
            <a:r>
              <a:rPr lang="en-US" sz="2093" dirty="0">
                <a:solidFill>
                  <a:srgbClr val="101010"/>
                </a:solidFill>
                <a:latin typeface="Montserrat"/>
              </a:rPr>
              <a:t> [</a:t>
            </a:r>
            <a:r>
              <a:rPr lang="en-US" sz="2093" dirty="0" err="1">
                <a:solidFill>
                  <a:srgbClr val="101010"/>
                </a:solidFill>
                <a:latin typeface="Montserrat"/>
              </a:rPr>
              <a:t>organisatsiooni</a:t>
            </a:r>
            <a:r>
              <a:rPr lang="en-US" sz="2093" dirty="0">
                <a:solidFill>
                  <a:srgbClr val="101010"/>
                </a:solidFill>
                <a:latin typeface="Montserrat"/>
              </a:rPr>
              <a:t> </a:t>
            </a:r>
            <a:r>
              <a:rPr lang="en-US" sz="2093" dirty="0" err="1">
                <a:solidFill>
                  <a:srgbClr val="101010"/>
                </a:solidFill>
                <a:latin typeface="Montserrat"/>
              </a:rPr>
              <a:t>eripärad</a:t>
            </a:r>
            <a:r>
              <a:rPr lang="en-US" sz="2093" dirty="0">
                <a:solidFill>
                  <a:srgbClr val="101010"/>
                </a:solidFill>
                <a:latin typeface="Montserrat"/>
              </a:rPr>
              <a:t> </a:t>
            </a:r>
            <a:r>
              <a:rPr lang="en-US" sz="2093" dirty="0" err="1">
                <a:solidFill>
                  <a:srgbClr val="101010"/>
                </a:solidFill>
                <a:latin typeface="Montserrat"/>
              </a:rPr>
              <a:t>või</a:t>
            </a:r>
            <a:r>
              <a:rPr lang="en-US" sz="2093" dirty="0">
                <a:solidFill>
                  <a:srgbClr val="101010"/>
                </a:solidFill>
                <a:latin typeface="Montserrat"/>
              </a:rPr>
              <a:t> </a:t>
            </a:r>
            <a:r>
              <a:rPr lang="en-US" sz="2093" dirty="0" err="1">
                <a:solidFill>
                  <a:srgbClr val="101010"/>
                </a:solidFill>
                <a:latin typeface="Montserrat"/>
              </a:rPr>
              <a:t>tugevused</a:t>
            </a:r>
            <a:r>
              <a:rPr lang="en-US" sz="2093" dirty="0">
                <a:solidFill>
                  <a:srgbClr val="101010"/>
                </a:solidFill>
                <a:latin typeface="Montserrat"/>
              </a:rPr>
              <a:t>]. </a:t>
            </a:r>
            <a:r>
              <a:rPr lang="en-US" sz="2093" dirty="0" err="1">
                <a:solidFill>
                  <a:srgbClr val="101010"/>
                </a:solidFill>
                <a:latin typeface="Montserrat"/>
              </a:rPr>
              <a:t>Aita</a:t>
            </a:r>
            <a:r>
              <a:rPr lang="en-US" sz="2093" dirty="0">
                <a:solidFill>
                  <a:srgbClr val="101010"/>
                </a:solidFill>
                <a:latin typeface="Montserrat"/>
              </a:rPr>
              <a:t> </a:t>
            </a:r>
            <a:r>
              <a:rPr lang="en-US" sz="2093" dirty="0" err="1">
                <a:solidFill>
                  <a:srgbClr val="101010"/>
                </a:solidFill>
                <a:latin typeface="Montserrat"/>
              </a:rPr>
              <a:t>palun</a:t>
            </a:r>
            <a:r>
              <a:rPr lang="en-US" sz="2093" dirty="0">
                <a:solidFill>
                  <a:srgbClr val="101010"/>
                </a:solidFill>
                <a:latin typeface="Montserrat"/>
              </a:rPr>
              <a:t> </a:t>
            </a:r>
            <a:r>
              <a:rPr lang="en-US" sz="2093" dirty="0" err="1">
                <a:solidFill>
                  <a:srgbClr val="101010"/>
                </a:solidFill>
                <a:latin typeface="Montserrat"/>
              </a:rPr>
              <a:t>koostada</a:t>
            </a:r>
            <a:r>
              <a:rPr lang="en-US" sz="2093" dirty="0">
                <a:solidFill>
                  <a:srgbClr val="101010"/>
                </a:solidFill>
                <a:latin typeface="Montserrat"/>
              </a:rPr>
              <a:t> </a:t>
            </a:r>
            <a:r>
              <a:rPr lang="en-US" sz="2093" dirty="0" err="1">
                <a:solidFill>
                  <a:srgbClr val="101010"/>
                </a:solidFill>
                <a:latin typeface="Montserrat"/>
              </a:rPr>
              <a:t>töökuulutus</a:t>
            </a:r>
            <a:r>
              <a:rPr lang="en-US" sz="2093" dirty="0">
                <a:solidFill>
                  <a:srgbClr val="101010"/>
                </a:solidFill>
                <a:latin typeface="Montserrat"/>
              </a:rPr>
              <a:t>, mis </a:t>
            </a:r>
            <a:r>
              <a:rPr lang="en-US" sz="2093" dirty="0" err="1">
                <a:solidFill>
                  <a:srgbClr val="101010"/>
                </a:solidFill>
                <a:latin typeface="Montserrat"/>
              </a:rPr>
              <a:t>sisaldab</a:t>
            </a:r>
            <a:r>
              <a:rPr lang="en-US" sz="2093" dirty="0">
                <a:solidFill>
                  <a:srgbClr val="101010"/>
                </a:solidFill>
                <a:latin typeface="Montserrat"/>
              </a:rPr>
              <a:t> </a:t>
            </a:r>
            <a:r>
              <a:rPr lang="en-US" sz="2093" dirty="0" err="1">
                <a:solidFill>
                  <a:srgbClr val="101010"/>
                </a:solidFill>
                <a:latin typeface="Montserrat"/>
              </a:rPr>
              <a:t>järgmist</a:t>
            </a:r>
            <a:r>
              <a:rPr lang="en-US" sz="2093" dirty="0">
                <a:solidFill>
                  <a:srgbClr val="101010"/>
                </a:solidFill>
                <a:latin typeface="Montserrat"/>
              </a:rPr>
              <a:t>:</a:t>
            </a:r>
          </a:p>
          <a:p>
            <a:pPr>
              <a:lnSpc>
                <a:spcPts val="3454"/>
              </a:lnSpc>
            </a:pPr>
            <a:r>
              <a:rPr lang="en-US" sz="2093" dirty="0" err="1">
                <a:solidFill>
                  <a:srgbClr val="101010"/>
                </a:solidFill>
                <a:latin typeface="Montserrat"/>
              </a:rPr>
              <a:t>Kaasav</a:t>
            </a:r>
            <a:r>
              <a:rPr lang="en-US" sz="2093" dirty="0">
                <a:solidFill>
                  <a:srgbClr val="101010"/>
                </a:solidFill>
                <a:latin typeface="Montserrat"/>
              </a:rPr>
              <a:t> ja  </a:t>
            </a:r>
            <a:r>
              <a:rPr lang="en-US" sz="2093" dirty="0" err="1">
                <a:solidFill>
                  <a:srgbClr val="101010"/>
                </a:solidFill>
                <a:latin typeface="Montserrat"/>
              </a:rPr>
              <a:t>tähelepanu</a:t>
            </a:r>
            <a:r>
              <a:rPr lang="en-US" sz="2093" dirty="0">
                <a:solidFill>
                  <a:srgbClr val="101010"/>
                </a:solidFill>
                <a:latin typeface="Montserrat"/>
              </a:rPr>
              <a:t> </a:t>
            </a:r>
            <a:r>
              <a:rPr lang="en-US" sz="2093" dirty="0" err="1">
                <a:solidFill>
                  <a:srgbClr val="101010"/>
                </a:solidFill>
                <a:latin typeface="Montserrat"/>
              </a:rPr>
              <a:t>köitev</a:t>
            </a:r>
            <a:r>
              <a:rPr lang="en-US" sz="2093" dirty="0">
                <a:solidFill>
                  <a:srgbClr val="101010"/>
                </a:solidFill>
                <a:latin typeface="Montserrat"/>
              </a:rPr>
              <a:t> </a:t>
            </a:r>
            <a:r>
              <a:rPr lang="en-US" sz="2093" dirty="0" err="1">
                <a:solidFill>
                  <a:srgbClr val="101010"/>
                </a:solidFill>
                <a:latin typeface="Montserrat"/>
              </a:rPr>
              <a:t>pealkiri</a:t>
            </a:r>
            <a:endParaRPr lang="en-US" sz="2093" dirty="0">
              <a:solidFill>
                <a:srgbClr val="101010"/>
              </a:solidFill>
              <a:latin typeface="Montserrat"/>
            </a:endParaRPr>
          </a:p>
          <a:p>
            <a:pPr>
              <a:lnSpc>
                <a:spcPts val="3454"/>
              </a:lnSpc>
            </a:pPr>
            <a:r>
              <a:rPr lang="en-US" sz="2093" dirty="0" err="1">
                <a:solidFill>
                  <a:srgbClr val="101010"/>
                </a:solidFill>
                <a:latin typeface="Montserrat"/>
              </a:rPr>
              <a:t>Lühikirjeldus</a:t>
            </a:r>
            <a:r>
              <a:rPr lang="en-US" sz="2093" dirty="0">
                <a:solidFill>
                  <a:srgbClr val="101010"/>
                </a:solidFill>
                <a:latin typeface="Montserrat"/>
              </a:rPr>
              <a:t> </a:t>
            </a:r>
            <a:r>
              <a:rPr lang="en-US" sz="2093" dirty="0" err="1">
                <a:solidFill>
                  <a:srgbClr val="101010"/>
                </a:solidFill>
                <a:latin typeface="Montserrat"/>
              </a:rPr>
              <a:t>ettevõttest</a:t>
            </a:r>
            <a:r>
              <a:rPr lang="en-US" sz="2093" dirty="0">
                <a:solidFill>
                  <a:srgbClr val="101010"/>
                </a:solidFill>
                <a:latin typeface="Montserrat"/>
              </a:rPr>
              <a:t> </a:t>
            </a:r>
          </a:p>
          <a:p>
            <a:pPr>
              <a:lnSpc>
                <a:spcPts val="3454"/>
              </a:lnSpc>
            </a:pPr>
            <a:r>
              <a:rPr lang="en-US" sz="2093" dirty="0" err="1">
                <a:solidFill>
                  <a:srgbClr val="101010"/>
                </a:solidFill>
                <a:latin typeface="Montserrat"/>
              </a:rPr>
              <a:t>Tööülesannete</a:t>
            </a:r>
            <a:r>
              <a:rPr lang="en-US" sz="2093" dirty="0">
                <a:solidFill>
                  <a:srgbClr val="101010"/>
                </a:solidFill>
                <a:latin typeface="Montserrat"/>
              </a:rPr>
              <a:t> </a:t>
            </a:r>
            <a:r>
              <a:rPr lang="en-US" sz="2093" dirty="0" err="1">
                <a:solidFill>
                  <a:srgbClr val="101010"/>
                </a:solidFill>
                <a:latin typeface="Montserrat"/>
              </a:rPr>
              <a:t>kirjeldus</a:t>
            </a:r>
            <a:endParaRPr lang="en-US" sz="2093" dirty="0">
              <a:solidFill>
                <a:srgbClr val="101010"/>
              </a:solidFill>
              <a:latin typeface="Montserrat"/>
            </a:endParaRPr>
          </a:p>
          <a:p>
            <a:pPr>
              <a:lnSpc>
                <a:spcPts val="3454"/>
              </a:lnSpc>
            </a:pPr>
            <a:r>
              <a:rPr lang="en-US" sz="2093" dirty="0" err="1">
                <a:solidFill>
                  <a:srgbClr val="101010"/>
                </a:solidFill>
                <a:latin typeface="Montserrat"/>
              </a:rPr>
              <a:t>Ootused</a:t>
            </a:r>
            <a:r>
              <a:rPr lang="en-US" sz="2093" dirty="0">
                <a:solidFill>
                  <a:srgbClr val="101010"/>
                </a:solidFill>
                <a:latin typeface="Montserrat"/>
              </a:rPr>
              <a:t> </a:t>
            </a:r>
            <a:r>
              <a:rPr lang="en-US" sz="2093" dirty="0" err="1">
                <a:solidFill>
                  <a:srgbClr val="101010"/>
                </a:solidFill>
                <a:latin typeface="Montserrat"/>
              </a:rPr>
              <a:t>kandidaadile</a:t>
            </a:r>
            <a:endParaRPr lang="en-US" sz="2093" dirty="0">
              <a:solidFill>
                <a:srgbClr val="101010"/>
              </a:solidFill>
              <a:latin typeface="Montserrat"/>
            </a:endParaRPr>
          </a:p>
          <a:p>
            <a:pPr>
              <a:lnSpc>
                <a:spcPts val="3454"/>
              </a:lnSpc>
            </a:pPr>
            <a:r>
              <a:rPr lang="en-US" sz="2093" dirty="0" err="1">
                <a:solidFill>
                  <a:srgbClr val="101010"/>
                </a:solidFill>
                <a:latin typeface="Montserrat"/>
              </a:rPr>
              <a:t>Organisatsiooni</a:t>
            </a:r>
            <a:r>
              <a:rPr lang="en-US" sz="2093" dirty="0">
                <a:solidFill>
                  <a:srgbClr val="101010"/>
                </a:solidFill>
                <a:latin typeface="Montserrat"/>
              </a:rPr>
              <a:t> </a:t>
            </a:r>
            <a:r>
              <a:rPr lang="en-US" sz="2093" dirty="0" err="1">
                <a:solidFill>
                  <a:srgbClr val="101010"/>
                </a:solidFill>
                <a:latin typeface="Montserrat"/>
              </a:rPr>
              <a:t>hüved</a:t>
            </a:r>
            <a:endParaRPr lang="en-US" sz="2093" dirty="0">
              <a:solidFill>
                <a:srgbClr val="101010"/>
              </a:solidFill>
              <a:latin typeface="Montserrat"/>
            </a:endParaRPr>
          </a:p>
          <a:p>
            <a:pPr>
              <a:lnSpc>
                <a:spcPts val="3454"/>
              </a:lnSpc>
            </a:pPr>
            <a:r>
              <a:rPr lang="en-US" sz="2093" dirty="0" err="1">
                <a:solidFill>
                  <a:srgbClr val="101010"/>
                </a:solidFill>
                <a:latin typeface="Montserrat"/>
              </a:rPr>
              <a:t>Kandideerimisprotsess</a:t>
            </a:r>
            <a:endParaRPr lang="en-US" sz="2093" dirty="0">
              <a:solidFill>
                <a:srgbClr val="101010"/>
              </a:solidFill>
              <a:latin typeface="Montserrat"/>
            </a:endParaRPr>
          </a:p>
          <a:p>
            <a:pPr>
              <a:lnSpc>
                <a:spcPts val="3454"/>
              </a:lnSpc>
            </a:pPr>
            <a:endParaRPr lang="en-US" sz="2093" dirty="0">
              <a:solidFill>
                <a:srgbClr val="101010"/>
              </a:solidFill>
              <a:latin typeface="Montserrat"/>
            </a:endParaRPr>
          </a:p>
          <a:p>
            <a:pPr>
              <a:lnSpc>
                <a:spcPts val="3454"/>
              </a:lnSpc>
            </a:pPr>
            <a:r>
              <a:rPr lang="en-US" sz="2093" dirty="0" err="1">
                <a:solidFill>
                  <a:srgbClr val="101010"/>
                </a:solidFill>
                <a:latin typeface="Montserrat"/>
              </a:rPr>
              <a:t>Töökuulutus</a:t>
            </a:r>
            <a:r>
              <a:rPr lang="en-US" sz="2093" dirty="0">
                <a:solidFill>
                  <a:srgbClr val="101010"/>
                </a:solidFill>
                <a:latin typeface="Montserrat"/>
              </a:rPr>
              <a:t> </a:t>
            </a:r>
            <a:r>
              <a:rPr lang="en-US" sz="2093" dirty="0" err="1">
                <a:solidFill>
                  <a:srgbClr val="101010"/>
                </a:solidFill>
                <a:latin typeface="Montserrat"/>
              </a:rPr>
              <a:t>peab</a:t>
            </a:r>
            <a:r>
              <a:rPr lang="en-US" sz="2093" dirty="0">
                <a:solidFill>
                  <a:srgbClr val="101010"/>
                </a:solidFill>
                <a:latin typeface="Montserrat"/>
              </a:rPr>
              <a:t> </a:t>
            </a:r>
            <a:r>
              <a:rPr lang="en-US" sz="2093" dirty="0" err="1">
                <a:solidFill>
                  <a:srgbClr val="101010"/>
                </a:solidFill>
                <a:latin typeface="Montserrat"/>
              </a:rPr>
              <a:t>olema</a:t>
            </a:r>
            <a:r>
              <a:rPr lang="en-US" sz="2093" dirty="0">
                <a:solidFill>
                  <a:srgbClr val="101010"/>
                </a:solidFill>
                <a:latin typeface="Montserrat"/>
              </a:rPr>
              <a:t> </a:t>
            </a:r>
            <a:r>
              <a:rPr lang="en-US" sz="2093" dirty="0" err="1">
                <a:solidFill>
                  <a:srgbClr val="101010"/>
                </a:solidFill>
                <a:latin typeface="Montserrat"/>
              </a:rPr>
              <a:t>kirjutatud</a:t>
            </a:r>
            <a:r>
              <a:rPr lang="en-US" sz="2093" dirty="0">
                <a:solidFill>
                  <a:srgbClr val="101010"/>
                </a:solidFill>
                <a:latin typeface="Montserrat"/>
              </a:rPr>
              <a:t>  [</a:t>
            </a:r>
            <a:r>
              <a:rPr lang="en-US" sz="2093" dirty="0" err="1">
                <a:solidFill>
                  <a:srgbClr val="101010"/>
                </a:solidFill>
                <a:latin typeface="Montserrat"/>
              </a:rPr>
              <a:t>sõbralikus</a:t>
            </a:r>
            <a:r>
              <a:rPr lang="en-US" sz="2093" dirty="0">
                <a:solidFill>
                  <a:srgbClr val="101010"/>
                </a:solidFill>
                <a:latin typeface="Montserrat"/>
              </a:rPr>
              <a:t>] </a:t>
            </a:r>
            <a:r>
              <a:rPr lang="en-US" sz="2093" dirty="0" err="1">
                <a:solidFill>
                  <a:srgbClr val="101010"/>
                </a:solidFill>
                <a:latin typeface="Montserrat"/>
              </a:rPr>
              <a:t>toonis</a:t>
            </a:r>
            <a:r>
              <a:rPr lang="en-US" sz="2093" dirty="0">
                <a:solidFill>
                  <a:srgbClr val="101010"/>
                </a:solidFill>
                <a:latin typeface="Montserrat"/>
              </a:rPr>
              <a:t>, mis </a:t>
            </a:r>
            <a:r>
              <a:rPr lang="en-US" sz="2093" dirty="0" err="1">
                <a:solidFill>
                  <a:srgbClr val="101010"/>
                </a:solidFill>
                <a:latin typeface="Montserrat"/>
              </a:rPr>
              <a:t>peegeldab</a:t>
            </a:r>
            <a:r>
              <a:rPr lang="en-US" sz="2093" dirty="0">
                <a:solidFill>
                  <a:srgbClr val="101010"/>
                </a:solidFill>
                <a:latin typeface="Montserrat"/>
              </a:rPr>
              <a:t> </a:t>
            </a:r>
            <a:r>
              <a:rPr lang="en-US" sz="2093" dirty="0" err="1">
                <a:solidFill>
                  <a:srgbClr val="101010"/>
                </a:solidFill>
                <a:latin typeface="Montserrat"/>
              </a:rPr>
              <a:t>meie</a:t>
            </a:r>
            <a:r>
              <a:rPr lang="en-US" sz="2093" dirty="0">
                <a:solidFill>
                  <a:srgbClr val="101010"/>
                </a:solidFill>
                <a:latin typeface="Montserrat"/>
              </a:rPr>
              <a:t> </a:t>
            </a:r>
            <a:r>
              <a:rPr lang="en-US" sz="2093" dirty="0" err="1">
                <a:solidFill>
                  <a:srgbClr val="101010"/>
                </a:solidFill>
                <a:latin typeface="Montserrat"/>
              </a:rPr>
              <a:t>organisatsioonikultuuri</a:t>
            </a:r>
            <a:r>
              <a:rPr lang="en-US" sz="2093" dirty="0">
                <a:solidFill>
                  <a:srgbClr val="101010"/>
                </a:solidFill>
                <a:latin typeface="Montserrat"/>
              </a:rPr>
              <a:t>.</a:t>
            </a:r>
          </a:p>
          <a:p>
            <a:pPr>
              <a:lnSpc>
                <a:spcPts val="3454"/>
              </a:lnSpc>
            </a:pPr>
            <a:r>
              <a:rPr lang="en-US" sz="2093" dirty="0" err="1">
                <a:solidFill>
                  <a:srgbClr val="101010"/>
                </a:solidFill>
                <a:latin typeface="Montserrat"/>
              </a:rPr>
              <a:t>Kui</a:t>
            </a:r>
            <a:r>
              <a:rPr lang="en-US" sz="2093" dirty="0">
                <a:solidFill>
                  <a:srgbClr val="101010"/>
                </a:solidFill>
                <a:latin typeface="Montserrat"/>
              </a:rPr>
              <a:t> </a:t>
            </a:r>
            <a:r>
              <a:rPr lang="en-US" sz="2093" dirty="0" err="1">
                <a:solidFill>
                  <a:srgbClr val="101010"/>
                </a:solidFill>
                <a:latin typeface="Montserrat"/>
              </a:rPr>
              <a:t>sul</a:t>
            </a:r>
            <a:r>
              <a:rPr lang="en-US" sz="2093" dirty="0">
                <a:solidFill>
                  <a:srgbClr val="101010"/>
                </a:solidFill>
                <a:latin typeface="Montserrat"/>
              </a:rPr>
              <a:t> on </a:t>
            </a:r>
            <a:r>
              <a:rPr lang="en-US" sz="2093" dirty="0" err="1">
                <a:solidFill>
                  <a:srgbClr val="101010"/>
                </a:solidFill>
                <a:latin typeface="Montserrat"/>
              </a:rPr>
              <a:t>mingeid</a:t>
            </a:r>
            <a:r>
              <a:rPr lang="en-US" sz="2093" dirty="0">
                <a:solidFill>
                  <a:srgbClr val="101010"/>
                </a:solidFill>
                <a:latin typeface="Montserrat"/>
              </a:rPr>
              <a:t> </a:t>
            </a:r>
            <a:r>
              <a:rPr lang="en-US" sz="2093" dirty="0" err="1">
                <a:solidFill>
                  <a:srgbClr val="101010"/>
                </a:solidFill>
                <a:latin typeface="Montserrat"/>
              </a:rPr>
              <a:t>ettepanekuid</a:t>
            </a:r>
            <a:r>
              <a:rPr lang="en-US" sz="2093" dirty="0">
                <a:solidFill>
                  <a:srgbClr val="101010"/>
                </a:solidFill>
                <a:latin typeface="Montserrat"/>
              </a:rPr>
              <a:t> </a:t>
            </a:r>
            <a:r>
              <a:rPr lang="en-US" sz="2093" dirty="0" err="1">
                <a:solidFill>
                  <a:srgbClr val="101010"/>
                </a:solidFill>
                <a:latin typeface="Montserrat"/>
              </a:rPr>
              <a:t>töökuulutuse</a:t>
            </a:r>
            <a:r>
              <a:rPr lang="en-US" sz="2093" dirty="0">
                <a:solidFill>
                  <a:srgbClr val="101010"/>
                </a:solidFill>
                <a:latin typeface="Montserrat"/>
              </a:rPr>
              <a:t> </a:t>
            </a:r>
            <a:r>
              <a:rPr lang="en-US" sz="2093" dirty="0" err="1">
                <a:solidFill>
                  <a:srgbClr val="101010"/>
                </a:solidFill>
                <a:latin typeface="Montserrat"/>
              </a:rPr>
              <a:t>paremaks</a:t>
            </a:r>
            <a:r>
              <a:rPr lang="en-US" sz="2093" dirty="0">
                <a:solidFill>
                  <a:srgbClr val="101010"/>
                </a:solidFill>
                <a:latin typeface="Montserrat"/>
              </a:rPr>
              <a:t> </a:t>
            </a:r>
            <a:r>
              <a:rPr lang="en-US" sz="2093" dirty="0" err="1">
                <a:solidFill>
                  <a:srgbClr val="101010"/>
                </a:solidFill>
                <a:latin typeface="Montserrat"/>
              </a:rPr>
              <a:t>koostamiseks</a:t>
            </a:r>
            <a:r>
              <a:rPr lang="en-US" sz="2093" dirty="0">
                <a:solidFill>
                  <a:srgbClr val="101010"/>
                </a:solidFill>
                <a:latin typeface="Montserrat"/>
              </a:rPr>
              <a:t>, </a:t>
            </a:r>
            <a:r>
              <a:rPr lang="en-US" sz="2093" dirty="0" err="1">
                <a:solidFill>
                  <a:srgbClr val="101010"/>
                </a:solidFill>
                <a:latin typeface="Montserrat"/>
              </a:rPr>
              <a:t>siis</a:t>
            </a:r>
            <a:r>
              <a:rPr lang="en-US" sz="2093" dirty="0">
                <a:solidFill>
                  <a:srgbClr val="101010"/>
                </a:solidFill>
                <a:latin typeface="Montserrat"/>
              </a:rPr>
              <a:t> </a:t>
            </a:r>
            <a:r>
              <a:rPr lang="en-US" sz="2093" dirty="0" err="1">
                <a:solidFill>
                  <a:srgbClr val="101010"/>
                </a:solidFill>
                <a:latin typeface="Montserrat"/>
              </a:rPr>
              <a:t>palun</a:t>
            </a:r>
            <a:r>
              <a:rPr lang="en-US" sz="2093" dirty="0">
                <a:solidFill>
                  <a:srgbClr val="101010"/>
                </a:solidFill>
                <a:latin typeface="Montserrat"/>
              </a:rPr>
              <a:t> </a:t>
            </a:r>
            <a:r>
              <a:rPr lang="en-US" sz="2093" dirty="0" err="1">
                <a:solidFill>
                  <a:srgbClr val="101010"/>
                </a:solidFill>
                <a:latin typeface="Montserrat"/>
              </a:rPr>
              <a:t>jaga</a:t>
            </a:r>
            <a:r>
              <a:rPr lang="en-US" sz="2093" dirty="0">
                <a:solidFill>
                  <a:srgbClr val="101010"/>
                </a:solidFill>
                <a:latin typeface="Montserrat"/>
              </a:rPr>
              <a:t> </a:t>
            </a:r>
            <a:r>
              <a:rPr lang="en-US" sz="2093" dirty="0" err="1">
                <a:solidFill>
                  <a:srgbClr val="101010"/>
                </a:solidFill>
                <a:latin typeface="Montserrat"/>
              </a:rPr>
              <a:t>neid</a:t>
            </a:r>
            <a:r>
              <a:rPr lang="en-US" sz="2093" dirty="0">
                <a:solidFill>
                  <a:srgbClr val="101010"/>
                </a:solidFill>
                <a:latin typeface="Montserrat"/>
              </a:rPr>
              <a:t> </a:t>
            </a:r>
            <a:r>
              <a:rPr lang="en-US" sz="2093" dirty="0" err="1">
                <a:solidFill>
                  <a:srgbClr val="101010"/>
                </a:solidFill>
                <a:latin typeface="Montserrat"/>
              </a:rPr>
              <a:t>mulle</a:t>
            </a:r>
            <a:r>
              <a:rPr lang="en-US" sz="2093" dirty="0">
                <a:solidFill>
                  <a:srgbClr val="101010"/>
                </a:solidFill>
                <a:latin typeface="Montserrat"/>
              </a:rPr>
              <a:t>. </a:t>
            </a:r>
          </a:p>
          <a:p>
            <a:pPr>
              <a:lnSpc>
                <a:spcPts val="3454"/>
              </a:lnSpc>
            </a:pPr>
            <a:r>
              <a:rPr lang="en-US" sz="2093" dirty="0" err="1">
                <a:solidFill>
                  <a:srgbClr val="101010"/>
                </a:solidFill>
                <a:latin typeface="Montserrat"/>
              </a:rPr>
              <a:t>Aitäh</a:t>
            </a:r>
            <a:r>
              <a:rPr lang="en-US" sz="2093" dirty="0">
                <a:solidFill>
                  <a:srgbClr val="101010"/>
                </a:solidFill>
                <a:latin typeface="Montserrat"/>
              </a:rPr>
              <a:t> </a:t>
            </a:r>
            <a:r>
              <a:rPr lang="en-US" sz="2093" dirty="0" err="1">
                <a:solidFill>
                  <a:srgbClr val="101010"/>
                </a:solidFill>
                <a:latin typeface="Montserrat"/>
              </a:rPr>
              <a:t>sulle</a:t>
            </a:r>
            <a:r>
              <a:rPr lang="en-US" sz="2093" dirty="0">
                <a:solidFill>
                  <a:srgbClr val="101010"/>
                </a:solidFill>
                <a:latin typeface="Montserrat"/>
              </a:rPr>
              <a:t>!</a:t>
            </a:r>
          </a:p>
          <a:p>
            <a:pPr>
              <a:lnSpc>
                <a:spcPts val="3454"/>
              </a:lnSpc>
            </a:pPr>
            <a:endParaRPr lang="en-US" sz="2093" dirty="0">
              <a:solidFill>
                <a:srgbClr val="101010"/>
              </a:solidFill>
              <a:latin typeface="Montserrat"/>
            </a:endParaRPr>
          </a:p>
          <a:p>
            <a:pPr marL="0" lvl="0" indent="0" algn="l">
              <a:lnSpc>
                <a:spcPts val="3454"/>
              </a:lnSpc>
            </a:pPr>
            <a:endParaRPr lang="en-US" sz="2093" dirty="0">
              <a:solidFill>
                <a:srgbClr val="101010"/>
              </a:solidFill>
              <a:latin typeface="Montserrat"/>
            </a:endParaRPr>
          </a:p>
        </p:txBody>
      </p:sp>
      <p:grpSp>
        <p:nvGrpSpPr>
          <p:cNvPr id="3" name="Group 3"/>
          <p:cNvGrpSpPr/>
          <p:nvPr/>
        </p:nvGrpSpPr>
        <p:grpSpPr>
          <a:xfrm>
            <a:off x="0" y="0"/>
            <a:ext cx="18288000" cy="1874361"/>
            <a:chOff x="0" y="0"/>
            <a:chExt cx="9414331" cy="964887"/>
          </a:xfrm>
        </p:grpSpPr>
        <p:sp>
          <p:nvSpPr>
            <p:cNvPr id="4" name="Freeform 4"/>
            <p:cNvSpPr/>
            <p:nvPr/>
          </p:nvSpPr>
          <p:spPr>
            <a:xfrm>
              <a:off x="0" y="0"/>
              <a:ext cx="9414331" cy="964887"/>
            </a:xfrm>
            <a:custGeom>
              <a:avLst/>
              <a:gdLst/>
              <a:ahLst/>
              <a:cxnLst/>
              <a:rect l="l" t="t" r="r" b="b"/>
              <a:pathLst>
                <a:path w="9414331" h="964887">
                  <a:moveTo>
                    <a:pt x="0" y="0"/>
                  </a:moveTo>
                  <a:lnTo>
                    <a:pt x="9414331" y="0"/>
                  </a:lnTo>
                  <a:lnTo>
                    <a:pt x="9414331" y="964887"/>
                  </a:lnTo>
                  <a:lnTo>
                    <a:pt x="0" y="964887"/>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5" name="TextBox 5"/>
            <p:cNvSpPr txBox="1"/>
            <p:nvPr/>
          </p:nvSpPr>
          <p:spPr>
            <a:xfrm>
              <a:off x="0" y="-38100"/>
              <a:ext cx="9414331" cy="100298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35884" y="247262"/>
            <a:ext cx="16550602" cy="1223284"/>
          </a:xfrm>
          <a:prstGeom prst="rect">
            <a:avLst/>
          </a:prstGeom>
        </p:spPr>
        <p:txBody>
          <a:bodyPr lIns="0" tIns="0" rIns="0" bIns="0" rtlCol="0" anchor="t">
            <a:spAutoFit/>
          </a:bodyPr>
          <a:lstStyle/>
          <a:p>
            <a:pPr marL="0" lvl="0" indent="0" algn="l">
              <a:lnSpc>
                <a:spcPts val="10276"/>
              </a:lnSpc>
              <a:spcBef>
                <a:spcPct val="0"/>
              </a:spcBef>
            </a:pPr>
            <a:r>
              <a:rPr lang="en-US" sz="7340" dirty="0" err="1">
                <a:solidFill>
                  <a:srgbClr val="000000"/>
                </a:solidFill>
                <a:latin typeface="Montserrat Bold"/>
              </a:rPr>
              <a:t>Töökuulutuse</a:t>
            </a:r>
            <a:r>
              <a:rPr lang="en-US" sz="7340" dirty="0">
                <a:solidFill>
                  <a:srgbClr val="000000"/>
                </a:solidFill>
                <a:latin typeface="Montserrat Bold"/>
              </a:rPr>
              <a:t> </a:t>
            </a:r>
            <a:r>
              <a:rPr lang="en-US" sz="7340" dirty="0" err="1">
                <a:solidFill>
                  <a:srgbClr val="000000"/>
                </a:solidFill>
                <a:latin typeface="Montserrat Bold"/>
              </a:rPr>
              <a:t>prompti</a:t>
            </a:r>
            <a:r>
              <a:rPr lang="en-US" sz="7340" dirty="0">
                <a:solidFill>
                  <a:srgbClr val="000000"/>
                </a:solidFill>
                <a:latin typeface="Montserrat Bold"/>
              </a:rPr>
              <a:t> </a:t>
            </a:r>
            <a:r>
              <a:rPr lang="en-US" sz="7340" dirty="0" err="1">
                <a:solidFill>
                  <a:srgbClr val="000000"/>
                </a:solidFill>
                <a:latin typeface="Montserrat Bold"/>
              </a:rPr>
              <a:t>näidis</a:t>
            </a:r>
            <a:endParaRPr lang="en-US" sz="7340" dirty="0">
              <a:solidFill>
                <a:srgbClr val="000000"/>
              </a:solidFill>
              <a:latin typeface="Montserrat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61269" y="3102579"/>
            <a:ext cx="16040462" cy="3829128"/>
          </a:xfrm>
          <a:prstGeom prst="rect">
            <a:avLst/>
          </a:prstGeom>
        </p:spPr>
        <p:txBody>
          <a:bodyPr lIns="0" tIns="0" rIns="0" bIns="0" rtlCol="0" anchor="t">
            <a:spAutoFit/>
          </a:bodyPr>
          <a:lstStyle/>
          <a:p>
            <a:pPr>
              <a:lnSpc>
                <a:spcPts val="4642"/>
              </a:lnSpc>
            </a:pPr>
            <a:r>
              <a:rPr lang="en-US" sz="2593">
                <a:solidFill>
                  <a:srgbClr val="101010"/>
                </a:solidFill>
                <a:latin typeface="Montserrat"/>
              </a:rPr>
              <a:t>Olen värbamisjuht/spetsialist, mul on uus inimene leida. Ole oma valdkonna parima värbaja rollis ja esitada 10 küsimust, mis aitavad mul rolli täpsustada. Esita küsimusi ükshaaval, mitte kõiki korraga. Oota minu vastust ja küsi järgmine küsimus alles pärast minu vastust. Kui oled kõik vajalikud küsimused esitanud, kasuta oma oskuseid ja koosta eristuv töökuulutus.</a:t>
            </a:r>
          </a:p>
          <a:p>
            <a:pPr>
              <a:lnSpc>
                <a:spcPts val="2930"/>
              </a:lnSpc>
            </a:pPr>
            <a:endParaRPr lang="en-US" sz="2593">
              <a:solidFill>
                <a:srgbClr val="101010"/>
              </a:solidFill>
              <a:latin typeface="Montserrat"/>
            </a:endParaRPr>
          </a:p>
          <a:p>
            <a:pPr>
              <a:lnSpc>
                <a:spcPts val="2930"/>
              </a:lnSpc>
            </a:pPr>
            <a:endParaRPr lang="en-US" sz="2593">
              <a:solidFill>
                <a:srgbClr val="101010"/>
              </a:solidFill>
              <a:latin typeface="Montserrat"/>
            </a:endParaRPr>
          </a:p>
          <a:p>
            <a:pPr>
              <a:lnSpc>
                <a:spcPts val="2930"/>
              </a:lnSpc>
            </a:pPr>
            <a:r>
              <a:rPr lang="en-US" sz="2093">
                <a:solidFill>
                  <a:srgbClr val="101010"/>
                </a:solidFill>
                <a:latin typeface="Montserrat"/>
              </a:rPr>
              <a:t>Allikas: https://arc.dev/employer-blog/12-chatgpt-prompts-for-recruiters/ </a:t>
            </a:r>
          </a:p>
          <a:p>
            <a:pPr marL="0" lvl="0" indent="0" algn="l">
              <a:lnSpc>
                <a:spcPts val="2930"/>
              </a:lnSpc>
              <a:spcBef>
                <a:spcPct val="0"/>
              </a:spcBef>
            </a:pPr>
            <a:endParaRPr lang="en-US" sz="2093">
              <a:solidFill>
                <a:srgbClr val="101010"/>
              </a:solidFill>
              <a:latin typeface="Montserrat"/>
            </a:endParaRPr>
          </a:p>
        </p:txBody>
      </p:sp>
      <p:grpSp>
        <p:nvGrpSpPr>
          <p:cNvPr id="3" name="Group 3"/>
          <p:cNvGrpSpPr/>
          <p:nvPr/>
        </p:nvGrpSpPr>
        <p:grpSpPr>
          <a:xfrm>
            <a:off x="0" y="0"/>
            <a:ext cx="18288000" cy="1874361"/>
            <a:chOff x="0" y="0"/>
            <a:chExt cx="9414331" cy="964887"/>
          </a:xfrm>
        </p:grpSpPr>
        <p:sp>
          <p:nvSpPr>
            <p:cNvPr id="4" name="Freeform 4"/>
            <p:cNvSpPr/>
            <p:nvPr/>
          </p:nvSpPr>
          <p:spPr>
            <a:xfrm>
              <a:off x="0" y="0"/>
              <a:ext cx="9414331" cy="964887"/>
            </a:xfrm>
            <a:custGeom>
              <a:avLst/>
              <a:gdLst/>
              <a:ahLst/>
              <a:cxnLst/>
              <a:rect l="l" t="t" r="r" b="b"/>
              <a:pathLst>
                <a:path w="9414331" h="964887">
                  <a:moveTo>
                    <a:pt x="0" y="0"/>
                  </a:moveTo>
                  <a:lnTo>
                    <a:pt x="9414331" y="0"/>
                  </a:lnTo>
                  <a:lnTo>
                    <a:pt x="9414331" y="964887"/>
                  </a:lnTo>
                  <a:lnTo>
                    <a:pt x="0" y="964887"/>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5" name="TextBox 5"/>
            <p:cNvSpPr txBox="1"/>
            <p:nvPr/>
          </p:nvSpPr>
          <p:spPr>
            <a:xfrm>
              <a:off x="0" y="-38100"/>
              <a:ext cx="9414331" cy="100298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35442" y="247262"/>
            <a:ext cx="13260471" cy="1246488"/>
          </a:xfrm>
          <a:prstGeom prst="rect">
            <a:avLst/>
          </a:prstGeom>
        </p:spPr>
        <p:txBody>
          <a:bodyPr lIns="0" tIns="0" rIns="0" bIns="0" rtlCol="0" anchor="t">
            <a:spAutoFit/>
          </a:bodyPr>
          <a:lstStyle/>
          <a:p>
            <a:pPr marL="0" lvl="0" indent="0" algn="l">
              <a:lnSpc>
                <a:spcPts val="10276"/>
              </a:lnSpc>
              <a:spcBef>
                <a:spcPct val="0"/>
              </a:spcBef>
            </a:pPr>
            <a:r>
              <a:rPr lang="en-US" sz="7340">
                <a:solidFill>
                  <a:srgbClr val="000000"/>
                </a:solidFill>
                <a:latin typeface="Montserrat Bold"/>
              </a:rPr>
              <a:t>Värbaja rolli näidis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017214"/>
            <a:ext cx="16230600" cy="4556636"/>
          </a:xfrm>
          <a:prstGeom prst="rect">
            <a:avLst/>
          </a:prstGeom>
        </p:spPr>
        <p:txBody>
          <a:bodyPr lIns="0" tIns="0" rIns="0" bIns="0" rtlCol="0" anchor="t">
            <a:spAutoFit/>
          </a:bodyPr>
          <a:lstStyle/>
          <a:p>
            <a:pPr>
              <a:lnSpc>
                <a:spcPts val="4628"/>
              </a:lnSpc>
            </a:pPr>
            <a:r>
              <a:rPr lang="en-US" sz="2193">
                <a:solidFill>
                  <a:srgbClr val="101010"/>
                </a:solidFill>
                <a:latin typeface="Montserrat"/>
              </a:rPr>
              <a:t>Oled kogenud värbamisjuht ja strateeg. Küsid läbimõeldud küsimusi, mis annavad kandidaatidele võimaluse oma oskusi näidata, samal ajal saad sina olulist teavet nende tulemuste ja oskuste kohta, mida nad nende saavutamiseks rakendavad. Ma jagan sinuga töökirjeldust. Palun vaata see üle ja soovita 10 küsimust, mida värbamisjuht võiks esitada, et hinnata, kas kandidaat omab sellele positsioonile vajalikke oskusi. Iga vastuse juurde lisa küsimus, mõned jätkuküsimused kandidaadi vastuse suunamiseks ja tugeva kandidaadi hindamiskriteeriumid.</a:t>
            </a:r>
          </a:p>
          <a:p>
            <a:pPr>
              <a:lnSpc>
                <a:spcPts val="4628"/>
              </a:lnSpc>
            </a:pPr>
            <a:endParaRPr lang="en-US" sz="2193">
              <a:solidFill>
                <a:srgbClr val="101010"/>
              </a:solidFill>
              <a:latin typeface="Montserrat"/>
            </a:endParaRPr>
          </a:p>
          <a:p>
            <a:pPr>
              <a:lnSpc>
                <a:spcPts val="4417"/>
              </a:lnSpc>
            </a:pPr>
            <a:r>
              <a:rPr lang="en-US" sz="2093">
                <a:solidFill>
                  <a:srgbClr val="101010"/>
                </a:solidFill>
                <a:latin typeface="Montserrat"/>
              </a:rPr>
              <a:t>Allikas: https://arc.dev/employer-blog/12-chatgpt-prompts-for-recruiters/ </a:t>
            </a:r>
          </a:p>
          <a:p>
            <a:pPr marL="0" lvl="0" indent="0" algn="l">
              <a:lnSpc>
                <a:spcPts val="4628"/>
              </a:lnSpc>
            </a:pPr>
            <a:endParaRPr lang="en-US" sz="2093">
              <a:solidFill>
                <a:srgbClr val="101010"/>
              </a:solidFill>
              <a:latin typeface="Montserrat"/>
            </a:endParaRPr>
          </a:p>
        </p:txBody>
      </p:sp>
      <p:grpSp>
        <p:nvGrpSpPr>
          <p:cNvPr id="3" name="Group 3"/>
          <p:cNvGrpSpPr/>
          <p:nvPr/>
        </p:nvGrpSpPr>
        <p:grpSpPr>
          <a:xfrm>
            <a:off x="0" y="0"/>
            <a:ext cx="18288000" cy="1874361"/>
            <a:chOff x="0" y="0"/>
            <a:chExt cx="9414331" cy="964887"/>
          </a:xfrm>
        </p:grpSpPr>
        <p:sp>
          <p:nvSpPr>
            <p:cNvPr id="4" name="Freeform 4"/>
            <p:cNvSpPr/>
            <p:nvPr/>
          </p:nvSpPr>
          <p:spPr>
            <a:xfrm>
              <a:off x="0" y="0"/>
              <a:ext cx="9414331" cy="964887"/>
            </a:xfrm>
            <a:custGeom>
              <a:avLst/>
              <a:gdLst/>
              <a:ahLst/>
              <a:cxnLst/>
              <a:rect l="l" t="t" r="r" b="b"/>
              <a:pathLst>
                <a:path w="9414331" h="964887">
                  <a:moveTo>
                    <a:pt x="0" y="0"/>
                  </a:moveTo>
                  <a:lnTo>
                    <a:pt x="9414331" y="0"/>
                  </a:lnTo>
                  <a:lnTo>
                    <a:pt x="9414331" y="964887"/>
                  </a:lnTo>
                  <a:lnTo>
                    <a:pt x="0" y="964887"/>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5" name="TextBox 5"/>
            <p:cNvSpPr txBox="1"/>
            <p:nvPr/>
          </p:nvSpPr>
          <p:spPr>
            <a:xfrm>
              <a:off x="0" y="-38100"/>
              <a:ext cx="9414331" cy="100298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19975" y="338781"/>
            <a:ext cx="14451757" cy="1246488"/>
          </a:xfrm>
          <a:prstGeom prst="rect">
            <a:avLst/>
          </a:prstGeom>
        </p:spPr>
        <p:txBody>
          <a:bodyPr lIns="0" tIns="0" rIns="0" bIns="0" rtlCol="0" anchor="t">
            <a:spAutoFit/>
          </a:bodyPr>
          <a:lstStyle/>
          <a:p>
            <a:pPr marL="0" lvl="0" indent="0" algn="l">
              <a:lnSpc>
                <a:spcPts val="10276"/>
              </a:lnSpc>
              <a:spcBef>
                <a:spcPct val="0"/>
              </a:spcBef>
            </a:pPr>
            <a:r>
              <a:rPr lang="en-US" sz="7340" dirty="0" err="1">
                <a:solidFill>
                  <a:srgbClr val="000000"/>
                </a:solidFill>
                <a:latin typeface="Montserrat Bold"/>
              </a:rPr>
              <a:t>Värbamisjuhi</a:t>
            </a:r>
            <a:r>
              <a:rPr lang="en-US" sz="7340" dirty="0">
                <a:solidFill>
                  <a:srgbClr val="000000"/>
                </a:solidFill>
                <a:latin typeface="Montserrat Bold"/>
              </a:rPr>
              <a:t> </a:t>
            </a:r>
            <a:r>
              <a:rPr lang="en-US" sz="7340" dirty="0" err="1">
                <a:solidFill>
                  <a:srgbClr val="000000"/>
                </a:solidFill>
                <a:latin typeface="Montserrat Bold"/>
              </a:rPr>
              <a:t>rolli</a:t>
            </a:r>
            <a:r>
              <a:rPr lang="en-US" sz="7340" dirty="0">
                <a:solidFill>
                  <a:srgbClr val="000000"/>
                </a:solidFill>
                <a:latin typeface="Montserrat Bold"/>
              </a:rPr>
              <a:t> </a:t>
            </a:r>
            <a:r>
              <a:rPr lang="en-US" sz="7340" dirty="0" err="1">
                <a:solidFill>
                  <a:srgbClr val="000000"/>
                </a:solidFill>
                <a:latin typeface="Montserrat Bold"/>
              </a:rPr>
              <a:t>näidis</a:t>
            </a:r>
            <a:r>
              <a:rPr lang="en-US" sz="7340" dirty="0">
                <a:solidFill>
                  <a:srgbClr val="000000"/>
                </a:solidFill>
                <a:latin typeface="Montserrat Bold"/>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93275"/>
            <a:ext cx="8434945" cy="1293725"/>
            <a:chOff x="0" y="0"/>
            <a:chExt cx="2137108" cy="327783"/>
          </a:xfrm>
        </p:grpSpPr>
        <p:sp>
          <p:nvSpPr>
            <p:cNvPr id="3" name="Freeform 3"/>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4" name="TextBox 4"/>
            <p:cNvSpPr txBox="1"/>
            <p:nvPr/>
          </p:nvSpPr>
          <p:spPr>
            <a:xfrm>
              <a:off x="0" y="-38100"/>
              <a:ext cx="2137108" cy="36588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9209" y="0"/>
            <a:ext cx="8434945" cy="1293725"/>
            <a:chOff x="0" y="0"/>
            <a:chExt cx="2137108" cy="327783"/>
          </a:xfrm>
        </p:grpSpPr>
        <p:sp>
          <p:nvSpPr>
            <p:cNvPr id="6" name="Freeform 6"/>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7" name="TextBox 7"/>
            <p:cNvSpPr txBox="1"/>
            <p:nvPr/>
          </p:nvSpPr>
          <p:spPr>
            <a:xfrm>
              <a:off x="0" y="-38100"/>
              <a:ext cx="2137108" cy="36588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292235" y="3457406"/>
            <a:ext cx="373881" cy="3738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292235" y="5376712"/>
            <a:ext cx="373881" cy="3738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9292235" y="4769619"/>
            <a:ext cx="373881" cy="37388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9292235" y="5979193"/>
            <a:ext cx="373881" cy="37388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9209" y="1411189"/>
            <a:ext cx="8425736" cy="7444676"/>
          </a:xfrm>
          <a:custGeom>
            <a:avLst/>
            <a:gdLst/>
            <a:ahLst/>
            <a:cxnLst/>
            <a:rect l="l" t="t" r="r" b="b"/>
            <a:pathLst>
              <a:path w="8425736" h="7444676">
                <a:moveTo>
                  <a:pt x="0" y="0"/>
                </a:moveTo>
                <a:lnTo>
                  <a:pt x="8425736" y="0"/>
                </a:lnTo>
                <a:lnTo>
                  <a:pt x="8425736" y="7444676"/>
                </a:lnTo>
                <a:lnTo>
                  <a:pt x="0" y="7444676"/>
                </a:lnTo>
                <a:lnTo>
                  <a:pt x="0" y="0"/>
                </a:lnTo>
                <a:close/>
              </a:path>
            </a:pathLst>
          </a:custGeom>
          <a:blipFill>
            <a:blip r:embed="rId2"/>
            <a:stretch>
              <a:fillRect b="-13178"/>
            </a:stretch>
          </a:blipFill>
        </p:spPr>
      </p:sp>
      <p:sp>
        <p:nvSpPr>
          <p:cNvPr id="21" name="TextBox 21"/>
          <p:cNvSpPr txBox="1"/>
          <p:nvPr/>
        </p:nvSpPr>
        <p:spPr>
          <a:xfrm>
            <a:off x="9144000" y="1835299"/>
            <a:ext cx="7712685" cy="1159753"/>
          </a:xfrm>
          <a:prstGeom prst="rect">
            <a:avLst/>
          </a:prstGeom>
        </p:spPr>
        <p:txBody>
          <a:bodyPr lIns="0" tIns="0" rIns="0" bIns="0" rtlCol="0" anchor="t">
            <a:spAutoFit/>
          </a:bodyPr>
          <a:lstStyle/>
          <a:p>
            <a:pPr marL="0" lvl="0" indent="0" algn="just">
              <a:lnSpc>
                <a:spcPts val="9576"/>
              </a:lnSpc>
              <a:spcBef>
                <a:spcPct val="0"/>
              </a:spcBef>
            </a:pPr>
            <a:r>
              <a:rPr lang="en-US" sz="6840">
                <a:solidFill>
                  <a:srgbClr val="000000"/>
                </a:solidFill>
                <a:latin typeface="Montserrat Bold"/>
              </a:rPr>
              <a:t>Promti näidiseid</a:t>
            </a:r>
          </a:p>
        </p:txBody>
      </p:sp>
      <p:sp>
        <p:nvSpPr>
          <p:cNvPr id="22" name="TextBox 22"/>
          <p:cNvSpPr txBox="1"/>
          <p:nvPr/>
        </p:nvSpPr>
        <p:spPr>
          <a:xfrm>
            <a:off x="10007007" y="3219281"/>
            <a:ext cx="7973186" cy="4570931"/>
          </a:xfrm>
          <a:prstGeom prst="rect">
            <a:avLst/>
          </a:prstGeom>
        </p:spPr>
        <p:txBody>
          <a:bodyPr lIns="0" tIns="0" rIns="0" bIns="0" rtlCol="0" anchor="t">
            <a:spAutoFit/>
          </a:bodyPr>
          <a:lstStyle/>
          <a:p>
            <a:pPr>
              <a:lnSpc>
                <a:spcPts val="5171"/>
              </a:lnSpc>
            </a:pPr>
            <a:r>
              <a:rPr lang="en-US" sz="2200" dirty="0" err="1">
                <a:solidFill>
                  <a:srgbClr val="000000"/>
                </a:solidFill>
                <a:latin typeface="Montserrat Bold"/>
              </a:rPr>
              <a:t>Selgita</a:t>
            </a:r>
            <a:r>
              <a:rPr lang="en-US" sz="2200" dirty="0">
                <a:solidFill>
                  <a:srgbClr val="000000"/>
                </a:solidFill>
                <a:latin typeface="Montserrat Bold"/>
              </a:rPr>
              <a:t> </a:t>
            </a:r>
            <a:r>
              <a:rPr lang="en-US" sz="2200" dirty="0" err="1">
                <a:solidFill>
                  <a:srgbClr val="000000"/>
                </a:solidFill>
                <a:latin typeface="Montserrat Bold"/>
              </a:rPr>
              <a:t>seda</a:t>
            </a:r>
            <a:r>
              <a:rPr lang="en-US" sz="2200" dirty="0">
                <a:solidFill>
                  <a:srgbClr val="000000"/>
                </a:solidFill>
                <a:latin typeface="Montserrat Bold"/>
              </a:rPr>
              <a:t> (</a:t>
            </a:r>
            <a:r>
              <a:rPr lang="en-US" sz="2200" dirty="0" err="1">
                <a:solidFill>
                  <a:srgbClr val="000000"/>
                </a:solidFill>
                <a:latin typeface="Montserrat Bold"/>
              </a:rPr>
              <a:t>töökirjeldust</a:t>
            </a:r>
            <a:r>
              <a:rPr lang="en-US" sz="2200" dirty="0">
                <a:solidFill>
                  <a:srgbClr val="000000"/>
                </a:solidFill>
                <a:latin typeface="Montserrat Bold"/>
              </a:rPr>
              <a:t>) </a:t>
            </a:r>
            <a:r>
              <a:rPr lang="en-US" sz="2200" dirty="0" err="1">
                <a:solidFill>
                  <a:srgbClr val="000000"/>
                </a:solidFill>
                <a:latin typeface="Montserrat Bold"/>
              </a:rPr>
              <a:t>mulle</a:t>
            </a:r>
            <a:r>
              <a:rPr lang="en-US" sz="2200" dirty="0">
                <a:solidFill>
                  <a:srgbClr val="000000"/>
                </a:solidFill>
                <a:latin typeface="Montserrat Bold"/>
              </a:rPr>
              <a:t> </a:t>
            </a:r>
            <a:r>
              <a:rPr lang="en-US" sz="2200" dirty="0" err="1">
                <a:solidFill>
                  <a:srgbClr val="000000"/>
                </a:solidFill>
                <a:latin typeface="Montserrat Bold"/>
              </a:rPr>
              <a:t>nii</a:t>
            </a:r>
            <a:r>
              <a:rPr lang="en-US" sz="2200" dirty="0">
                <a:solidFill>
                  <a:srgbClr val="000000"/>
                </a:solidFill>
                <a:latin typeface="Montserrat Bold"/>
              </a:rPr>
              <a:t>, </a:t>
            </a:r>
            <a:r>
              <a:rPr lang="en-US" sz="2200" dirty="0" err="1">
                <a:solidFill>
                  <a:srgbClr val="000000"/>
                </a:solidFill>
                <a:latin typeface="Montserrat Bold"/>
              </a:rPr>
              <a:t>nagu</a:t>
            </a:r>
            <a:r>
              <a:rPr lang="en-US" sz="2200" dirty="0">
                <a:solidFill>
                  <a:srgbClr val="000000"/>
                </a:solidFill>
                <a:latin typeface="Montserrat Bold"/>
              </a:rPr>
              <a:t> </a:t>
            </a:r>
            <a:r>
              <a:rPr lang="en-US" sz="2200" dirty="0" err="1">
                <a:solidFill>
                  <a:srgbClr val="000000"/>
                </a:solidFill>
                <a:latin typeface="Montserrat Bold"/>
              </a:rPr>
              <a:t>oleksin</a:t>
            </a:r>
            <a:r>
              <a:rPr lang="en-US" sz="2200" dirty="0">
                <a:solidFill>
                  <a:srgbClr val="000000"/>
                </a:solidFill>
                <a:latin typeface="Montserrat Bold"/>
              </a:rPr>
              <a:t> ... </a:t>
            </a:r>
            <a:r>
              <a:rPr lang="en-US" sz="2200" dirty="0" err="1">
                <a:solidFill>
                  <a:srgbClr val="000000"/>
                </a:solidFill>
                <a:latin typeface="Montserrat Bold"/>
              </a:rPr>
              <a:t>aastane</a:t>
            </a:r>
            <a:r>
              <a:rPr lang="en-US" sz="2200" dirty="0">
                <a:solidFill>
                  <a:srgbClr val="000000"/>
                </a:solidFill>
                <a:latin typeface="Montserrat Bold"/>
              </a:rPr>
              <a:t>.</a:t>
            </a:r>
          </a:p>
          <a:p>
            <a:pPr>
              <a:lnSpc>
                <a:spcPts val="5171"/>
              </a:lnSpc>
            </a:pPr>
            <a:r>
              <a:rPr lang="en-US" sz="2200" dirty="0" err="1">
                <a:solidFill>
                  <a:srgbClr val="000000"/>
                </a:solidFill>
                <a:latin typeface="Montserrat Bold"/>
              </a:rPr>
              <a:t>Kirjuta</a:t>
            </a:r>
            <a:r>
              <a:rPr lang="en-US" sz="2200" dirty="0">
                <a:solidFill>
                  <a:srgbClr val="000000"/>
                </a:solidFill>
                <a:latin typeface="Montserrat Bold"/>
              </a:rPr>
              <a:t> </a:t>
            </a:r>
            <a:r>
              <a:rPr lang="en-US" sz="2200" dirty="0" err="1">
                <a:solidFill>
                  <a:srgbClr val="000000"/>
                </a:solidFill>
                <a:latin typeface="Montserrat Bold"/>
              </a:rPr>
              <a:t>empaatiline</a:t>
            </a:r>
            <a:r>
              <a:rPr lang="en-US" sz="2200" dirty="0">
                <a:solidFill>
                  <a:srgbClr val="000000"/>
                </a:solidFill>
                <a:latin typeface="Montserrat Bold"/>
              </a:rPr>
              <a:t> </a:t>
            </a:r>
            <a:r>
              <a:rPr lang="en-US" sz="2200" dirty="0" err="1">
                <a:solidFill>
                  <a:srgbClr val="000000"/>
                </a:solidFill>
                <a:latin typeface="Montserrat Bold"/>
              </a:rPr>
              <a:t>kandidaadi</a:t>
            </a:r>
            <a:r>
              <a:rPr lang="en-US" sz="2200" dirty="0">
                <a:solidFill>
                  <a:srgbClr val="000000"/>
                </a:solidFill>
                <a:latin typeface="Montserrat Bold"/>
              </a:rPr>
              <a:t> </a:t>
            </a:r>
            <a:r>
              <a:rPr lang="en-US" sz="2200" dirty="0" err="1">
                <a:solidFill>
                  <a:srgbClr val="000000"/>
                </a:solidFill>
                <a:latin typeface="Montserrat Bold"/>
              </a:rPr>
              <a:t>tagasilükkamise</a:t>
            </a:r>
            <a:r>
              <a:rPr lang="en-US" sz="2200" dirty="0">
                <a:solidFill>
                  <a:srgbClr val="000000"/>
                </a:solidFill>
                <a:latin typeface="Montserrat Bold"/>
              </a:rPr>
              <a:t> e-</a:t>
            </a:r>
            <a:r>
              <a:rPr lang="en-US" sz="2200" dirty="0" err="1">
                <a:solidFill>
                  <a:srgbClr val="000000"/>
                </a:solidFill>
                <a:latin typeface="Montserrat Bold"/>
              </a:rPr>
              <a:t>kiri</a:t>
            </a:r>
            <a:r>
              <a:rPr lang="en-US" sz="2200" dirty="0">
                <a:solidFill>
                  <a:srgbClr val="000000"/>
                </a:solidFill>
                <a:latin typeface="Montserrat Bold"/>
              </a:rPr>
              <a:t>.</a:t>
            </a:r>
          </a:p>
          <a:p>
            <a:pPr>
              <a:lnSpc>
                <a:spcPts val="5171"/>
              </a:lnSpc>
            </a:pPr>
            <a:r>
              <a:rPr lang="en-US" sz="2200" dirty="0" err="1">
                <a:solidFill>
                  <a:srgbClr val="000000"/>
                </a:solidFill>
                <a:latin typeface="Montserrat Bold"/>
              </a:rPr>
              <a:t>Kirjuta</a:t>
            </a:r>
            <a:r>
              <a:rPr lang="en-US" sz="2200" dirty="0">
                <a:solidFill>
                  <a:srgbClr val="000000"/>
                </a:solidFill>
                <a:latin typeface="Montserrat Bold"/>
              </a:rPr>
              <a:t> </a:t>
            </a:r>
            <a:r>
              <a:rPr lang="en-US" sz="2200" dirty="0" err="1">
                <a:solidFill>
                  <a:srgbClr val="000000"/>
                </a:solidFill>
                <a:latin typeface="Montserrat Bold"/>
              </a:rPr>
              <a:t>kommunikatsioonispetsialisti</a:t>
            </a:r>
            <a:r>
              <a:rPr lang="en-US" sz="2200" dirty="0">
                <a:solidFill>
                  <a:srgbClr val="000000"/>
                </a:solidFill>
                <a:latin typeface="Montserrat Bold"/>
              </a:rPr>
              <a:t> </a:t>
            </a:r>
            <a:r>
              <a:rPr lang="en-US" sz="2200" dirty="0" err="1">
                <a:solidFill>
                  <a:srgbClr val="000000"/>
                </a:solidFill>
                <a:latin typeface="Montserrat Bold"/>
              </a:rPr>
              <a:t>töökuulutus</a:t>
            </a:r>
            <a:r>
              <a:rPr lang="en-US" sz="2200" dirty="0">
                <a:solidFill>
                  <a:srgbClr val="000000"/>
                </a:solidFill>
                <a:latin typeface="Montserrat Bold"/>
              </a:rPr>
              <a:t>.</a:t>
            </a:r>
          </a:p>
          <a:p>
            <a:pPr>
              <a:lnSpc>
                <a:spcPts val="5171"/>
              </a:lnSpc>
            </a:pPr>
            <a:r>
              <a:rPr lang="en-US" sz="2200" dirty="0" err="1">
                <a:solidFill>
                  <a:srgbClr val="000000"/>
                </a:solidFill>
                <a:latin typeface="Montserrat Bold"/>
              </a:rPr>
              <a:t>Vasta</a:t>
            </a:r>
            <a:r>
              <a:rPr lang="en-US" sz="2200" dirty="0">
                <a:solidFill>
                  <a:srgbClr val="000000"/>
                </a:solidFill>
                <a:latin typeface="Montserrat Bold"/>
              </a:rPr>
              <a:t> </a:t>
            </a:r>
            <a:r>
              <a:rPr lang="en-US" sz="2200" dirty="0" err="1">
                <a:solidFill>
                  <a:srgbClr val="000000"/>
                </a:solidFill>
                <a:latin typeface="Montserrat Bold"/>
              </a:rPr>
              <a:t>pettunud</a:t>
            </a:r>
            <a:r>
              <a:rPr lang="en-US" sz="2200" dirty="0">
                <a:solidFill>
                  <a:srgbClr val="000000"/>
                </a:solidFill>
                <a:latin typeface="Montserrat Bold"/>
              </a:rPr>
              <a:t> </a:t>
            </a:r>
            <a:r>
              <a:rPr lang="en-US" sz="2200" dirty="0" err="1">
                <a:solidFill>
                  <a:srgbClr val="000000"/>
                </a:solidFill>
                <a:latin typeface="Montserrat Bold"/>
              </a:rPr>
              <a:t>kandidaadi</a:t>
            </a:r>
            <a:r>
              <a:rPr lang="en-US" sz="2200" dirty="0">
                <a:solidFill>
                  <a:srgbClr val="000000"/>
                </a:solidFill>
                <a:latin typeface="Montserrat Bold"/>
              </a:rPr>
              <a:t> </a:t>
            </a:r>
            <a:r>
              <a:rPr lang="en-US" sz="2200" dirty="0" err="1">
                <a:solidFill>
                  <a:srgbClr val="000000"/>
                </a:solidFill>
                <a:latin typeface="Montserrat Bold"/>
              </a:rPr>
              <a:t>soovile</a:t>
            </a:r>
            <a:r>
              <a:rPr lang="en-US" sz="2200" dirty="0">
                <a:solidFill>
                  <a:srgbClr val="000000"/>
                </a:solidFill>
                <a:latin typeface="Montserrat Bold"/>
              </a:rPr>
              <a:t> </a:t>
            </a:r>
            <a:r>
              <a:rPr lang="en-US" sz="2200" dirty="0" err="1">
                <a:solidFill>
                  <a:srgbClr val="000000"/>
                </a:solidFill>
                <a:latin typeface="Montserrat Bold"/>
              </a:rPr>
              <a:t>saada</a:t>
            </a:r>
            <a:r>
              <a:rPr lang="en-US" sz="2200" dirty="0">
                <a:solidFill>
                  <a:srgbClr val="000000"/>
                </a:solidFill>
                <a:latin typeface="Montserrat Bold"/>
              </a:rPr>
              <a:t> </a:t>
            </a:r>
            <a:r>
              <a:rPr lang="et-EE" sz="2200" dirty="0">
                <a:solidFill>
                  <a:srgbClr val="000000"/>
                </a:solidFill>
                <a:latin typeface="Montserrat Bold"/>
              </a:rPr>
              <a:t>rohkem teavet, miks ta ei sobi sellel positsioonile</a:t>
            </a:r>
            <a:r>
              <a:rPr lang="en-US" sz="2200" dirty="0">
                <a:solidFill>
                  <a:srgbClr val="000000"/>
                </a:solidFill>
                <a:latin typeface="Montserrat Bold"/>
              </a:rPr>
              <a:t>.</a:t>
            </a:r>
          </a:p>
          <a:p>
            <a:pPr>
              <a:lnSpc>
                <a:spcPts val="5171"/>
              </a:lnSpc>
            </a:pPr>
            <a:endParaRPr lang="en-US" sz="2200" dirty="0">
              <a:solidFill>
                <a:srgbClr val="000000"/>
              </a:solidFill>
              <a:latin typeface="Montserrat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98322">
            <a:off x="12719553" y="-4023370"/>
            <a:ext cx="8774178" cy="8796169"/>
          </a:xfrm>
          <a:custGeom>
            <a:avLst/>
            <a:gdLst/>
            <a:ahLst/>
            <a:cxnLst/>
            <a:rect l="l" t="t" r="r" b="b"/>
            <a:pathLst>
              <a:path w="8774178" h="8796169">
                <a:moveTo>
                  <a:pt x="0" y="0"/>
                </a:moveTo>
                <a:lnTo>
                  <a:pt x="8774178" y="0"/>
                </a:lnTo>
                <a:lnTo>
                  <a:pt x="8774178" y="8796168"/>
                </a:lnTo>
                <a:lnTo>
                  <a:pt x="0" y="8796168"/>
                </a:lnTo>
                <a:lnTo>
                  <a:pt x="0" y="0"/>
                </a:lnTo>
                <a:close/>
              </a:path>
            </a:pathLst>
          </a:custGeom>
          <a:blipFill>
            <a:blip r:embed="rId2"/>
            <a:stretch>
              <a:fillRect/>
            </a:stretch>
          </a:blipFill>
        </p:spPr>
      </p:sp>
      <p:grpSp>
        <p:nvGrpSpPr>
          <p:cNvPr id="3" name="Group 3"/>
          <p:cNvGrpSpPr/>
          <p:nvPr/>
        </p:nvGrpSpPr>
        <p:grpSpPr>
          <a:xfrm>
            <a:off x="483487" y="2086897"/>
            <a:ext cx="6218139" cy="621813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5" name="TextBox 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6" name="Group 6"/>
          <p:cNvGrpSpPr/>
          <p:nvPr/>
        </p:nvGrpSpPr>
        <p:grpSpPr>
          <a:xfrm>
            <a:off x="741219" y="2363976"/>
            <a:ext cx="5685609" cy="5688763"/>
            <a:chOff x="0" y="0"/>
            <a:chExt cx="6489360" cy="6492960"/>
          </a:xfrm>
        </p:grpSpPr>
        <p:sp>
          <p:nvSpPr>
            <p:cNvPr id="7" name="Freeform 7"/>
            <p:cNvSpPr/>
            <p:nvPr/>
          </p:nvSpPr>
          <p:spPr>
            <a:xfrm>
              <a:off x="0" y="0"/>
              <a:ext cx="6489446" cy="6493002"/>
            </a:xfrm>
            <a:custGeom>
              <a:avLst/>
              <a:gdLst/>
              <a:ahLst/>
              <a:cxnLst/>
              <a:rect l="l" t="t" r="r" b="b"/>
              <a:pathLst>
                <a:path w="6489446" h="6493002">
                  <a:moveTo>
                    <a:pt x="3244723" y="6493002"/>
                  </a:moveTo>
                  <a:cubicBezTo>
                    <a:pt x="3221863" y="6493002"/>
                    <a:pt x="3206623" y="6470142"/>
                    <a:pt x="3206623" y="6454902"/>
                  </a:cubicBezTo>
                  <a:cubicBezTo>
                    <a:pt x="3206623" y="6432042"/>
                    <a:pt x="3221863" y="6416802"/>
                    <a:pt x="3244723" y="6416802"/>
                  </a:cubicBezTo>
                  <a:cubicBezTo>
                    <a:pt x="3252343" y="6416802"/>
                    <a:pt x="3252343" y="6416802"/>
                    <a:pt x="3252343" y="6416802"/>
                  </a:cubicBezTo>
                  <a:cubicBezTo>
                    <a:pt x="3275203" y="6416802"/>
                    <a:pt x="3290443" y="6432042"/>
                    <a:pt x="3290443" y="6454902"/>
                  </a:cubicBezTo>
                  <a:cubicBezTo>
                    <a:pt x="3290443" y="6470142"/>
                    <a:pt x="3275203" y="6493002"/>
                    <a:pt x="3252343" y="6493002"/>
                  </a:cubicBezTo>
                  <a:cubicBezTo>
                    <a:pt x="3252343" y="6493002"/>
                    <a:pt x="3252343" y="6493002"/>
                    <a:pt x="3244723" y="6493002"/>
                  </a:cubicBezTo>
                  <a:close/>
                  <a:moveTo>
                    <a:pt x="3023870" y="6485382"/>
                  </a:moveTo>
                  <a:cubicBezTo>
                    <a:pt x="3008630" y="6477762"/>
                    <a:pt x="2993390" y="6462522"/>
                    <a:pt x="2993390" y="6439662"/>
                  </a:cubicBezTo>
                  <a:cubicBezTo>
                    <a:pt x="2993390" y="6424422"/>
                    <a:pt x="3008630" y="6409182"/>
                    <a:pt x="3031490" y="6409182"/>
                  </a:cubicBezTo>
                  <a:cubicBezTo>
                    <a:pt x="3054350" y="6409182"/>
                    <a:pt x="3069590" y="6424422"/>
                    <a:pt x="3069590" y="6447282"/>
                  </a:cubicBezTo>
                  <a:cubicBezTo>
                    <a:pt x="3069590" y="6470142"/>
                    <a:pt x="3046730" y="6485382"/>
                    <a:pt x="3031490" y="6485382"/>
                  </a:cubicBezTo>
                  <a:cubicBezTo>
                    <a:pt x="3031490" y="6485382"/>
                    <a:pt x="3031490" y="6485382"/>
                    <a:pt x="3023870" y="6485382"/>
                  </a:cubicBezTo>
                  <a:close/>
                  <a:moveTo>
                    <a:pt x="3427603" y="6447282"/>
                  </a:moveTo>
                  <a:cubicBezTo>
                    <a:pt x="3427603" y="6424422"/>
                    <a:pt x="3442843" y="6409182"/>
                    <a:pt x="3465703" y="6409182"/>
                  </a:cubicBezTo>
                  <a:cubicBezTo>
                    <a:pt x="3480943" y="6401562"/>
                    <a:pt x="3503803" y="6424422"/>
                    <a:pt x="3503803" y="6439662"/>
                  </a:cubicBezTo>
                  <a:cubicBezTo>
                    <a:pt x="3503803" y="6462522"/>
                    <a:pt x="3488563" y="6477762"/>
                    <a:pt x="3465703" y="6485382"/>
                  </a:cubicBezTo>
                  <a:cubicBezTo>
                    <a:pt x="3442843" y="6485382"/>
                    <a:pt x="3427603" y="6470142"/>
                    <a:pt x="3427603" y="6447282"/>
                  </a:cubicBezTo>
                  <a:close/>
                  <a:moveTo>
                    <a:pt x="2810637" y="6462522"/>
                  </a:moveTo>
                  <a:cubicBezTo>
                    <a:pt x="2787777" y="6454902"/>
                    <a:pt x="2772537" y="6439662"/>
                    <a:pt x="2780157" y="6416802"/>
                  </a:cubicBezTo>
                  <a:cubicBezTo>
                    <a:pt x="2780157" y="6401562"/>
                    <a:pt x="2803017" y="6386322"/>
                    <a:pt x="2818257" y="6386322"/>
                  </a:cubicBezTo>
                  <a:cubicBezTo>
                    <a:pt x="2841117" y="6386322"/>
                    <a:pt x="2856357" y="6409182"/>
                    <a:pt x="2856357" y="6432042"/>
                  </a:cubicBezTo>
                  <a:cubicBezTo>
                    <a:pt x="2848737" y="6447282"/>
                    <a:pt x="2833497" y="6462522"/>
                    <a:pt x="2818257" y="6462522"/>
                  </a:cubicBezTo>
                  <a:cubicBezTo>
                    <a:pt x="2818257" y="6462522"/>
                    <a:pt x="2810637" y="6462522"/>
                    <a:pt x="2810637" y="6462522"/>
                  </a:cubicBezTo>
                  <a:close/>
                  <a:moveTo>
                    <a:pt x="3640836" y="6424422"/>
                  </a:moveTo>
                  <a:cubicBezTo>
                    <a:pt x="3640836" y="6409182"/>
                    <a:pt x="3656076" y="6386322"/>
                    <a:pt x="3671316" y="6386322"/>
                  </a:cubicBezTo>
                  <a:cubicBezTo>
                    <a:pt x="3694176" y="6378702"/>
                    <a:pt x="3709416" y="6393942"/>
                    <a:pt x="3717036" y="6416802"/>
                  </a:cubicBezTo>
                  <a:cubicBezTo>
                    <a:pt x="3717036" y="6439662"/>
                    <a:pt x="3701796" y="6454902"/>
                    <a:pt x="3686556" y="6462522"/>
                  </a:cubicBezTo>
                  <a:cubicBezTo>
                    <a:pt x="3678936" y="6462522"/>
                    <a:pt x="3678936" y="6462522"/>
                    <a:pt x="3678936" y="6462522"/>
                  </a:cubicBezTo>
                  <a:cubicBezTo>
                    <a:pt x="3656076" y="6462522"/>
                    <a:pt x="3640836" y="6447282"/>
                    <a:pt x="3640836" y="6424422"/>
                  </a:cubicBezTo>
                  <a:close/>
                  <a:moveTo>
                    <a:pt x="2597404" y="6424422"/>
                  </a:moveTo>
                  <a:cubicBezTo>
                    <a:pt x="2574544" y="6424422"/>
                    <a:pt x="2566924" y="6401562"/>
                    <a:pt x="2566924" y="6378702"/>
                  </a:cubicBezTo>
                  <a:cubicBezTo>
                    <a:pt x="2574544" y="6363462"/>
                    <a:pt x="2589784" y="6348222"/>
                    <a:pt x="2612644" y="6348222"/>
                  </a:cubicBezTo>
                  <a:cubicBezTo>
                    <a:pt x="2635504" y="6355842"/>
                    <a:pt x="2650744" y="6378702"/>
                    <a:pt x="2643124" y="6393942"/>
                  </a:cubicBezTo>
                  <a:cubicBezTo>
                    <a:pt x="2635504" y="6416802"/>
                    <a:pt x="2620264" y="6424422"/>
                    <a:pt x="2605024" y="6424422"/>
                  </a:cubicBezTo>
                  <a:cubicBezTo>
                    <a:pt x="2605024" y="6424422"/>
                    <a:pt x="2597404" y="6424422"/>
                    <a:pt x="2597404" y="6424422"/>
                  </a:cubicBezTo>
                  <a:close/>
                  <a:moveTo>
                    <a:pt x="3854196" y="6393942"/>
                  </a:moveTo>
                  <a:cubicBezTo>
                    <a:pt x="3846576" y="6371082"/>
                    <a:pt x="3861816" y="6355842"/>
                    <a:pt x="3884676" y="6348222"/>
                  </a:cubicBezTo>
                  <a:cubicBezTo>
                    <a:pt x="3899916" y="6348222"/>
                    <a:pt x="3922776" y="6355842"/>
                    <a:pt x="3930396" y="6378702"/>
                  </a:cubicBezTo>
                  <a:cubicBezTo>
                    <a:pt x="3930396" y="6401562"/>
                    <a:pt x="3915156" y="6416802"/>
                    <a:pt x="3899916" y="6424422"/>
                  </a:cubicBezTo>
                  <a:cubicBezTo>
                    <a:pt x="3892296" y="6424422"/>
                    <a:pt x="3892296" y="6424422"/>
                    <a:pt x="3892296" y="6424422"/>
                  </a:cubicBezTo>
                  <a:cubicBezTo>
                    <a:pt x="3869436" y="6424422"/>
                    <a:pt x="3854196" y="6409182"/>
                    <a:pt x="3854196" y="6393942"/>
                  </a:cubicBezTo>
                  <a:close/>
                  <a:moveTo>
                    <a:pt x="2384171" y="6378702"/>
                  </a:moveTo>
                  <a:cubicBezTo>
                    <a:pt x="2368931" y="6371082"/>
                    <a:pt x="2353691" y="6348222"/>
                    <a:pt x="2361311" y="6325362"/>
                  </a:cubicBezTo>
                  <a:cubicBezTo>
                    <a:pt x="2368931" y="6310122"/>
                    <a:pt x="2384171" y="6294882"/>
                    <a:pt x="2407031" y="6302502"/>
                  </a:cubicBezTo>
                  <a:cubicBezTo>
                    <a:pt x="2429891" y="6310122"/>
                    <a:pt x="2437511" y="6325362"/>
                    <a:pt x="2437511" y="6348222"/>
                  </a:cubicBezTo>
                  <a:cubicBezTo>
                    <a:pt x="2429891" y="6363462"/>
                    <a:pt x="2414651" y="6378702"/>
                    <a:pt x="2399411" y="6378702"/>
                  </a:cubicBezTo>
                  <a:cubicBezTo>
                    <a:pt x="2391791" y="6378702"/>
                    <a:pt x="2391791" y="6378702"/>
                    <a:pt x="2384171" y="6378702"/>
                  </a:cubicBezTo>
                  <a:close/>
                  <a:moveTo>
                    <a:pt x="4059809" y="6348222"/>
                  </a:moveTo>
                  <a:cubicBezTo>
                    <a:pt x="4052189" y="6325362"/>
                    <a:pt x="4067429" y="6302502"/>
                    <a:pt x="4090289" y="6302502"/>
                  </a:cubicBezTo>
                  <a:cubicBezTo>
                    <a:pt x="4105529" y="6294882"/>
                    <a:pt x="4128389" y="6302502"/>
                    <a:pt x="4136009" y="6325362"/>
                  </a:cubicBezTo>
                  <a:cubicBezTo>
                    <a:pt x="4143629" y="6348222"/>
                    <a:pt x="4128389" y="6371082"/>
                    <a:pt x="4105529" y="6371082"/>
                  </a:cubicBezTo>
                  <a:cubicBezTo>
                    <a:pt x="4105529" y="6371082"/>
                    <a:pt x="4097909" y="6371082"/>
                    <a:pt x="4097909" y="6371082"/>
                  </a:cubicBezTo>
                  <a:cubicBezTo>
                    <a:pt x="4082669" y="6371082"/>
                    <a:pt x="4067429" y="6363462"/>
                    <a:pt x="4059809" y="6348222"/>
                  </a:cubicBezTo>
                  <a:close/>
                  <a:moveTo>
                    <a:pt x="2178558" y="6310122"/>
                  </a:moveTo>
                  <a:cubicBezTo>
                    <a:pt x="2163318" y="6302502"/>
                    <a:pt x="2148078" y="6279642"/>
                    <a:pt x="2155698" y="6264402"/>
                  </a:cubicBezTo>
                  <a:cubicBezTo>
                    <a:pt x="2163318" y="6241542"/>
                    <a:pt x="2186178" y="6233922"/>
                    <a:pt x="2209038" y="6241542"/>
                  </a:cubicBezTo>
                  <a:cubicBezTo>
                    <a:pt x="2224278" y="6249162"/>
                    <a:pt x="2239518" y="6264402"/>
                    <a:pt x="2231898" y="6287262"/>
                  </a:cubicBezTo>
                  <a:cubicBezTo>
                    <a:pt x="2224278" y="6302502"/>
                    <a:pt x="2209038" y="6310122"/>
                    <a:pt x="2193798" y="6310122"/>
                  </a:cubicBezTo>
                  <a:cubicBezTo>
                    <a:pt x="2186178" y="6310122"/>
                    <a:pt x="2186178" y="6310122"/>
                    <a:pt x="2178558" y="6310122"/>
                  </a:cubicBezTo>
                  <a:close/>
                  <a:moveTo>
                    <a:pt x="4265549" y="6287262"/>
                  </a:moveTo>
                  <a:cubicBezTo>
                    <a:pt x="4257929" y="6264402"/>
                    <a:pt x="4273169" y="6241542"/>
                    <a:pt x="4288409" y="6233922"/>
                  </a:cubicBezTo>
                  <a:cubicBezTo>
                    <a:pt x="4311269" y="6226302"/>
                    <a:pt x="4334129" y="6241542"/>
                    <a:pt x="4341749" y="6256782"/>
                  </a:cubicBezTo>
                  <a:cubicBezTo>
                    <a:pt x="4341749" y="6279642"/>
                    <a:pt x="4334129" y="6302502"/>
                    <a:pt x="4311269" y="6310122"/>
                  </a:cubicBezTo>
                  <a:cubicBezTo>
                    <a:pt x="4311269" y="6310122"/>
                    <a:pt x="4303649" y="6310122"/>
                    <a:pt x="4303649" y="6310122"/>
                  </a:cubicBezTo>
                  <a:cubicBezTo>
                    <a:pt x="4288409" y="6310122"/>
                    <a:pt x="4273169" y="6302502"/>
                    <a:pt x="4265549" y="6287262"/>
                  </a:cubicBezTo>
                  <a:close/>
                  <a:moveTo>
                    <a:pt x="1980565" y="6233922"/>
                  </a:moveTo>
                  <a:cubicBezTo>
                    <a:pt x="1957705" y="6226302"/>
                    <a:pt x="1950085" y="6203442"/>
                    <a:pt x="1957705" y="6180582"/>
                  </a:cubicBezTo>
                  <a:cubicBezTo>
                    <a:pt x="1965325" y="6165342"/>
                    <a:pt x="1988185" y="6157722"/>
                    <a:pt x="2011045" y="6165342"/>
                  </a:cubicBezTo>
                  <a:cubicBezTo>
                    <a:pt x="2026285" y="6172962"/>
                    <a:pt x="2033905" y="6195822"/>
                    <a:pt x="2026285" y="6211062"/>
                  </a:cubicBezTo>
                  <a:cubicBezTo>
                    <a:pt x="2018665" y="6226302"/>
                    <a:pt x="2011045" y="6233922"/>
                    <a:pt x="1995805" y="6233922"/>
                  </a:cubicBezTo>
                  <a:cubicBezTo>
                    <a:pt x="1988185" y="6233922"/>
                    <a:pt x="1980565" y="6233922"/>
                    <a:pt x="1980565" y="6233922"/>
                  </a:cubicBezTo>
                  <a:close/>
                  <a:moveTo>
                    <a:pt x="4463542" y="6211062"/>
                  </a:moveTo>
                  <a:cubicBezTo>
                    <a:pt x="4455922" y="6188202"/>
                    <a:pt x="4463542" y="6165342"/>
                    <a:pt x="4486402" y="6157722"/>
                  </a:cubicBezTo>
                  <a:cubicBezTo>
                    <a:pt x="4509262" y="6150102"/>
                    <a:pt x="4524502" y="6157722"/>
                    <a:pt x="4539742" y="6180582"/>
                  </a:cubicBezTo>
                  <a:cubicBezTo>
                    <a:pt x="4547362" y="6195822"/>
                    <a:pt x="4532122" y="6218682"/>
                    <a:pt x="4516882" y="6226302"/>
                  </a:cubicBezTo>
                  <a:cubicBezTo>
                    <a:pt x="4509262" y="6233922"/>
                    <a:pt x="4509262" y="6233922"/>
                    <a:pt x="4501642" y="6233922"/>
                  </a:cubicBezTo>
                  <a:cubicBezTo>
                    <a:pt x="4486402" y="6233922"/>
                    <a:pt x="4471162" y="6226302"/>
                    <a:pt x="4463542" y="6211062"/>
                  </a:cubicBezTo>
                  <a:close/>
                  <a:moveTo>
                    <a:pt x="1782445" y="6142482"/>
                  </a:moveTo>
                  <a:cubicBezTo>
                    <a:pt x="1759585" y="6134862"/>
                    <a:pt x="1751965" y="6112002"/>
                    <a:pt x="1767205" y="6089142"/>
                  </a:cubicBezTo>
                  <a:cubicBezTo>
                    <a:pt x="1774825" y="6073902"/>
                    <a:pt x="1797685" y="6066282"/>
                    <a:pt x="1812925" y="6073902"/>
                  </a:cubicBezTo>
                  <a:cubicBezTo>
                    <a:pt x="1835785" y="6081522"/>
                    <a:pt x="1843405" y="6104382"/>
                    <a:pt x="1835785" y="6127242"/>
                  </a:cubicBezTo>
                  <a:cubicBezTo>
                    <a:pt x="1828165" y="6134862"/>
                    <a:pt x="1812925" y="6142482"/>
                    <a:pt x="1797685" y="6142482"/>
                  </a:cubicBezTo>
                  <a:cubicBezTo>
                    <a:pt x="1790065" y="6142482"/>
                    <a:pt x="1790065" y="6142482"/>
                    <a:pt x="1782445" y="6142482"/>
                  </a:cubicBezTo>
                  <a:close/>
                  <a:moveTo>
                    <a:pt x="4661535" y="6119622"/>
                  </a:moveTo>
                  <a:cubicBezTo>
                    <a:pt x="4653915" y="6104382"/>
                    <a:pt x="4661535" y="6081522"/>
                    <a:pt x="4676775" y="6073902"/>
                  </a:cubicBezTo>
                  <a:cubicBezTo>
                    <a:pt x="4699635" y="6058662"/>
                    <a:pt x="4722495" y="6066282"/>
                    <a:pt x="4730115" y="6089142"/>
                  </a:cubicBezTo>
                  <a:cubicBezTo>
                    <a:pt x="4737735" y="6104382"/>
                    <a:pt x="4730115" y="6127242"/>
                    <a:pt x="4714875" y="6134862"/>
                  </a:cubicBezTo>
                  <a:cubicBezTo>
                    <a:pt x="4707255" y="6142482"/>
                    <a:pt x="4699635" y="6142482"/>
                    <a:pt x="4692015" y="6142482"/>
                  </a:cubicBezTo>
                  <a:cubicBezTo>
                    <a:pt x="4684395" y="6142482"/>
                    <a:pt x="4669155" y="6134862"/>
                    <a:pt x="4661535" y="6119622"/>
                  </a:cubicBezTo>
                  <a:close/>
                  <a:moveTo>
                    <a:pt x="1592072" y="6035802"/>
                  </a:moveTo>
                  <a:cubicBezTo>
                    <a:pt x="1576832" y="6028182"/>
                    <a:pt x="1569212" y="6005322"/>
                    <a:pt x="1576832" y="5982462"/>
                  </a:cubicBezTo>
                  <a:cubicBezTo>
                    <a:pt x="1592072" y="5967222"/>
                    <a:pt x="1614932" y="5959602"/>
                    <a:pt x="1630172" y="5974842"/>
                  </a:cubicBezTo>
                  <a:cubicBezTo>
                    <a:pt x="1645412" y="5982462"/>
                    <a:pt x="1653032" y="6005322"/>
                    <a:pt x="1645412" y="6020562"/>
                  </a:cubicBezTo>
                  <a:cubicBezTo>
                    <a:pt x="1637792" y="6035802"/>
                    <a:pt x="1622552" y="6043422"/>
                    <a:pt x="1607312" y="6043422"/>
                  </a:cubicBezTo>
                  <a:cubicBezTo>
                    <a:pt x="1607312" y="6043422"/>
                    <a:pt x="1599692" y="6043422"/>
                    <a:pt x="1592072" y="6035802"/>
                  </a:cubicBezTo>
                  <a:close/>
                  <a:moveTo>
                    <a:pt x="4852035" y="6020562"/>
                  </a:moveTo>
                  <a:cubicBezTo>
                    <a:pt x="4836795" y="6005322"/>
                    <a:pt x="4844415" y="5982462"/>
                    <a:pt x="4859655" y="5967222"/>
                  </a:cubicBezTo>
                  <a:cubicBezTo>
                    <a:pt x="4882515" y="5959602"/>
                    <a:pt x="4905375" y="5959602"/>
                    <a:pt x="4912995" y="5982462"/>
                  </a:cubicBezTo>
                  <a:cubicBezTo>
                    <a:pt x="4928235" y="5997702"/>
                    <a:pt x="4920615" y="6020562"/>
                    <a:pt x="4905375" y="6035802"/>
                  </a:cubicBezTo>
                  <a:cubicBezTo>
                    <a:pt x="4897755" y="6035802"/>
                    <a:pt x="4890135" y="6035802"/>
                    <a:pt x="4882515" y="6035802"/>
                  </a:cubicBezTo>
                  <a:cubicBezTo>
                    <a:pt x="4867275" y="6035802"/>
                    <a:pt x="4859655" y="6035802"/>
                    <a:pt x="4852035" y="6020562"/>
                  </a:cubicBezTo>
                  <a:close/>
                  <a:moveTo>
                    <a:pt x="1409319" y="5921502"/>
                  </a:moveTo>
                  <a:cubicBezTo>
                    <a:pt x="1394079" y="5906262"/>
                    <a:pt x="1386459" y="5883402"/>
                    <a:pt x="1401699" y="5868162"/>
                  </a:cubicBezTo>
                  <a:cubicBezTo>
                    <a:pt x="1409319" y="5852922"/>
                    <a:pt x="1432179" y="5845302"/>
                    <a:pt x="1455039" y="5860542"/>
                  </a:cubicBezTo>
                  <a:cubicBezTo>
                    <a:pt x="1470279" y="5868162"/>
                    <a:pt x="1470279" y="5891022"/>
                    <a:pt x="1462659" y="5906262"/>
                  </a:cubicBezTo>
                  <a:cubicBezTo>
                    <a:pt x="1455039" y="5921502"/>
                    <a:pt x="1439799" y="5929122"/>
                    <a:pt x="1432179" y="5929122"/>
                  </a:cubicBezTo>
                  <a:cubicBezTo>
                    <a:pt x="1424559" y="5929122"/>
                    <a:pt x="1416939" y="5921502"/>
                    <a:pt x="1409319" y="5921502"/>
                  </a:cubicBezTo>
                  <a:close/>
                  <a:moveTo>
                    <a:pt x="5034788" y="5906262"/>
                  </a:moveTo>
                  <a:cubicBezTo>
                    <a:pt x="5019548" y="5891022"/>
                    <a:pt x="5027168" y="5868162"/>
                    <a:pt x="5042408" y="5852922"/>
                  </a:cubicBezTo>
                  <a:cubicBezTo>
                    <a:pt x="5057648" y="5845302"/>
                    <a:pt x="5080508" y="5845302"/>
                    <a:pt x="5095748" y="5860542"/>
                  </a:cubicBezTo>
                  <a:cubicBezTo>
                    <a:pt x="5103368" y="5883402"/>
                    <a:pt x="5103368" y="5906262"/>
                    <a:pt x="5080508" y="5913882"/>
                  </a:cubicBezTo>
                  <a:cubicBezTo>
                    <a:pt x="5080508" y="5921502"/>
                    <a:pt x="5072888" y="5921502"/>
                    <a:pt x="5065268" y="5921502"/>
                  </a:cubicBezTo>
                  <a:cubicBezTo>
                    <a:pt x="5050028" y="5921502"/>
                    <a:pt x="5034788" y="5913882"/>
                    <a:pt x="5034788" y="5906262"/>
                  </a:cubicBezTo>
                  <a:close/>
                  <a:moveTo>
                    <a:pt x="1234059" y="5791962"/>
                  </a:moveTo>
                  <a:cubicBezTo>
                    <a:pt x="1218819" y="5776722"/>
                    <a:pt x="1211199" y="5753862"/>
                    <a:pt x="1226439" y="5738622"/>
                  </a:cubicBezTo>
                  <a:cubicBezTo>
                    <a:pt x="1241679" y="5723382"/>
                    <a:pt x="1264539" y="5715762"/>
                    <a:pt x="1279779" y="5731002"/>
                  </a:cubicBezTo>
                  <a:cubicBezTo>
                    <a:pt x="1295019" y="5746242"/>
                    <a:pt x="1302639" y="5769102"/>
                    <a:pt x="1287399" y="5784342"/>
                  </a:cubicBezTo>
                  <a:cubicBezTo>
                    <a:pt x="1279779" y="5791962"/>
                    <a:pt x="1272159" y="5799582"/>
                    <a:pt x="1256919" y="5799582"/>
                  </a:cubicBezTo>
                  <a:cubicBezTo>
                    <a:pt x="1249299" y="5799582"/>
                    <a:pt x="1241679" y="5799582"/>
                    <a:pt x="1234059" y="5791962"/>
                  </a:cubicBezTo>
                  <a:close/>
                  <a:moveTo>
                    <a:pt x="5202301" y="5784342"/>
                  </a:moveTo>
                  <a:cubicBezTo>
                    <a:pt x="5194681" y="5761482"/>
                    <a:pt x="5194681" y="5738622"/>
                    <a:pt x="5209921" y="5731002"/>
                  </a:cubicBezTo>
                  <a:cubicBezTo>
                    <a:pt x="5225161" y="5715762"/>
                    <a:pt x="5248021" y="5715762"/>
                    <a:pt x="5263261" y="5731002"/>
                  </a:cubicBezTo>
                  <a:cubicBezTo>
                    <a:pt x="5278501" y="5753862"/>
                    <a:pt x="5270881" y="5776722"/>
                    <a:pt x="5255641" y="5784342"/>
                  </a:cubicBezTo>
                  <a:cubicBezTo>
                    <a:pt x="5248021" y="5791962"/>
                    <a:pt x="5240401" y="5791962"/>
                    <a:pt x="5232781" y="5791962"/>
                  </a:cubicBezTo>
                  <a:cubicBezTo>
                    <a:pt x="5225161" y="5791962"/>
                    <a:pt x="5209921" y="5791962"/>
                    <a:pt x="5202301" y="5784342"/>
                  </a:cubicBezTo>
                  <a:close/>
                  <a:moveTo>
                    <a:pt x="1066292" y="5647055"/>
                  </a:moveTo>
                  <a:cubicBezTo>
                    <a:pt x="1051052" y="5639435"/>
                    <a:pt x="1051052" y="5608955"/>
                    <a:pt x="1066292" y="5593715"/>
                  </a:cubicBezTo>
                  <a:cubicBezTo>
                    <a:pt x="1081532" y="5578475"/>
                    <a:pt x="1104392" y="5578475"/>
                    <a:pt x="1119632" y="5593715"/>
                  </a:cubicBezTo>
                  <a:cubicBezTo>
                    <a:pt x="1134872" y="5608955"/>
                    <a:pt x="1134872" y="5631815"/>
                    <a:pt x="1119632" y="5647055"/>
                  </a:cubicBezTo>
                  <a:cubicBezTo>
                    <a:pt x="1112012" y="5654675"/>
                    <a:pt x="1104392" y="5662295"/>
                    <a:pt x="1096772" y="5662295"/>
                  </a:cubicBezTo>
                  <a:cubicBezTo>
                    <a:pt x="1081532" y="5662295"/>
                    <a:pt x="1073912" y="5654675"/>
                    <a:pt x="1066292" y="5647055"/>
                  </a:cubicBezTo>
                  <a:close/>
                  <a:moveTo>
                    <a:pt x="5369687" y="5647055"/>
                  </a:moveTo>
                  <a:cubicBezTo>
                    <a:pt x="5354447" y="5631815"/>
                    <a:pt x="5354447" y="5601335"/>
                    <a:pt x="5369687" y="5593715"/>
                  </a:cubicBezTo>
                  <a:cubicBezTo>
                    <a:pt x="5384927" y="5578475"/>
                    <a:pt x="5407787" y="5578475"/>
                    <a:pt x="5423027" y="5593715"/>
                  </a:cubicBezTo>
                  <a:cubicBezTo>
                    <a:pt x="5438267" y="5608955"/>
                    <a:pt x="5438267" y="5631815"/>
                    <a:pt x="5423027" y="5647055"/>
                  </a:cubicBezTo>
                  <a:cubicBezTo>
                    <a:pt x="5415407" y="5654675"/>
                    <a:pt x="5407787" y="5654675"/>
                    <a:pt x="5400167" y="5654675"/>
                  </a:cubicBezTo>
                  <a:cubicBezTo>
                    <a:pt x="5384927" y="5654675"/>
                    <a:pt x="5377307" y="5654675"/>
                    <a:pt x="5369687" y="5647055"/>
                  </a:cubicBezTo>
                  <a:close/>
                  <a:moveTo>
                    <a:pt x="914019" y="5502275"/>
                  </a:moveTo>
                  <a:cubicBezTo>
                    <a:pt x="898779" y="5487035"/>
                    <a:pt x="898779" y="5464175"/>
                    <a:pt x="914019" y="5448935"/>
                  </a:cubicBezTo>
                  <a:cubicBezTo>
                    <a:pt x="929259" y="5433695"/>
                    <a:pt x="952119" y="5433695"/>
                    <a:pt x="967359" y="5448935"/>
                  </a:cubicBezTo>
                  <a:cubicBezTo>
                    <a:pt x="982599" y="5464175"/>
                    <a:pt x="982599" y="5487035"/>
                    <a:pt x="967359" y="5502275"/>
                  </a:cubicBezTo>
                  <a:cubicBezTo>
                    <a:pt x="959739" y="5509895"/>
                    <a:pt x="952119" y="5509895"/>
                    <a:pt x="936879" y="5509895"/>
                  </a:cubicBezTo>
                  <a:cubicBezTo>
                    <a:pt x="929259" y="5509895"/>
                    <a:pt x="921639" y="5509895"/>
                    <a:pt x="914019" y="5502275"/>
                  </a:cubicBezTo>
                  <a:close/>
                  <a:moveTo>
                    <a:pt x="5522087" y="5494655"/>
                  </a:moveTo>
                  <a:cubicBezTo>
                    <a:pt x="5506847" y="5479415"/>
                    <a:pt x="5506847" y="5456555"/>
                    <a:pt x="5522087" y="5441315"/>
                  </a:cubicBezTo>
                  <a:cubicBezTo>
                    <a:pt x="5537327" y="5426075"/>
                    <a:pt x="5560187" y="5426075"/>
                    <a:pt x="5575427" y="5441315"/>
                  </a:cubicBezTo>
                  <a:cubicBezTo>
                    <a:pt x="5590667" y="5456555"/>
                    <a:pt x="5590667" y="5479415"/>
                    <a:pt x="5575427" y="5494655"/>
                  </a:cubicBezTo>
                  <a:cubicBezTo>
                    <a:pt x="5567807" y="5502275"/>
                    <a:pt x="5560187" y="5509895"/>
                    <a:pt x="5552567" y="5509895"/>
                  </a:cubicBezTo>
                  <a:cubicBezTo>
                    <a:pt x="5544947" y="5509895"/>
                    <a:pt x="5529707" y="5502275"/>
                    <a:pt x="5522087" y="5494655"/>
                  </a:cubicBezTo>
                  <a:close/>
                  <a:moveTo>
                    <a:pt x="769366" y="5342255"/>
                  </a:moveTo>
                  <a:cubicBezTo>
                    <a:pt x="754126" y="5319395"/>
                    <a:pt x="754126" y="5296535"/>
                    <a:pt x="769366" y="5288915"/>
                  </a:cubicBezTo>
                  <a:cubicBezTo>
                    <a:pt x="784606" y="5273675"/>
                    <a:pt x="815086" y="5273675"/>
                    <a:pt x="822706" y="5288915"/>
                  </a:cubicBezTo>
                  <a:cubicBezTo>
                    <a:pt x="837946" y="5304155"/>
                    <a:pt x="837946" y="5327015"/>
                    <a:pt x="822706" y="5342255"/>
                  </a:cubicBezTo>
                  <a:cubicBezTo>
                    <a:pt x="815086" y="5349875"/>
                    <a:pt x="807466" y="5349875"/>
                    <a:pt x="799846" y="5349875"/>
                  </a:cubicBezTo>
                  <a:cubicBezTo>
                    <a:pt x="784606" y="5349875"/>
                    <a:pt x="776986" y="5349875"/>
                    <a:pt x="769366" y="5342255"/>
                  </a:cubicBezTo>
                  <a:close/>
                  <a:moveTo>
                    <a:pt x="5666867" y="5342255"/>
                  </a:moveTo>
                  <a:cubicBezTo>
                    <a:pt x="5651627" y="5327015"/>
                    <a:pt x="5651627" y="5304155"/>
                    <a:pt x="5666867" y="5288915"/>
                  </a:cubicBezTo>
                  <a:cubicBezTo>
                    <a:pt x="5682107" y="5266055"/>
                    <a:pt x="5704967" y="5266055"/>
                    <a:pt x="5720207" y="5281295"/>
                  </a:cubicBezTo>
                  <a:cubicBezTo>
                    <a:pt x="5735447" y="5296535"/>
                    <a:pt x="5735447" y="5319395"/>
                    <a:pt x="5720207" y="5334635"/>
                  </a:cubicBezTo>
                  <a:cubicBezTo>
                    <a:pt x="5712587" y="5342255"/>
                    <a:pt x="5704967" y="5349875"/>
                    <a:pt x="5697347" y="5349875"/>
                  </a:cubicBezTo>
                  <a:cubicBezTo>
                    <a:pt x="5682107" y="5349875"/>
                    <a:pt x="5674487" y="5342255"/>
                    <a:pt x="5666867" y="5342255"/>
                  </a:cubicBezTo>
                  <a:close/>
                  <a:moveTo>
                    <a:pt x="632206" y="5166995"/>
                  </a:moveTo>
                  <a:cubicBezTo>
                    <a:pt x="616966" y="5151755"/>
                    <a:pt x="624586" y="5128895"/>
                    <a:pt x="639826" y="5113655"/>
                  </a:cubicBezTo>
                  <a:cubicBezTo>
                    <a:pt x="655066" y="5106035"/>
                    <a:pt x="685546" y="5106035"/>
                    <a:pt x="693166" y="5121275"/>
                  </a:cubicBezTo>
                  <a:cubicBezTo>
                    <a:pt x="708406" y="5144135"/>
                    <a:pt x="700786" y="5166995"/>
                    <a:pt x="685546" y="5174615"/>
                  </a:cubicBezTo>
                  <a:cubicBezTo>
                    <a:pt x="677926" y="5182235"/>
                    <a:pt x="670306" y="5182235"/>
                    <a:pt x="662686" y="5182235"/>
                  </a:cubicBezTo>
                  <a:cubicBezTo>
                    <a:pt x="655066" y="5182235"/>
                    <a:pt x="639826" y="5182235"/>
                    <a:pt x="632206" y="5166995"/>
                  </a:cubicBezTo>
                  <a:close/>
                  <a:moveTo>
                    <a:pt x="5803900" y="5174615"/>
                  </a:moveTo>
                  <a:cubicBezTo>
                    <a:pt x="5788660" y="5159375"/>
                    <a:pt x="5781040" y="5136515"/>
                    <a:pt x="5796280" y="5121275"/>
                  </a:cubicBezTo>
                  <a:cubicBezTo>
                    <a:pt x="5811520" y="5106035"/>
                    <a:pt x="5834380" y="5098415"/>
                    <a:pt x="5849620" y="5113655"/>
                  </a:cubicBezTo>
                  <a:cubicBezTo>
                    <a:pt x="5864860" y="5121275"/>
                    <a:pt x="5872480" y="5144135"/>
                    <a:pt x="5857240" y="5166995"/>
                  </a:cubicBezTo>
                  <a:cubicBezTo>
                    <a:pt x="5849620" y="5174615"/>
                    <a:pt x="5842000" y="5182235"/>
                    <a:pt x="5826760" y="5182235"/>
                  </a:cubicBezTo>
                  <a:cubicBezTo>
                    <a:pt x="5819140" y="5182235"/>
                    <a:pt x="5811520" y="5174615"/>
                    <a:pt x="5803900" y="5174615"/>
                  </a:cubicBezTo>
                  <a:close/>
                  <a:moveTo>
                    <a:pt x="510286" y="4991608"/>
                  </a:moveTo>
                  <a:cubicBezTo>
                    <a:pt x="495046" y="4976368"/>
                    <a:pt x="502666" y="4945888"/>
                    <a:pt x="517906" y="4938268"/>
                  </a:cubicBezTo>
                  <a:cubicBezTo>
                    <a:pt x="540766" y="4923028"/>
                    <a:pt x="563626" y="4930648"/>
                    <a:pt x="571246" y="4945888"/>
                  </a:cubicBezTo>
                  <a:cubicBezTo>
                    <a:pt x="586486" y="4968748"/>
                    <a:pt x="578866" y="4991608"/>
                    <a:pt x="563626" y="4999228"/>
                  </a:cubicBezTo>
                  <a:cubicBezTo>
                    <a:pt x="556006" y="5006848"/>
                    <a:pt x="548386" y="5006848"/>
                    <a:pt x="540766" y="5006848"/>
                  </a:cubicBezTo>
                  <a:cubicBezTo>
                    <a:pt x="533146" y="5006848"/>
                    <a:pt x="517906" y="4999228"/>
                    <a:pt x="510286" y="4991608"/>
                  </a:cubicBezTo>
                  <a:close/>
                  <a:moveTo>
                    <a:pt x="5925693" y="4999228"/>
                  </a:moveTo>
                  <a:cubicBezTo>
                    <a:pt x="5910453" y="4983988"/>
                    <a:pt x="5902833" y="4961128"/>
                    <a:pt x="5918073" y="4945888"/>
                  </a:cubicBezTo>
                  <a:cubicBezTo>
                    <a:pt x="5925693" y="4923028"/>
                    <a:pt x="5948553" y="4923028"/>
                    <a:pt x="5971413" y="4930648"/>
                  </a:cubicBezTo>
                  <a:cubicBezTo>
                    <a:pt x="5986653" y="4945888"/>
                    <a:pt x="5994273" y="4968748"/>
                    <a:pt x="5979033" y="4983988"/>
                  </a:cubicBezTo>
                  <a:cubicBezTo>
                    <a:pt x="5971413" y="4999228"/>
                    <a:pt x="5963793" y="5006848"/>
                    <a:pt x="5948553" y="5006848"/>
                  </a:cubicBezTo>
                  <a:cubicBezTo>
                    <a:pt x="5940933" y="5006848"/>
                    <a:pt x="5933313" y="4999228"/>
                    <a:pt x="5925693" y="4999228"/>
                  </a:cubicBezTo>
                  <a:close/>
                  <a:moveTo>
                    <a:pt x="396113" y="4801108"/>
                  </a:moveTo>
                  <a:cubicBezTo>
                    <a:pt x="388493" y="4785868"/>
                    <a:pt x="396113" y="4763008"/>
                    <a:pt x="411353" y="4755388"/>
                  </a:cubicBezTo>
                  <a:cubicBezTo>
                    <a:pt x="434213" y="4740148"/>
                    <a:pt x="457073" y="4747768"/>
                    <a:pt x="464693" y="4770628"/>
                  </a:cubicBezTo>
                  <a:cubicBezTo>
                    <a:pt x="479933" y="4785868"/>
                    <a:pt x="472313" y="4808728"/>
                    <a:pt x="449453" y="4816348"/>
                  </a:cubicBezTo>
                  <a:cubicBezTo>
                    <a:pt x="441833" y="4823968"/>
                    <a:pt x="441833" y="4823968"/>
                    <a:pt x="434213" y="4823968"/>
                  </a:cubicBezTo>
                  <a:cubicBezTo>
                    <a:pt x="418973" y="4823968"/>
                    <a:pt x="403733" y="4816348"/>
                    <a:pt x="396113" y="4801108"/>
                  </a:cubicBezTo>
                  <a:close/>
                  <a:moveTo>
                    <a:pt x="6039993" y="4816348"/>
                  </a:moveTo>
                  <a:cubicBezTo>
                    <a:pt x="6017133" y="4801108"/>
                    <a:pt x="6017133" y="4778248"/>
                    <a:pt x="6024753" y="4763008"/>
                  </a:cubicBezTo>
                  <a:cubicBezTo>
                    <a:pt x="6032373" y="4740148"/>
                    <a:pt x="6055233" y="4740148"/>
                    <a:pt x="6078093" y="4747768"/>
                  </a:cubicBezTo>
                  <a:cubicBezTo>
                    <a:pt x="6093333" y="4755388"/>
                    <a:pt x="6100953" y="4778248"/>
                    <a:pt x="6093333" y="4801108"/>
                  </a:cubicBezTo>
                  <a:cubicBezTo>
                    <a:pt x="6085713" y="4808728"/>
                    <a:pt x="6070473" y="4816348"/>
                    <a:pt x="6055233" y="4816348"/>
                  </a:cubicBezTo>
                  <a:cubicBezTo>
                    <a:pt x="6047613" y="4816348"/>
                    <a:pt x="6047613" y="4816348"/>
                    <a:pt x="6039993" y="4816348"/>
                  </a:cubicBezTo>
                  <a:close/>
                  <a:moveTo>
                    <a:pt x="304673" y="4610608"/>
                  </a:moveTo>
                  <a:cubicBezTo>
                    <a:pt x="289433" y="4595368"/>
                    <a:pt x="297053" y="4572508"/>
                    <a:pt x="319913" y="4557268"/>
                  </a:cubicBezTo>
                  <a:cubicBezTo>
                    <a:pt x="342773" y="4549648"/>
                    <a:pt x="358013" y="4557268"/>
                    <a:pt x="373253" y="4580128"/>
                  </a:cubicBezTo>
                  <a:cubicBezTo>
                    <a:pt x="380873" y="4595368"/>
                    <a:pt x="373253" y="4618228"/>
                    <a:pt x="350393" y="4625848"/>
                  </a:cubicBezTo>
                  <a:cubicBezTo>
                    <a:pt x="350393" y="4633468"/>
                    <a:pt x="342773" y="4633468"/>
                    <a:pt x="335153" y="4633468"/>
                  </a:cubicBezTo>
                  <a:cubicBezTo>
                    <a:pt x="319913" y="4633468"/>
                    <a:pt x="304673" y="4625848"/>
                    <a:pt x="304673" y="4610608"/>
                  </a:cubicBezTo>
                  <a:close/>
                  <a:moveTo>
                    <a:pt x="6139053" y="4625848"/>
                  </a:moveTo>
                  <a:cubicBezTo>
                    <a:pt x="6116193" y="4618228"/>
                    <a:pt x="6108573" y="4595368"/>
                    <a:pt x="6116193" y="4572508"/>
                  </a:cubicBezTo>
                  <a:cubicBezTo>
                    <a:pt x="6131433" y="4557268"/>
                    <a:pt x="6154293" y="4542028"/>
                    <a:pt x="6169533" y="4557268"/>
                  </a:cubicBezTo>
                  <a:cubicBezTo>
                    <a:pt x="6192393" y="4564888"/>
                    <a:pt x="6200013" y="4587748"/>
                    <a:pt x="6192393" y="4602988"/>
                  </a:cubicBezTo>
                  <a:cubicBezTo>
                    <a:pt x="6184773" y="4618228"/>
                    <a:pt x="6169533" y="4625848"/>
                    <a:pt x="6154293" y="4625848"/>
                  </a:cubicBezTo>
                  <a:cubicBezTo>
                    <a:pt x="6146673" y="4625848"/>
                    <a:pt x="6146673" y="4625848"/>
                    <a:pt x="6139053" y="4625848"/>
                  </a:cubicBezTo>
                  <a:close/>
                  <a:moveTo>
                    <a:pt x="213233" y="4412488"/>
                  </a:moveTo>
                  <a:cubicBezTo>
                    <a:pt x="205613" y="4389628"/>
                    <a:pt x="220853" y="4366768"/>
                    <a:pt x="236093" y="4359148"/>
                  </a:cubicBezTo>
                  <a:cubicBezTo>
                    <a:pt x="258953" y="4351528"/>
                    <a:pt x="281813" y="4366768"/>
                    <a:pt x="289433" y="4382008"/>
                  </a:cubicBezTo>
                  <a:cubicBezTo>
                    <a:pt x="297053" y="4404868"/>
                    <a:pt x="281813" y="4427728"/>
                    <a:pt x="266573" y="4435348"/>
                  </a:cubicBezTo>
                  <a:cubicBezTo>
                    <a:pt x="258953" y="4435348"/>
                    <a:pt x="258953" y="4435348"/>
                    <a:pt x="251333" y="4435348"/>
                  </a:cubicBezTo>
                  <a:cubicBezTo>
                    <a:pt x="236093" y="4435348"/>
                    <a:pt x="220853" y="4427728"/>
                    <a:pt x="213233" y="4412488"/>
                  </a:cubicBezTo>
                  <a:close/>
                  <a:moveTo>
                    <a:pt x="6222746" y="4427728"/>
                  </a:moveTo>
                  <a:cubicBezTo>
                    <a:pt x="6207506" y="4420108"/>
                    <a:pt x="6192266" y="4397248"/>
                    <a:pt x="6199886" y="4374388"/>
                  </a:cubicBezTo>
                  <a:cubicBezTo>
                    <a:pt x="6207506" y="4359148"/>
                    <a:pt x="6230366" y="4351528"/>
                    <a:pt x="6253226" y="4359148"/>
                  </a:cubicBezTo>
                  <a:cubicBezTo>
                    <a:pt x="6268466" y="4366768"/>
                    <a:pt x="6283706" y="4382008"/>
                    <a:pt x="6276086" y="4404868"/>
                  </a:cubicBezTo>
                  <a:cubicBezTo>
                    <a:pt x="6268466" y="4420108"/>
                    <a:pt x="6253226" y="4427728"/>
                    <a:pt x="6237986" y="4427728"/>
                  </a:cubicBezTo>
                  <a:cubicBezTo>
                    <a:pt x="6230366" y="4427728"/>
                    <a:pt x="6230366" y="4427728"/>
                    <a:pt x="6222746" y="4427728"/>
                  </a:cubicBezTo>
                  <a:close/>
                  <a:moveTo>
                    <a:pt x="144653" y="4206748"/>
                  </a:moveTo>
                  <a:cubicBezTo>
                    <a:pt x="137033" y="4183888"/>
                    <a:pt x="152273" y="4168648"/>
                    <a:pt x="167513" y="4161028"/>
                  </a:cubicBezTo>
                  <a:cubicBezTo>
                    <a:pt x="190373" y="4153408"/>
                    <a:pt x="213233" y="4161028"/>
                    <a:pt x="220853" y="4183888"/>
                  </a:cubicBezTo>
                  <a:cubicBezTo>
                    <a:pt x="220853" y="4206748"/>
                    <a:pt x="213233" y="4229608"/>
                    <a:pt x="190373" y="4229608"/>
                  </a:cubicBezTo>
                  <a:cubicBezTo>
                    <a:pt x="190373" y="4237228"/>
                    <a:pt x="182753" y="4237228"/>
                    <a:pt x="182753" y="4237228"/>
                  </a:cubicBezTo>
                  <a:cubicBezTo>
                    <a:pt x="167513" y="4237228"/>
                    <a:pt x="152273" y="4221988"/>
                    <a:pt x="144653" y="4206748"/>
                  </a:cubicBezTo>
                  <a:close/>
                  <a:moveTo>
                    <a:pt x="6298819" y="4221988"/>
                  </a:moveTo>
                  <a:cubicBezTo>
                    <a:pt x="6275959" y="4221988"/>
                    <a:pt x="6268339" y="4199128"/>
                    <a:pt x="6268339" y="4176268"/>
                  </a:cubicBezTo>
                  <a:cubicBezTo>
                    <a:pt x="6275959" y="4161028"/>
                    <a:pt x="6298819" y="4145788"/>
                    <a:pt x="6321679" y="4153408"/>
                  </a:cubicBezTo>
                  <a:cubicBezTo>
                    <a:pt x="6336919" y="4161028"/>
                    <a:pt x="6352159" y="4176268"/>
                    <a:pt x="6344539" y="4199128"/>
                  </a:cubicBezTo>
                  <a:cubicBezTo>
                    <a:pt x="6336919" y="4214368"/>
                    <a:pt x="6321679" y="4229608"/>
                    <a:pt x="6306439" y="4229608"/>
                  </a:cubicBezTo>
                  <a:cubicBezTo>
                    <a:pt x="6306439" y="4229608"/>
                    <a:pt x="6298819" y="4229608"/>
                    <a:pt x="6298819" y="4221988"/>
                  </a:cubicBezTo>
                  <a:close/>
                  <a:moveTo>
                    <a:pt x="91440" y="4000881"/>
                  </a:moveTo>
                  <a:cubicBezTo>
                    <a:pt x="83820" y="3978021"/>
                    <a:pt x="99060" y="3955161"/>
                    <a:pt x="114300" y="3955161"/>
                  </a:cubicBezTo>
                  <a:cubicBezTo>
                    <a:pt x="137160" y="3947541"/>
                    <a:pt x="160020" y="3962781"/>
                    <a:pt x="160020" y="3978021"/>
                  </a:cubicBezTo>
                  <a:cubicBezTo>
                    <a:pt x="167640" y="4000881"/>
                    <a:pt x="152400" y="4023741"/>
                    <a:pt x="137160" y="4023741"/>
                  </a:cubicBezTo>
                  <a:cubicBezTo>
                    <a:pt x="129540" y="4023741"/>
                    <a:pt x="129540" y="4023741"/>
                    <a:pt x="121920" y="4023741"/>
                  </a:cubicBezTo>
                  <a:cubicBezTo>
                    <a:pt x="106680" y="4023741"/>
                    <a:pt x="91440" y="4016121"/>
                    <a:pt x="91440" y="4000881"/>
                  </a:cubicBezTo>
                  <a:close/>
                  <a:moveTo>
                    <a:pt x="6352286" y="4016121"/>
                  </a:moveTo>
                  <a:cubicBezTo>
                    <a:pt x="6337046" y="4016121"/>
                    <a:pt x="6321806" y="3993261"/>
                    <a:pt x="6329426" y="3970401"/>
                  </a:cubicBezTo>
                  <a:cubicBezTo>
                    <a:pt x="6329426" y="3955161"/>
                    <a:pt x="6352286" y="3939921"/>
                    <a:pt x="6375146" y="3947541"/>
                  </a:cubicBezTo>
                  <a:cubicBezTo>
                    <a:pt x="6390386" y="3947541"/>
                    <a:pt x="6405626" y="3970401"/>
                    <a:pt x="6398006" y="3993261"/>
                  </a:cubicBezTo>
                  <a:cubicBezTo>
                    <a:pt x="6398006" y="4008501"/>
                    <a:pt x="6382766" y="4023741"/>
                    <a:pt x="6367526" y="4023741"/>
                  </a:cubicBezTo>
                  <a:cubicBezTo>
                    <a:pt x="6359906" y="4023741"/>
                    <a:pt x="6359906" y="4016121"/>
                    <a:pt x="6352286" y="4016121"/>
                  </a:cubicBezTo>
                  <a:close/>
                  <a:moveTo>
                    <a:pt x="45720" y="3787521"/>
                  </a:moveTo>
                  <a:cubicBezTo>
                    <a:pt x="38100" y="3764661"/>
                    <a:pt x="53340" y="3741801"/>
                    <a:pt x="76200" y="3741801"/>
                  </a:cubicBezTo>
                  <a:cubicBezTo>
                    <a:pt x="99060" y="3741801"/>
                    <a:pt x="114300" y="3749421"/>
                    <a:pt x="121920" y="3772281"/>
                  </a:cubicBezTo>
                  <a:cubicBezTo>
                    <a:pt x="121920" y="3795141"/>
                    <a:pt x="106680" y="3810381"/>
                    <a:pt x="91440" y="3818001"/>
                  </a:cubicBezTo>
                  <a:cubicBezTo>
                    <a:pt x="83820" y="3818001"/>
                    <a:pt x="83820" y="3818001"/>
                    <a:pt x="83820" y="3818001"/>
                  </a:cubicBezTo>
                  <a:cubicBezTo>
                    <a:pt x="60960" y="3818001"/>
                    <a:pt x="45720" y="3802761"/>
                    <a:pt x="45720" y="3787521"/>
                  </a:cubicBezTo>
                  <a:close/>
                  <a:moveTo>
                    <a:pt x="6398006" y="3810381"/>
                  </a:moveTo>
                  <a:cubicBezTo>
                    <a:pt x="6382766" y="3802761"/>
                    <a:pt x="6367526" y="3787521"/>
                    <a:pt x="6367526" y="3764661"/>
                  </a:cubicBezTo>
                  <a:cubicBezTo>
                    <a:pt x="6375146" y="3741801"/>
                    <a:pt x="6390386" y="3734181"/>
                    <a:pt x="6413246" y="3734181"/>
                  </a:cubicBezTo>
                  <a:cubicBezTo>
                    <a:pt x="6436106" y="3734181"/>
                    <a:pt x="6443726" y="3757041"/>
                    <a:pt x="6443726" y="3779901"/>
                  </a:cubicBezTo>
                  <a:cubicBezTo>
                    <a:pt x="6443726" y="3795141"/>
                    <a:pt x="6428486" y="3810381"/>
                    <a:pt x="6405626" y="3810381"/>
                  </a:cubicBezTo>
                  <a:cubicBezTo>
                    <a:pt x="6405626" y="3810381"/>
                    <a:pt x="6405626" y="3810381"/>
                    <a:pt x="6398006" y="3810381"/>
                  </a:cubicBezTo>
                  <a:close/>
                  <a:moveTo>
                    <a:pt x="15240" y="3574161"/>
                  </a:moveTo>
                  <a:cubicBezTo>
                    <a:pt x="15240" y="3551301"/>
                    <a:pt x="30480" y="3528441"/>
                    <a:pt x="53340" y="3528441"/>
                  </a:cubicBezTo>
                  <a:cubicBezTo>
                    <a:pt x="68580" y="3528441"/>
                    <a:pt x="91440" y="3543681"/>
                    <a:pt x="91440" y="3566541"/>
                  </a:cubicBezTo>
                  <a:cubicBezTo>
                    <a:pt x="91440" y="3581781"/>
                    <a:pt x="76200" y="3604641"/>
                    <a:pt x="60960" y="3604641"/>
                  </a:cubicBezTo>
                  <a:cubicBezTo>
                    <a:pt x="53340" y="3604641"/>
                    <a:pt x="53340" y="3604641"/>
                    <a:pt x="53340" y="3604641"/>
                  </a:cubicBezTo>
                  <a:cubicBezTo>
                    <a:pt x="38100" y="3604641"/>
                    <a:pt x="15240" y="3589401"/>
                    <a:pt x="15240" y="3574161"/>
                  </a:cubicBezTo>
                  <a:close/>
                  <a:moveTo>
                    <a:pt x="6428486" y="3597021"/>
                  </a:moveTo>
                  <a:cubicBezTo>
                    <a:pt x="6413246" y="3597021"/>
                    <a:pt x="6398006" y="3574161"/>
                    <a:pt x="6398006" y="3558921"/>
                  </a:cubicBezTo>
                  <a:cubicBezTo>
                    <a:pt x="6398006" y="3536061"/>
                    <a:pt x="6420866" y="3520821"/>
                    <a:pt x="6436106" y="3520821"/>
                  </a:cubicBezTo>
                  <a:cubicBezTo>
                    <a:pt x="6458966" y="3520821"/>
                    <a:pt x="6474206" y="3543681"/>
                    <a:pt x="6474206" y="3566541"/>
                  </a:cubicBezTo>
                  <a:cubicBezTo>
                    <a:pt x="6474206" y="3581781"/>
                    <a:pt x="6451346" y="3597021"/>
                    <a:pt x="6436106" y="3597021"/>
                  </a:cubicBezTo>
                  <a:cubicBezTo>
                    <a:pt x="6436106" y="3597021"/>
                    <a:pt x="6428486" y="3597021"/>
                    <a:pt x="6428486" y="3597021"/>
                  </a:cubicBezTo>
                  <a:close/>
                  <a:moveTo>
                    <a:pt x="0" y="3353181"/>
                  </a:moveTo>
                  <a:cubicBezTo>
                    <a:pt x="0" y="3330321"/>
                    <a:pt x="15240" y="3315081"/>
                    <a:pt x="38100" y="3315081"/>
                  </a:cubicBezTo>
                  <a:cubicBezTo>
                    <a:pt x="60960" y="3315081"/>
                    <a:pt x="76200" y="3330321"/>
                    <a:pt x="76200" y="3353181"/>
                  </a:cubicBezTo>
                  <a:cubicBezTo>
                    <a:pt x="76200" y="3376041"/>
                    <a:pt x="60960" y="3391281"/>
                    <a:pt x="38100" y="3391281"/>
                  </a:cubicBezTo>
                  <a:cubicBezTo>
                    <a:pt x="15240" y="3391281"/>
                    <a:pt x="0" y="3376041"/>
                    <a:pt x="0" y="3353181"/>
                  </a:cubicBezTo>
                  <a:close/>
                  <a:moveTo>
                    <a:pt x="6443599" y="3383661"/>
                  </a:moveTo>
                  <a:cubicBezTo>
                    <a:pt x="6428359" y="3383661"/>
                    <a:pt x="6413119" y="3368421"/>
                    <a:pt x="6413119" y="3345561"/>
                  </a:cubicBezTo>
                  <a:cubicBezTo>
                    <a:pt x="6413119" y="3322701"/>
                    <a:pt x="6428359" y="3307461"/>
                    <a:pt x="6451219" y="3307461"/>
                  </a:cubicBezTo>
                  <a:cubicBezTo>
                    <a:pt x="6474079" y="3307461"/>
                    <a:pt x="6489319" y="3322701"/>
                    <a:pt x="6489319" y="3345561"/>
                  </a:cubicBezTo>
                  <a:cubicBezTo>
                    <a:pt x="6489319" y="3368421"/>
                    <a:pt x="6466459" y="3383661"/>
                    <a:pt x="6451219" y="3383661"/>
                  </a:cubicBezTo>
                  <a:cubicBezTo>
                    <a:pt x="6451219" y="3383661"/>
                    <a:pt x="6443599" y="3383661"/>
                    <a:pt x="6443599" y="3383661"/>
                  </a:cubicBezTo>
                  <a:close/>
                  <a:moveTo>
                    <a:pt x="38100" y="3177921"/>
                  </a:moveTo>
                  <a:cubicBezTo>
                    <a:pt x="15240" y="3177921"/>
                    <a:pt x="0" y="3155061"/>
                    <a:pt x="0" y="3139821"/>
                  </a:cubicBezTo>
                  <a:cubicBezTo>
                    <a:pt x="0" y="3116961"/>
                    <a:pt x="22860" y="3101721"/>
                    <a:pt x="38100" y="3101721"/>
                  </a:cubicBezTo>
                  <a:cubicBezTo>
                    <a:pt x="60960" y="3101721"/>
                    <a:pt x="76200" y="3116961"/>
                    <a:pt x="76200" y="3139821"/>
                  </a:cubicBezTo>
                  <a:cubicBezTo>
                    <a:pt x="76200" y="3162681"/>
                    <a:pt x="60960" y="3177921"/>
                    <a:pt x="38100" y="3177921"/>
                  </a:cubicBezTo>
                  <a:close/>
                  <a:moveTo>
                    <a:pt x="6413246" y="3132201"/>
                  </a:moveTo>
                  <a:cubicBezTo>
                    <a:pt x="6405626" y="3109341"/>
                    <a:pt x="6428486" y="3094101"/>
                    <a:pt x="6443726" y="3094101"/>
                  </a:cubicBezTo>
                  <a:cubicBezTo>
                    <a:pt x="6466586" y="3094101"/>
                    <a:pt x="6481826" y="3109341"/>
                    <a:pt x="6489446" y="3132201"/>
                  </a:cubicBezTo>
                  <a:cubicBezTo>
                    <a:pt x="6489446" y="3147441"/>
                    <a:pt x="6466586" y="3170301"/>
                    <a:pt x="6451346" y="3170301"/>
                  </a:cubicBezTo>
                  <a:cubicBezTo>
                    <a:pt x="6428486" y="3170301"/>
                    <a:pt x="6413246" y="3155061"/>
                    <a:pt x="6413246" y="3132201"/>
                  </a:cubicBezTo>
                  <a:close/>
                  <a:moveTo>
                    <a:pt x="53340" y="2964561"/>
                  </a:moveTo>
                  <a:cubicBezTo>
                    <a:pt x="30480" y="2964561"/>
                    <a:pt x="15240" y="2941701"/>
                    <a:pt x="15240" y="2918841"/>
                  </a:cubicBezTo>
                  <a:cubicBezTo>
                    <a:pt x="15240" y="2903601"/>
                    <a:pt x="38100" y="2888361"/>
                    <a:pt x="53340" y="2888361"/>
                  </a:cubicBezTo>
                  <a:cubicBezTo>
                    <a:pt x="76200" y="2888361"/>
                    <a:pt x="91440" y="2911221"/>
                    <a:pt x="91440" y="2926461"/>
                  </a:cubicBezTo>
                  <a:cubicBezTo>
                    <a:pt x="91440" y="2949321"/>
                    <a:pt x="76200" y="2964561"/>
                    <a:pt x="53340" y="2964561"/>
                  </a:cubicBezTo>
                  <a:close/>
                  <a:moveTo>
                    <a:pt x="6398006" y="2918841"/>
                  </a:moveTo>
                  <a:cubicBezTo>
                    <a:pt x="6390386" y="2903601"/>
                    <a:pt x="6405626" y="2880741"/>
                    <a:pt x="6428486" y="2880741"/>
                  </a:cubicBezTo>
                  <a:cubicBezTo>
                    <a:pt x="6451346" y="2880741"/>
                    <a:pt x="6466586" y="2895981"/>
                    <a:pt x="6474206" y="2911221"/>
                  </a:cubicBezTo>
                  <a:cubicBezTo>
                    <a:pt x="6474206" y="2934081"/>
                    <a:pt x="6458966" y="2956941"/>
                    <a:pt x="6436106" y="2956941"/>
                  </a:cubicBezTo>
                  <a:cubicBezTo>
                    <a:pt x="6413246" y="2956941"/>
                    <a:pt x="6398006" y="2941701"/>
                    <a:pt x="6398006" y="2918841"/>
                  </a:cubicBezTo>
                  <a:close/>
                  <a:moveTo>
                    <a:pt x="76200" y="2751074"/>
                  </a:moveTo>
                  <a:cubicBezTo>
                    <a:pt x="53340" y="2743454"/>
                    <a:pt x="38100" y="2728214"/>
                    <a:pt x="45720" y="2705354"/>
                  </a:cubicBezTo>
                  <a:cubicBezTo>
                    <a:pt x="45720" y="2682494"/>
                    <a:pt x="68580" y="2674874"/>
                    <a:pt x="91440" y="2674874"/>
                  </a:cubicBezTo>
                  <a:cubicBezTo>
                    <a:pt x="106680" y="2674874"/>
                    <a:pt x="121920" y="2697734"/>
                    <a:pt x="121920" y="2720594"/>
                  </a:cubicBezTo>
                  <a:cubicBezTo>
                    <a:pt x="114300" y="2735834"/>
                    <a:pt x="99060" y="2751074"/>
                    <a:pt x="83820" y="2751074"/>
                  </a:cubicBezTo>
                  <a:cubicBezTo>
                    <a:pt x="76200" y="2751074"/>
                    <a:pt x="76200" y="2751074"/>
                    <a:pt x="76200" y="2751074"/>
                  </a:cubicBezTo>
                  <a:close/>
                  <a:moveTo>
                    <a:pt x="6367526" y="2712974"/>
                  </a:moveTo>
                  <a:cubicBezTo>
                    <a:pt x="6359906" y="2690114"/>
                    <a:pt x="6375146" y="2674874"/>
                    <a:pt x="6398006" y="2667254"/>
                  </a:cubicBezTo>
                  <a:cubicBezTo>
                    <a:pt x="6420866" y="2667254"/>
                    <a:pt x="6436106" y="2674874"/>
                    <a:pt x="6443726" y="2697734"/>
                  </a:cubicBezTo>
                  <a:cubicBezTo>
                    <a:pt x="6443726" y="2720594"/>
                    <a:pt x="6428486" y="2735834"/>
                    <a:pt x="6413246" y="2743454"/>
                  </a:cubicBezTo>
                  <a:cubicBezTo>
                    <a:pt x="6405626" y="2743454"/>
                    <a:pt x="6405626" y="2743454"/>
                    <a:pt x="6405626" y="2743454"/>
                  </a:cubicBezTo>
                  <a:cubicBezTo>
                    <a:pt x="6382766" y="2743454"/>
                    <a:pt x="6367526" y="2728214"/>
                    <a:pt x="6367526" y="2712974"/>
                  </a:cubicBezTo>
                  <a:close/>
                  <a:moveTo>
                    <a:pt x="114300" y="2537714"/>
                  </a:moveTo>
                  <a:cubicBezTo>
                    <a:pt x="91440" y="2537714"/>
                    <a:pt x="83820" y="2514854"/>
                    <a:pt x="83820" y="2491994"/>
                  </a:cubicBezTo>
                  <a:cubicBezTo>
                    <a:pt x="91440" y="2476754"/>
                    <a:pt x="114300" y="2461514"/>
                    <a:pt x="129540" y="2469134"/>
                  </a:cubicBezTo>
                  <a:cubicBezTo>
                    <a:pt x="152400" y="2469134"/>
                    <a:pt x="167640" y="2491994"/>
                    <a:pt x="160020" y="2514854"/>
                  </a:cubicBezTo>
                  <a:cubicBezTo>
                    <a:pt x="160020" y="2530094"/>
                    <a:pt x="144780" y="2537714"/>
                    <a:pt x="121920" y="2537714"/>
                  </a:cubicBezTo>
                  <a:cubicBezTo>
                    <a:pt x="121920" y="2537714"/>
                    <a:pt x="121920" y="2537714"/>
                    <a:pt x="114300" y="2537714"/>
                  </a:cubicBezTo>
                  <a:close/>
                  <a:moveTo>
                    <a:pt x="6321806" y="2507234"/>
                  </a:moveTo>
                  <a:cubicBezTo>
                    <a:pt x="6321806" y="2484374"/>
                    <a:pt x="6329426" y="2461514"/>
                    <a:pt x="6352286" y="2461514"/>
                  </a:cubicBezTo>
                  <a:cubicBezTo>
                    <a:pt x="6375146" y="2453894"/>
                    <a:pt x="6390386" y="2469134"/>
                    <a:pt x="6398006" y="2484374"/>
                  </a:cubicBezTo>
                  <a:cubicBezTo>
                    <a:pt x="6405626" y="2507234"/>
                    <a:pt x="6390386" y="2530094"/>
                    <a:pt x="6367526" y="2530094"/>
                  </a:cubicBezTo>
                  <a:cubicBezTo>
                    <a:pt x="6367526" y="2530094"/>
                    <a:pt x="6367526" y="2530094"/>
                    <a:pt x="6359906" y="2530094"/>
                  </a:cubicBezTo>
                  <a:cubicBezTo>
                    <a:pt x="6344666" y="2530094"/>
                    <a:pt x="6329426" y="2522474"/>
                    <a:pt x="6321806" y="2507234"/>
                  </a:cubicBezTo>
                  <a:close/>
                  <a:moveTo>
                    <a:pt x="167513" y="2331974"/>
                  </a:moveTo>
                  <a:cubicBezTo>
                    <a:pt x="152273" y="2324354"/>
                    <a:pt x="137033" y="2301494"/>
                    <a:pt x="144653" y="2286254"/>
                  </a:cubicBezTo>
                  <a:cubicBezTo>
                    <a:pt x="152273" y="2263394"/>
                    <a:pt x="175133" y="2255774"/>
                    <a:pt x="190373" y="2263394"/>
                  </a:cubicBezTo>
                  <a:cubicBezTo>
                    <a:pt x="213233" y="2263394"/>
                    <a:pt x="220853" y="2286254"/>
                    <a:pt x="213233" y="2309114"/>
                  </a:cubicBezTo>
                  <a:cubicBezTo>
                    <a:pt x="213233" y="2324354"/>
                    <a:pt x="197993" y="2331974"/>
                    <a:pt x="182753" y="2331974"/>
                  </a:cubicBezTo>
                  <a:cubicBezTo>
                    <a:pt x="175133" y="2331974"/>
                    <a:pt x="175133" y="2331974"/>
                    <a:pt x="167513" y="2331974"/>
                  </a:cubicBezTo>
                  <a:close/>
                  <a:moveTo>
                    <a:pt x="6268466" y="2301494"/>
                  </a:moveTo>
                  <a:cubicBezTo>
                    <a:pt x="6260846" y="2278634"/>
                    <a:pt x="6276086" y="2255774"/>
                    <a:pt x="6291326" y="2255774"/>
                  </a:cubicBezTo>
                  <a:cubicBezTo>
                    <a:pt x="6314186" y="2248154"/>
                    <a:pt x="6337046" y="2255774"/>
                    <a:pt x="6344666" y="2278634"/>
                  </a:cubicBezTo>
                  <a:cubicBezTo>
                    <a:pt x="6344666" y="2293874"/>
                    <a:pt x="6337046" y="2316734"/>
                    <a:pt x="6314186" y="2324354"/>
                  </a:cubicBezTo>
                  <a:cubicBezTo>
                    <a:pt x="6314186" y="2324354"/>
                    <a:pt x="6306566" y="2324354"/>
                    <a:pt x="6306566" y="2324354"/>
                  </a:cubicBezTo>
                  <a:cubicBezTo>
                    <a:pt x="6291326" y="2324354"/>
                    <a:pt x="6276086" y="2316734"/>
                    <a:pt x="6268466" y="2301494"/>
                  </a:cubicBezTo>
                  <a:close/>
                  <a:moveTo>
                    <a:pt x="236093" y="2126234"/>
                  </a:moveTo>
                  <a:cubicBezTo>
                    <a:pt x="220853" y="2118614"/>
                    <a:pt x="205613" y="2095754"/>
                    <a:pt x="213233" y="2080514"/>
                  </a:cubicBezTo>
                  <a:cubicBezTo>
                    <a:pt x="220853" y="2057654"/>
                    <a:pt x="243713" y="2050034"/>
                    <a:pt x="266573" y="2057654"/>
                  </a:cubicBezTo>
                  <a:cubicBezTo>
                    <a:pt x="281813" y="2065274"/>
                    <a:pt x="297053" y="2088134"/>
                    <a:pt x="289433" y="2103374"/>
                  </a:cubicBezTo>
                  <a:cubicBezTo>
                    <a:pt x="281813" y="2118614"/>
                    <a:pt x="266573" y="2133854"/>
                    <a:pt x="251333" y="2133854"/>
                  </a:cubicBezTo>
                  <a:cubicBezTo>
                    <a:pt x="243713" y="2133854"/>
                    <a:pt x="243713" y="2133854"/>
                    <a:pt x="236093" y="2126234"/>
                  </a:cubicBezTo>
                  <a:close/>
                  <a:moveTo>
                    <a:pt x="6199886" y="2103374"/>
                  </a:moveTo>
                  <a:cubicBezTo>
                    <a:pt x="6192266" y="2080514"/>
                    <a:pt x="6199886" y="2057654"/>
                    <a:pt x="6222746" y="2050034"/>
                  </a:cubicBezTo>
                  <a:cubicBezTo>
                    <a:pt x="6237986" y="2042414"/>
                    <a:pt x="6260846" y="2050034"/>
                    <a:pt x="6268466" y="2072894"/>
                  </a:cubicBezTo>
                  <a:cubicBezTo>
                    <a:pt x="6276086" y="2095754"/>
                    <a:pt x="6268466" y="2110994"/>
                    <a:pt x="6245606" y="2118614"/>
                  </a:cubicBezTo>
                  <a:cubicBezTo>
                    <a:pt x="6245606" y="2126234"/>
                    <a:pt x="6237986" y="2126234"/>
                    <a:pt x="6230366" y="2126234"/>
                  </a:cubicBezTo>
                  <a:cubicBezTo>
                    <a:pt x="6215126" y="2126234"/>
                    <a:pt x="6207506" y="2118614"/>
                    <a:pt x="6199886" y="2103374"/>
                  </a:cubicBezTo>
                  <a:close/>
                  <a:moveTo>
                    <a:pt x="319913" y="1928114"/>
                  </a:moveTo>
                  <a:cubicBezTo>
                    <a:pt x="297053" y="1920494"/>
                    <a:pt x="289433" y="1897634"/>
                    <a:pt x="297053" y="1882394"/>
                  </a:cubicBezTo>
                  <a:cubicBezTo>
                    <a:pt x="312293" y="1859534"/>
                    <a:pt x="335153" y="1851914"/>
                    <a:pt x="350393" y="1859534"/>
                  </a:cubicBezTo>
                  <a:cubicBezTo>
                    <a:pt x="373253" y="1867154"/>
                    <a:pt x="380873" y="1890014"/>
                    <a:pt x="365633" y="1912874"/>
                  </a:cubicBezTo>
                  <a:cubicBezTo>
                    <a:pt x="365633" y="1928114"/>
                    <a:pt x="350393" y="1935734"/>
                    <a:pt x="335153" y="1935734"/>
                  </a:cubicBezTo>
                  <a:cubicBezTo>
                    <a:pt x="327533" y="1935734"/>
                    <a:pt x="327533" y="1935734"/>
                    <a:pt x="319913" y="1928114"/>
                  </a:cubicBezTo>
                  <a:close/>
                  <a:moveTo>
                    <a:pt x="6116193" y="1905254"/>
                  </a:moveTo>
                  <a:cubicBezTo>
                    <a:pt x="6108573" y="1890014"/>
                    <a:pt x="6116193" y="1867154"/>
                    <a:pt x="6131433" y="1851914"/>
                  </a:cubicBezTo>
                  <a:cubicBezTo>
                    <a:pt x="6154293" y="1844294"/>
                    <a:pt x="6177153" y="1851914"/>
                    <a:pt x="6184773" y="1874774"/>
                  </a:cubicBezTo>
                  <a:cubicBezTo>
                    <a:pt x="6192393" y="1890014"/>
                    <a:pt x="6184773" y="1912874"/>
                    <a:pt x="6169533" y="1928114"/>
                  </a:cubicBezTo>
                  <a:cubicBezTo>
                    <a:pt x="6161913" y="1928114"/>
                    <a:pt x="6154293" y="1928114"/>
                    <a:pt x="6146673" y="1928114"/>
                  </a:cubicBezTo>
                  <a:cubicBezTo>
                    <a:pt x="6139053" y="1928114"/>
                    <a:pt x="6123813" y="1920494"/>
                    <a:pt x="6116193" y="1905254"/>
                  </a:cubicBezTo>
                  <a:close/>
                  <a:moveTo>
                    <a:pt x="411353" y="1737614"/>
                  </a:moveTo>
                  <a:cubicBezTo>
                    <a:pt x="396113" y="1729994"/>
                    <a:pt x="388493" y="1707134"/>
                    <a:pt x="396113" y="1684274"/>
                  </a:cubicBezTo>
                  <a:cubicBezTo>
                    <a:pt x="411353" y="1669034"/>
                    <a:pt x="434213" y="1661414"/>
                    <a:pt x="449453" y="1669034"/>
                  </a:cubicBezTo>
                  <a:cubicBezTo>
                    <a:pt x="464693" y="1684274"/>
                    <a:pt x="472313" y="1707134"/>
                    <a:pt x="464693" y="1722374"/>
                  </a:cubicBezTo>
                  <a:cubicBezTo>
                    <a:pt x="457073" y="1737614"/>
                    <a:pt x="441833" y="1745234"/>
                    <a:pt x="434213" y="1745234"/>
                  </a:cubicBezTo>
                  <a:cubicBezTo>
                    <a:pt x="426593" y="1745234"/>
                    <a:pt x="418973" y="1737614"/>
                    <a:pt x="411353" y="1737614"/>
                  </a:cubicBezTo>
                  <a:close/>
                  <a:moveTo>
                    <a:pt x="6017133" y="1714754"/>
                  </a:moveTo>
                  <a:cubicBezTo>
                    <a:pt x="6009513" y="1699514"/>
                    <a:pt x="6017133" y="1676654"/>
                    <a:pt x="6032373" y="1669034"/>
                  </a:cubicBezTo>
                  <a:cubicBezTo>
                    <a:pt x="6055233" y="1653794"/>
                    <a:pt x="6078093" y="1661414"/>
                    <a:pt x="6085713" y="1684274"/>
                  </a:cubicBezTo>
                  <a:cubicBezTo>
                    <a:pt x="6093333" y="1699514"/>
                    <a:pt x="6093333" y="1722374"/>
                    <a:pt x="6070473" y="1729994"/>
                  </a:cubicBezTo>
                  <a:cubicBezTo>
                    <a:pt x="6062853" y="1737614"/>
                    <a:pt x="6062853" y="1737614"/>
                    <a:pt x="6055233" y="1737614"/>
                  </a:cubicBezTo>
                  <a:cubicBezTo>
                    <a:pt x="6039993" y="1737614"/>
                    <a:pt x="6024753" y="1729994"/>
                    <a:pt x="6017133" y="1714754"/>
                  </a:cubicBezTo>
                  <a:close/>
                  <a:moveTo>
                    <a:pt x="517906" y="1554607"/>
                  </a:moveTo>
                  <a:cubicBezTo>
                    <a:pt x="502666" y="1539367"/>
                    <a:pt x="495046" y="1516507"/>
                    <a:pt x="510286" y="1501267"/>
                  </a:cubicBezTo>
                  <a:cubicBezTo>
                    <a:pt x="517906" y="1478407"/>
                    <a:pt x="540766" y="1478407"/>
                    <a:pt x="563626" y="1486027"/>
                  </a:cubicBezTo>
                  <a:cubicBezTo>
                    <a:pt x="578866" y="1501267"/>
                    <a:pt x="586486" y="1524127"/>
                    <a:pt x="571246" y="1539367"/>
                  </a:cubicBezTo>
                  <a:cubicBezTo>
                    <a:pt x="563626" y="1554607"/>
                    <a:pt x="556006" y="1554607"/>
                    <a:pt x="540766" y="1554607"/>
                  </a:cubicBezTo>
                  <a:cubicBezTo>
                    <a:pt x="533146" y="1554607"/>
                    <a:pt x="525526" y="1554607"/>
                    <a:pt x="517906" y="1554607"/>
                  </a:cubicBezTo>
                  <a:close/>
                  <a:moveTo>
                    <a:pt x="5910453" y="1539367"/>
                  </a:moveTo>
                  <a:cubicBezTo>
                    <a:pt x="5902833" y="1516507"/>
                    <a:pt x="5902833" y="1493647"/>
                    <a:pt x="5925693" y="1486027"/>
                  </a:cubicBezTo>
                  <a:cubicBezTo>
                    <a:pt x="5940933" y="1470787"/>
                    <a:pt x="5963793" y="1478407"/>
                    <a:pt x="5979033" y="1493647"/>
                  </a:cubicBezTo>
                  <a:cubicBezTo>
                    <a:pt x="5986653" y="1508887"/>
                    <a:pt x="5979033" y="1539367"/>
                    <a:pt x="5963793" y="1546987"/>
                  </a:cubicBezTo>
                  <a:cubicBezTo>
                    <a:pt x="5956173" y="1554607"/>
                    <a:pt x="5948553" y="1554607"/>
                    <a:pt x="5940933" y="1554607"/>
                  </a:cubicBezTo>
                  <a:cubicBezTo>
                    <a:pt x="5933313" y="1554607"/>
                    <a:pt x="5918073" y="1546987"/>
                    <a:pt x="5910453" y="1539367"/>
                  </a:cubicBezTo>
                  <a:close/>
                  <a:moveTo>
                    <a:pt x="639826" y="1371727"/>
                  </a:moveTo>
                  <a:cubicBezTo>
                    <a:pt x="624586" y="1364107"/>
                    <a:pt x="616966" y="1341247"/>
                    <a:pt x="632206" y="1318387"/>
                  </a:cubicBezTo>
                  <a:cubicBezTo>
                    <a:pt x="647446" y="1303147"/>
                    <a:pt x="670306" y="1303147"/>
                    <a:pt x="685546" y="1310767"/>
                  </a:cubicBezTo>
                  <a:cubicBezTo>
                    <a:pt x="700786" y="1326007"/>
                    <a:pt x="708406" y="1348867"/>
                    <a:pt x="693166" y="1364107"/>
                  </a:cubicBezTo>
                  <a:cubicBezTo>
                    <a:pt x="685546" y="1379347"/>
                    <a:pt x="677926" y="1379347"/>
                    <a:pt x="662686" y="1379347"/>
                  </a:cubicBezTo>
                  <a:cubicBezTo>
                    <a:pt x="655066" y="1379347"/>
                    <a:pt x="647446" y="1379347"/>
                    <a:pt x="639826" y="1371727"/>
                  </a:cubicBezTo>
                  <a:close/>
                  <a:moveTo>
                    <a:pt x="5788660" y="1364107"/>
                  </a:moveTo>
                  <a:cubicBezTo>
                    <a:pt x="5781040" y="1341247"/>
                    <a:pt x="5781040" y="1318387"/>
                    <a:pt x="5796280" y="1310767"/>
                  </a:cubicBezTo>
                  <a:cubicBezTo>
                    <a:pt x="5819140" y="1295527"/>
                    <a:pt x="5842000" y="1303147"/>
                    <a:pt x="5849620" y="1318387"/>
                  </a:cubicBezTo>
                  <a:cubicBezTo>
                    <a:pt x="5864860" y="1333627"/>
                    <a:pt x="5864860" y="1356487"/>
                    <a:pt x="5842000" y="1371727"/>
                  </a:cubicBezTo>
                  <a:cubicBezTo>
                    <a:pt x="5834380" y="1371727"/>
                    <a:pt x="5826760" y="1379347"/>
                    <a:pt x="5819140" y="1379347"/>
                  </a:cubicBezTo>
                  <a:cubicBezTo>
                    <a:pt x="5811520" y="1379347"/>
                    <a:pt x="5796280" y="1371727"/>
                    <a:pt x="5788660" y="1364107"/>
                  </a:cubicBezTo>
                  <a:close/>
                  <a:moveTo>
                    <a:pt x="769239" y="1204087"/>
                  </a:moveTo>
                  <a:cubicBezTo>
                    <a:pt x="753999" y="1188847"/>
                    <a:pt x="753999" y="1165987"/>
                    <a:pt x="769239" y="1150747"/>
                  </a:cubicBezTo>
                  <a:cubicBezTo>
                    <a:pt x="776859" y="1135507"/>
                    <a:pt x="807339" y="1135507"/>
                    <a:pt x="822579" y="1143127"/>
                  </a:cubicBezTo>
                  <a:cubicBezTo>
                    <a:pt x="837819" y="1158367"/>
                    <a:pt x="837819" y="1181227"/>
                    <a:pt x="822579" y="1196467"/>
                  </a:cubicBezTo>
                  <a:cubicBezTo>
                    <a:pt x="814959" y="1211707"/>
                    <a:pt x="807339" y="1211707"/>
                    <a:pt x="792099" y="1211707"/>
                  </a:cubicBezTo>
                  <a:cubicBezTo>
                    <a:pt x="784479" y="1211707"/>
                    <a:pt x="776859" y="1211707"/>
                    <a:pt x="769239" y="1204087"/>
                  </a:cubicBezTo>
                  <a:close/>
                  <a:moveTo>
                    <a:pt x="5659120" y="1196467"/>
                  </a:moveTo>
                  <a:cubicBezTo>
                    <a:pt x="5643880" y="1181227"/>
                    <a:pt x="5651500" y="1158367"/>
                    <a:pt x="5666740" y="1143127"/>
                  </a:cubicBezTo>
                  <a:cubicBezTo>
                    <a:pt x="5681980" y="1127887"/>
                    <a:pt x="5704840" y="1127887"/>
                    <a:pt x="5720080" y="1143127"/>
                  </a:cubicBezTo>
                  <a:cubicBezTo>
                    <a:pt x="5727700" y="1165987"/>
                    <a:pt x="5727700" y="1188847"/>
                    <a:pt x="5712460" y="1196467"/>
                  </a:cubicBezTo>
                  <a:cubicBezTo>
                    <a:pt x="5704840" y="1204087"/>
                    <a:pt x="5697220" y="1211707"/>
                    <a:pt x="5689600" y="1211707"/>
                  </a:cubicBezTo>
                  <a:cubicBezTo>
                    <a:pt x="5674360" y="1211707"/>
                    <a:pt x="5666740" y="1204087"/>
                    <a:pt x="5659120" y="1196467"/>
                  </a:cubicBezTo>
                  <a:close/>
                  <a:moveTo>
                    <a:pt x="914019" y="1044067"/>
                  </a:moveTo>
                  <a:cubicBezTo>
                    <a:pt x="898779" y="1028827"/>
                    <a:pt x="898779" y="1005967"/>
                    <a:pt x="914019" y="990727"/>
                  </a:cubicBezTo>
                  <a:cubicBezTo>
                    <a:pt x="929259" y="975487"/>
                    <a:pt x="952119" y="975487"/>
                    <a:pt x="967359" y="990727"/>
                  </a:cubicBezTo>
                  <a:cubicBezTo>
                    <a:pt x="982599" y="1005967"/>
                    <a:pt x="982599" y="1028827"/>
                    <a:pt x="967359" y="1044067"/>
                  </a:cubicBezTo>
                  <a:cubicBezTo>
                    <a:pt x="959739" y="1051687"/>
                    <a:pt x="952119" y="1051687"/>
                    <a:pt x="936879" y="1051687"/>
                  </a:cubicBezTo>
                  <a:cubicBezTo>
                    <a:pt x="929259" y="1051687"/>
                    <a:pt x="921639" y="1051687"/>
                    <a:pt x="914019" y="1044067"/>
                  </a:cubicBezTo>
                  <a:close/>
                  <a:moveTo>
                    <a:pt x="5514467" y="1036447"/>
                  </a:moveTo>
                  <a:cubicBezTo>
                    <a:pt x="5499227" y="1021207"/>
                    <a:pt x="5506847" y="998347"/>
                    <a:pt x="5514467" y="983107"/>
                  </a:cubicBezTo>
                  <a:cubicBezTo>
                    <a:pt x="5529707" y="967867"/>
                    <a:pt x="5560187" y="967867"/>
                    <a:pt x="5575427" y="983107"/>
                  </a:cubicBezTo>
                  <a:cubicBezTo>
                    <a:pt x="5583047" y="998347"/>
                    <a:pt x="5583047" y="1028827"/>
                    <a:pt x="5567807" y="1036447"/>
                  </a:cubicBezTo>
                  <a:cubicBezTo>
                    <a:pt x="5560187" y="1044067"/>
                    <a:pt x="5552567" y="1051687"/>
                    <a:pt x="5544947" y="1051687"/>
                  </a:cubicBezTo>
                  <a:cubicBezTo>
                    <a:pt x="5537327" y="1051687"/>
                    <a:pt x="5522087" y="1044067"/>
                    <a:pt x="5514467" y="1036447"/>
                  </a:cubicBezTo>
                  <a:close/>
                  <a:moveTo>
                    <a:pt x="1066292" y="891667"/>
                  </a:moveTo>
                  <a:cubicBezTo>
                    <a:pt x="1051052" y="876427"/>
                    <a:pt x="1051052" y="853567"/>
                    <a:pt x="1066292" y="838327"/>
                  </a:cubicBezTo>
                  <a:cubicBezTo>
                    <a:pt x="1081532" y="823087"/>
                    <a:pt x="1104392" y="823087"/>
                    <a:pt x="1119632" y="838327"/>
                  </a:cubicBezTo>
                  <a:cubicBezTo>
                    <a:pt x="1134872" y="853567"/>
                    <a:pt x="1134872" y="884047"/>
                    <a:pt x="1119632" y="899287"/>
                  </a:cubicBezTo>
                  <a:cubicBezTo>
                    <a:pt x="1112012" y="899287"/>
                    <a:pt x="1104392" y="906907"/>
                    <a:pt x="1089152" y="906907"/>
                  </a:cubicBezTo>
                  <a:cubicBezTo>
                    <a:pt x="1081532" y="906907"/>
                    <a:pt x="1073912" y="899287"/>
                    <a:pt x="1066292" y="891667"/>
                  </a:cubicBezTo>
                  <a:close/>
                  <a:moveTo>
                    <a:pt x="5362067" y="891667"/>
                  </a:moveTo>
                  <a:cubicBezTo>
                    <a:pt x="5346827" y="876427"/>
                    <a:pt x="5346827" y="853567"/>
                    <a:pt x="5362067" y="838327"/>
                  </a:cubicBezTo>
                  <a:cubicBezTo>
                    <a:pt x="5377307" y="823087"/>
                    <a:pt x="5400167" y="823087"/>
                    <a:pt x="5415407" y="838327"/>
                  </a:cubicBezTo>
                  <a:cubicBezTo>
                    <a:pt x="5430647" y="845947"/>
                    <a:pt x="5430647" y="876427"/>
                    <a:pt x="5415407" y="891667"/>
                  </a:cubicBezTo>
                  <a:cubicBezTo>
                    <a:pt x="5407787" y="899287"/>
                    <a:pt x="5400167" y="899287"/>
                    <a:pt x="5392547" y="899287"/>
                  </a:cubicBezTo>
                  <a:cubicBezTo>
                    <a:pt x="5384927" y="899287"/>
                    <a:pt x="5369687" y="899287"/>
                    <a:pt x="5362067" y="891667"/>
                  </a:cubicBezTo>
                  <a:close/>
                  <a:moveTo>
                    <a:pt x="1226312" y="754507"/>
                  </a:moveTo>
                  <a:cubicBezTo>
                    <a:pt x="1211072" y="739267"/>
                    <a:pt x="1218692" y="708787"/>
                    <a:pt x="1233932" y="701167"/>
                  </a:cubicBezTo>
                  <a:cubicBezTo>
                    <a:pt x="1249172" y="685927"/>
                    <a:pt x="1272032" y="685927"/>
                    <a:pt x="1287272" y="708787"/>
                  </a:cubicBezTo>
                  <a:cubicBezTo>
                    <a:pt x="1302512" y="724027"/>
                    <a:pt x="1294892" y="746887"/>
                    <a:pt x="1279652" y="762127"/>
                  </a:cubicBezTo>
                  <a:cubicBezTo>
                    <a:pt x="1272032" y="762127"/>
                    <a:pt x="1264412" y="769747"/>
                    <a:pt x="1256792" y="769747"/>
                  </a:cubicBezTo>
                  <a:cubicBezTo>
                    <a:pt x="1241552" y="769747"/>
                    <a:pt x="1233932" y="762127"/>
                    <a:pt x="1226312" y="754507"/>
                  </a:cubicBezTo>
                  <a:close/>
                  <a:moveTo>
                    <a:pt x="5202174" y="754507"/>
                  </a:moveTo>
                  <a:cubicBezTo>
                    <a:pt x="5186934" y="739267"/>
                    <a:pt x="5186934" y="716407"/>
                    <a:pt x="5194554" y="701167"/>
                  </a:cubicBezTo>
                  <a:cubicBezTo>
                    <a:pt x="5209794" y="685927"/>
                    <a:pt x="5232654" y="685927"/>
                    <a:pt x="5247894" y="693547"/>
                  </a:cubicBezTo>
                  <a:cubicBezTo>
                    <a:pt x="5270754" y="708787"/>
                    <a:pt x="5270754" y="731647"/>
                    <a:pt x="5255514" y="746887"/>
                  </a:cubicBezTo>
                  <a:cubicBezTo>
                    <a:pt x="5247894" y="762127"/>
                    <a:pt x="5240274" y="762127"/>
                    <a:pt x="5225034" y="762127"/>
                  </a:cubicBezTo>
                  <a:cubicBezTo>
                    <a:pt x="5217414" y="762127"/>
                    <a:pt x="5209794" y="762127"/>
                    <a:pt x="5202174" y="754507"/>
                  </a:cubicBezTo>
                  <a:close/>
                  <a:moveTo>
                    <a:pt x="1393825" y="624967"/>
                  </a:moveTo>
                  <a:cubicBezTo>
                    <a:pt x="1386205" y="602107"/>
                    <a:pt x="1386205" y="579247"/>
                    <a:pt x="1409065" y="571627"/>
                  </a:cubicBezTo>
                  <a:cubicBezTo>
                    <a:pt x="1424305" y="556387"/>
                    <a:pt x="1447165" y="564007"/>
                    <a:pt x="1462405" y="579247"/>
                  </a:cubicBezTo>
                  <a:cubicBezTo>
                    <a:pt x="1470025" y="594487"/>
                    <a:pt x="1470025" y="617347"/>
                    <a:pt x="1447165" y="632587"/>
                  </a:cubicBezTo>
                  <a:cubicBezTo>
                    <a:pt x="1439545" y="640207"/>
                    <a:pt x="1439545" y="640207"/>
                    <a:pt x="1431925" y="640207"/>
                  </a:cubicBezTo>
                  <a:cubicBezTo>
                    <a:pt x="1416685" y="640207"/>
                    <a:pt x="1401445" y="632587"/>
                    <a:pt x="1393825" y="624967"/>
                  </a:cubicBezTo>
                  <a:close/>
                  <a:moveTo>
                    <a:pt x="5034534" y="632587"/>
                  </a:moveTo>
                  <a:cubicBezTo>
                    <a:pt x="5011674" y="617347"/>
                    <a:pt x="5011674" y="594487"/>
                    <a:pt x="5019294" y="579247"/>
                  </a:cubicBezTo>
                  <a:cubicBezTo>
                    <a:pt x="5034534" y="556387"/>
                    <a:pt x="5057394" y="556387"/>
                    <a:pt x="5072634" y="564007"/>
                  </a:cubicBezTo>
                  <a:cubicBezTo>
                    <a:pt x="5095494" y="579247"/>
                    <a:pt x="5095494" y="602107"/>
                    <a:pt x="5087874" y="617347"/>
                  </a:cubicBezTo>
                  <a:cubicBezTo>
                    <a:pt x="5080254" y="632587"/>
                    <a:pt x="5065014" y="632587"/>
                    <a:pt x="5057394" y="632587"/>
                  </a:cubicBezTo>
                  <a:cubicBezTo>
                    <a:pt x="5049774" y="632587"/>
                    <a:pt x="5042154" y="632587"/>
                    <a:pt x="5034534" y="632587"/>
                  </a:cubicBezTo>
                  <a:close/>
                  <a:moveTo>
                    <a:pt x="1576578" y="502920"/>
                  </a:moveTo>
                  <a:cubicBezTo>
                    <a:pt x="1561338" y="487680"/>
                    <a:pt x="1568958" y="464820"/>
                    <a:pt x="1591818" y="449580"/>
                  </a:cubicBezTo>
                  <a:cubicBezTo>
                    <a:pt x="1607058" y="441960"/>
                    <a:pt x="1629918" y="449580"/>
                    <a:pt x="1637538" y="464820"/>
                  </a:cubicBezTo>
                  <a:cubicBezTo>
                    <a:pt x="1652778" y="487680"/>
                    <a:pt x="1645158" y="510540"/>
                    <a:pt x="1629918" y="518160"/>
                  </a:cubicBezTo>
                  <a:cubicBezTo>
                    <a:pt x="1622298" y="525780"/>
                    <a:pt x="1614678" y="525780"/>
                    <a:pt x="1607058" y="525780"/>
                  </a:cubicBezTo>
                  <a:cubicBezTo>
                    <a:pt x="1591818" y="525780"/>
                    <a:pt x="1584198" y="518160"/>
                    <a:pt x="1576578" y="502920"/>
                  </a:cubicBezTo>
                  <a:close/>
                  <a:moveTo>
                    <a:pt x="4851781" y="518160"/>
                  </a:moveTo>
                  <a:cubicBezTo>
                    <a:pt x="4836541" y="502920"/>
                    <a:pt x="4828921" y="480060"/>
                    <a:pt x="4844161" y="464820"/>
                  </a:cubicBezTo>
                  <a:cubicBezTo>
                    <a:pt x="4851781" y="441960"/>
                    <a:pt x="4874641" y="441960"/>
                    <a:pt x="4889881" y="449580"/>
                  </a:cubicBezTo>
                  <a:cubicBezTo>
                    <a:pt x="4912741" y="457200"/>
                    <a:pt x="4920361" y="487680"/>
                    <a:pt x="4905121" y="502920"/>
                  </a:cubicBezTo>
                  <a:cubicBezTo>
                    <a:pt x="4897501" y="510540"/>
                    <a:pt x="4889881" y="518160"/>
                    <a:pt x="4874641" y="518160"/>
                  </a:cubicBezTo>
                  <a:cubicBezTo>
                    <a:pt x="4867021" y="518160"/>
                    <a:pt x="4859401" y="518160"/>
                    <a:pt x="4851781" y="518160"/>
                  </a:cubicBezTo>
                  <a:close/>
                  <a:moveTo>
                    <a:pt x="1759458" y="396240"/>
                  </a:moveTo>
                  <a:cubicBezTo>
                    <a:pt x="1751838" y="381000"/>
                    <a:pt x="1759458" y="358140"/>
                    <a:pt x="1782318" y="350520"/>
                  </a:cubicBezTo>
                  <a:cubicBezTo>
                    <a:pt x="1797558" y="335280"/>
                    <a:pt x="1820418" y="342900"/>
                    <a:pt x="1828038" y="365760"/>
                  </a:cubicBezTo>
                  <a:cubicBezTo>
                    <a:pt x="1835658" y="381000"/>
                    <a:pt x="1835658" y="403860"/>
                    <a:pt x="1812798" y="419100"/>
                  </a:cubicBezTo>
                  <a:cubicBezTo>
                    <a:pt x="1805178" y="419100"/>
                    <a:pt x="1805178" y="419100"/>
                    <a:pt x="1797558" y="419100"/>
                  </a:cubicBezTo>
                  <a:cubicBezTo>
                    <a:pt x="1782318" y="419100"/>
                    <a:pt x="1767078" y="411480"/>
                    <a:pt x="1759458" y="396240"/>
                  </a:cubicBezTo>
                  <a:close/>
                  <a:moveTo>
                    <a:pt x="4669028" y="411480"/>
                  </a:moveTo>
                  <a:cubicBezTo>
                    <a:pt x="4646168" y="403860"/>
                    <a:pt x="4646168" y="381000"/>
                    <a:pt x="4653788" y="365760"/>
                  </a:cubicBezTo>
                  <a:cubicBezTo>
                    <a:pt x="4661408" y="342900"/>
                    <a:pt x="4684268" y="335280"/>
                    <a:pt x="4699508" y="342900"/>
                  </a:cubicBezTo>
                  <a:cubicBezTo>
                    <a:pt x="4722368" y="358140"/>
                    <a:pt x="4729988" y="381000"/>
                    <a:pt x="4722368" y="396240"/>
                  </a:cubicBezTo>
                  <a:cubicBezTo>
                    <a:pt x="4714748" y="411480"/>
                    <a:pt x="4699508" y="419100"/>
                    <a:pt x="4684268" y="419100"/>
                  </a:cubicBezTo>
                  <a:cubicBezTo>
                    <a:pt x="4676648" y="419100"/>
                    <a:pt x="4676648" y="419100"/>
                    <a:pt x="4669028" y="411480"/>
                  </a:cubicBezTo>
                  <a:close/>
                  <a:moveTo>
                    <a:pt x="1957451" y="304800"/>
                  </a:moveTo>
                  <a:cubicBezTo>
                    <a:pt x="1949831" y="289560"/>
                    <a:pt x="1957451" y="266700"/>
                    <a:pt x="1972691" y="259080"/>
                  </a:cubicBezTo>
                  <a:cubicBezTo>
                    <a:pt x="1995551" y="251460"/>
                    <a:pt x="2018411" y="259080"/>
                    <a:pt x="2026031" y="274320"/>
                  </a:cubicBezTo>
                  <a:cubicBezTo>
                    <a:pt x="2033651" y="297180"/>
                    <a:pt x="2026031" y="320040"/>
                    <a:pt x="2003171" y="327660"/>
                  </a:cubicBezTo>
                  <a:cubicBezTo>
                    <a:pt x="2003171" y="327660"/>
                    <a:pt x="1995551" y="327660"/>
                    <a:pt x="1987931" y="327660"/>
                  </a:cubicBezTo>
                  <a:cubicBezTo>
                    <a:pt x="1972691" y="327660"/>
                    <a:pt x="1957451" y="320040"/>
                    <a:pt x="1957451" y="304800"/>
                  </a:cubicBezTo>
                  <a:close/>
                  <a:moveTo>
                    <a:pt x="4478528" y="327660"/>
                  </a:moveTo>
                  <a:cubicBezTo>
                    <a:pt x="4455668" y="312420"/>
                    <a:pt x="4448048" y="297180"/>
                    <a:pt x="4455668" y="274320"/>
                  </a:cubicBezTo>
                  <a:cubicBezTo>
                    <a:pt x="4463288" y="251460"/>
                    <a:pt x="4486148" y="243840"/>
                    <a:pt x="4509008" y="251460"/>
                  </a:cubicBezTo>
                  <a:cubicBezTo>
                    <a:pt x="4524248" y="259080"/>
                    <a:pt x="4531868" y="281940"/>
                    <a:pt x="4524248" y="304800"/>
                  </a:cubicBezTo>
                  <a:cubicBezTo>
                    <a:pt x="4516628" y="320040"/>
                    <a:pt x="4509008" y="327660"/>
                    <a:pt x="4493768" y="327660"/>
                  </a:cubicBezTo>
                  <a:cubicBezTo>
                    <a:pt x="4486148" y="327660"/>
                    <a:pt x="4478528" y="327660"/>
                    <a:pt x="4478528" y="327660"/>
                  </a:cubicBezTo>
                  <a:close/>
                  <a:moveTo>
                    <a:pt x="2155444" y="228600"/>
                  </a:moveTo>
                  <a:cubicBezTo>
                    <a:pt x="2147824" y="205740"/>
                    <a:pt x="2155444" y="182880"/>
                    <a:pt x="2178304" y="175260"/>
                  </a:cubicBezTo>
                  <a:cubicBezTo>
                    <a:pt x="2193544" y="175260"/>
                    <a:pt x="2216404" y="182880"/>
                    <a:pt x="2224024" y="205740"/>
                  </a:cubicBezTo>
                  <a:cubicBezTo>
                    <a:pt x="2231644" y="220980"/>
                    <a:pt x="2224024" y="243840"/>
                    <a:pt x="2201164" y="251460"/>
                  </a:cubicBezTo>
                  <a:cubicBezTo>
                    <a:pt x="2201164" y="251460"/>
                    <a:pt x="2193544" y="251460"/>
                    <a:pt x="2185924" y="251460"/>
                  </a:cubicBezTo>
                  <a:cubicBezTo>
                    <a:pt x="2170684" y="251460"/>
                    <a:pt x="2155444" y="243840"/>
                    <a:pt x="2155444" y="228600"/>
                  </a:cubicBezTo>
                  <a:close/>
                  <a:moveTo>
                    <a:pt x="4280535" y="251460"/>
                  </a:moveTo>
                  <a:cubicBezTo>
                    <a:pt x="4257675" y="243840"/>
                    <a:pt x="4250055" y="220980"/>
                    <a:pt x="4257675" y="198120"/>
                  </a:cubicBezTo>
                  <a:cubicBezTo>
                    <a:pt x="4265295" y="182880"/>
                    <a:pt x="4280535" y="167640"/>
                    <a:pt x="4303395" y="175260"/>
                  </a:cubicBezTo>
                  <a:cubicBezTo>
                    <a:pt x="4326255" y="182880"/>
                    <a:pt x="4333875" y="205740"/>
                    <a:pt x="4326255" y="220980"/>
                  </a:cubicBezTo>
                  <a:cubicBezTo>
                    <a:pt x="4318635" y="243840"/>
                    <a:pt x="4303395" y="251460"/>
                    <a:pt x="4288155" y="251460"/>
                  </a:cubicBezTo>
                  <a:cubicBezTo>
                    <a:pt x="4288155" y="251460"/>
                    <a:pt x="4280535" y="251460"/>
                    <a:pt x="4280535" y="251460"/>
                  </a:cubicBezTo>
                  <a:close/>
                  <a:moveTo>
                    <a:pt x="2353564" y="160020"/>
                  </a:moveTo>
                  <a:cubicBezTo>
                    <a:pt x="2353564" y="137160"/>
                    <a:pt x="2361184" y="121920"/>
                    <a:pt x="2384044" y="114300"/>
                  </a:cubicBezTo>
                  <a:cubicBezTo>
                    <a:pt x="2406904" y="106680"/>
                    <a:pt x="2422144" y="121920"/>
                    <a:pt x="2429764" y="137160"/>
                  </a:cubicBezTo>
                  <a:cubicBezTo>
                    <a:pt x="2437384" y="160020"/>
                    <a:pt x="2422144" y="182880"/>
                    <a:pt x="2406904" y="190500"/>
                  </a:cubicBezTo>
                  <a:cubicBezTo>
                    <a:pt x="2399284" y="190500"/>
                    <a:pt x="2399284" y="190500"/>
                    <a:pt x="2391664" y="190500"/>
                  </a:cubicBezTo>
                  <a:cubicBezTo>
                    <a:pt x="2376424" y="190500"/>
                    <a:pt x="2361184" y="175260"/>
                    <a:pt x="2353564" y="160020"/>
                  </a:cubicBezTo>
                  <a:close/>
                  <a:moveTo>
                    <a:pt x="4074922" y="182880"/>
                  </a:moveTo>
                  <a:cubicBezTo>
                    <a:pt x="4059682" y="182880"/>
                    <a:pt x="4044442" y="160020"/>
                    <a:pt x="4052062" y="137160"/>
                  </a:cubicBezTo>
                  <a:cubicBezTo>
                    <a:pt x="4052062" y="121920"/>
                    <a:pt x="4074922" y="106680"/>
                    <a:pt x="4097782" y="114300"/>
                  </a:cubicBezTo>
                  <a:cubicBezTo>
                    <a:pt x="4120642" y="114300"/>
                    <a:pt x="4128262" y="137160"/>
                    <a:pt x="4120642" y="160020"/>
                  </a:cubicBezTo>
                  <a:cubicBezTo>
                    <a:pt x="4120642" y="175260"/>
                    <a:pt x="4105402" y="190500"/>
                    <a:pt x="4090162" y="190500"/>
                  </a:cubicBezTo>
                  <a:cubicBezTo>
                    <a:pt x="4082542" y="190500"/>
                    <a:pt x="4082542" y="182880"/>
                    <a:pt x="4074922" y="182880"/>
                  </a:cubicBezTo>
                  <a:close/>
                  <a:moveTo>
                    <a:pt x="2566797" y="106680"/>
                  </a:moveTo>
                  <a:cubicBezTo>
                    <a:pt x="2559177" y="91440"/>
                    <a:pt x="2574417" y="68580"/>
                    <a:pt x="2597277" y="60960"/>
                  </a:cubicBezTo>
                  <a:cubicBezTo>
                    <a:pt x="2612517" y="60960"/>
                    <a:pt x="2635377" y="76200"/>
                    <a:pt x="2635377" y="91440"/>
                  </a:cubicBezTo>
                  <a:cubicBezTo>
                    <a:pt x="2642997" y="114300"/>
                    <a:pt x="2627757" y="137160"/>
                    <a:pt x="2612517" y="137160"/>
                  </a:cubicBezTo>
                  <a:cubicBezTo>
                    <a:pt x="2604897" y="137160"/>
                    <a:pt x="2604897" y="137160"/>
                    <a:pt x="2604897" y="137160"/>
                  </a:cubicBezTo>
                  <a:cubicBezTo>
                    <a:pt x="2582037" y="137160"/>
                    <a:pt x="2566797" y="129540"/>
                    <a:pt x="2566797" y="106680"/>
                  </a:cubicBezTo>
                  <a:close/>
                  <a:moveTo>
                    <a:pt x="3869182" y="137160"/>
                  </a:moveTo>
                  <a:cubicBezTo>
                    <a:pt x="3846322" y="129540"/>
                    <a:pt x="3838702" y="114300"/>
                    <a:pt x="3838702" y="91440"/>
                  </a:cubicBezTo>
                  <a:cubicBezTo>
                    <a:pt x="3846322" y="68580"/>
                    <a:pt x="3861562" y="60960"/>
                    <a:pt x="3884422" y="60960"/>
                  </a:cubicBezTo>
                  <a:cubicBezTo>
                    <a:pt x="3907282" y="68580"/>
                    <a:pt x="3922522" y="83820"/>
                    <a:pt x="3914902" y="106680"/>
                  </a:cubicBezTo>
                  <a:cubicBezTo>
                    <a:pt x="3914902" y="121920"/>
                    <a:pt x="3899662" y="137160"/>
                    <a:pt x="3876802" y="137160"/>
                  </a:cubicBezTo>
                  <a:cubicBezTo>
                    <a:pt x="3876802" y="137160"/>
                    <a:pt x="3876802" y="137160"/>
                    <a:pt x="3869182" y="137160"/>
                  </a:cubicBezTo>
                  <a:close/>
                  <a:moveTo>
                    <a:pt x="2772410" y="68580"/>
                  </a:moveTo>
                  <a:cubicBezTo>
                    <a:pt x="2772410" y="45720"/>
                    <a:pt x="2787650" y="30480"/>
                    <a:pt x="2810510" y="30480"/>
                  </a:cubicBezTo>
                  <a:cubicBezTo>
                    <a:pt x="2825750" y="22860"/>
                    <a:pt x="2848610" y="38100"/>
                    <a:pt x="2848610" y="60960"/>
                  </a:cubicBezTo>
                  <a:cubicBezTo>
                    <a:pt x="2856230" y="83820"/>
                    <a:pt x="2840990" y="99060"/>
                    <a:pt x="2818130" y="106680"/>
                  </a:cubicBezTo>
                  <a:cubicBezTo>
                    <a:pt x="2818130" y="106680"/>
                    <a:pt x="2818130" y="106680"/>
                    <a:pt x="2810510" y="106680"/>
                  </a:cubicBezTo>
                  <a:cubicBezTo>
                    <a:pt x="2795270" y="106680"/>
                    <a:pt x="2780030" y="91440"/>
                    <a:pt x="2772410" y="68580"/>
                  </a:cubicBezTo>
                  <a:close/>
                  <a:moveTo>
                    <a:pt x="3663569" y="99060"/>
                  </a:moveTo>
                  <a:cubicBezTo>
                    <a:pt x="3640709" y="99060"/>
                    <a:pt x="3625469" y="83820"/>
                    <a:pt x="3633089" y="60960"/>
                  </a:cubicBezTo>
                  <a:cubicBezTo>
                    <a:pt x="3633089" y="38100"/>
                    <a:pt x="3648329" y="22860"/>
                    <a:pt x="3671189" y="22860"/>
                  </a:cubicBezTo>
                  <a:cubicBezTo>
                    <a:pt x="3694049" y="30480"/>
                    <a:pt x="3709289" y="45720"/>
                    <a:pt x="3701669" y="68580"/>
                  </a:cubicBezTo>
                  <a:cubicBezTo>
                    <a:pt x="3701669" y="91440"/>
                    <a:pt x="3686429" y="99060"/>
                    <a:pt x="3663569" y="99060"/>
                  </a:cubicBezTo>
                  <a:close/>
                  <a:moveTo>
                    <a:pt x="2985770" y="45720"/>
                  </a:moveTo>
                  <a:cubicBezTo>
                    <a:pt x="2985770" y="22860"/>
                    <a:pt x="3001010" y="7620"/>
                    <a:pt x="3023870" y="7620"/>
                  </a:cubicBezTo>
                  <a:cubicBezTo>
                    <a:pt x="3046730" y="7620"/>
                    <a:pt x="3061970" y="22860"/>
                    <a:pt x="3061970" y="38100"/>
                  </a:cubicBezTo>
                  <a:cubicBezTo>
                    <a:pt x="3061970" y="60960"/>
                    <a:pt x="3046730" y="83820"/>
                    <a:pt x="3031490" y="83820"/>
                  </a:cubicBezTo>
                  <a:cubicBezTo>
                    <a:pt x="3031490" y="83820"/>
                    <a:pt x="3023870" y="83820"/>
                    <a:pt x="3023870" y="83820"/>
                  </a:cubicBezTo>
                  <a:cubicBezTo>
                    <a:pt x="3008630" y="83820"/>
                    <a:pt x="2985770" y="68580"/>
                    <a:pt x="2985770" y="45720"/>
                  </a:cubicBezTo>
                  <a:close/>
                  <a:moveTo>
                    <a:pt x="3450336" y="83820"/>
                  </a:moveTo>
                  <a:cubicBezTo>
                    <a:pt x="3427476" y="76200"/>
                    <a:pt x="3412236" y="60960"/>
                    <a:pt x="3412236" y="38100"/>
                  </a:cubicBezTo>
                  <a:cubicBezTo>
                    <a:pt x="3419856" y="22860"/>
                    <a:pt x="3435096" y="0"/>
                    <a:pt x="3457956" y="7620"/>
                  </a:cubicBezTo>
                  <a:cubicBezTo>
                    <a:pt x="3480816" y="7620"/>
                    <a:pt x="3496056" y="22860"/>
                    <a:pt x="3488436" y="45720"/>
                  </a:cubicBezTo>
                  <a:cubicBezTo>
                    <a:pt x="3488436" y="68580"/>
                    <a:pt x="3473196" y="83820"/>
                    <a:pt x="3450336" y="83820"/>
                  </a:cubicBezTo>
                  <a:close/>
                  <a:moveTo>
                    <a:pt x="3199003" y="38100"/>
                  </a:moveTo>
                  <a:cubicBezTo>
                    <a:pt x="3199003" y="15240"/>
                    <a:pt x="3221863" y="0"/>
                    <a:pt x="3237103" y="0"/>
                  </a:cubicBezTo>
                  <a:cubicBezTo>
                    <a:pt x="3259963" y="0"/>
                    <a:pt x="3275203" y="15240"/>
                    <a:pt x="3275203" y="38100"/>
                  </a:cubicBezTo>
                  <a:cubicBezTo>
                    <a:pt x="3275203" y="60960"/>
                    <a:pt x="3259963" y="76200"/>
                    <a:pt x="3237103" y="76200"/>
                  </a:cubicBezTo>
                  <a:cubicBezTo>
                    <a:pt x="3221863" y="76200"/>
                    <a:pt x="3199003" y="60960"/>
                    <a:pt x="3199003" y="38100"/>
                  </a:cubicBezTo>
                  <a:close/>
                </a:path>
              </a:pathLst>
            </a:custGeom>
            <a:solidFill>
              <a:srgbClr val="FFFFFF"/>
            </a:solidFill>
          </p:spPr>
        </p:sp>
      </p:grpSp>
      <p:grpSp>
        <p:nvGrpSpPr>
          <p:cNvPr id="8" name="Group 8"/>
          <p:cNvGrpSpPr/>
          <p:nvPr/>
        </p:nvGrpSpPr>
        <p:grpSpPr>
          <a:xfrm>
            <a:off x="5404336" y="7634502"/>
            <a:ext cx="1758106" cy="1808838"/>
            <a:chOff x="0" y="0"/>
            <a:chExt cx="2095920" cy="2156400"/>
          </a:xfrm>
        </p:grpSpPr>
        <p:sp>
          <p:nvSpPr>
            <p:cNvPr id="9" name="Freeform 9"/>
            <p:cNvSpPr/>
            <p:nvPr/>
          </p:nvSpPr>
          <p:spPr>
            <a:xfrm>
              <a:off x="0" y="0"/>
              <a:ext cx="2096008" cy="2156460"/>
            </a:xfrm>
            <a:custGeom>
              <a:avLst/>
              <a:gdLst/>
              <a:ahLst/>
              <a:cxnLst/>
              <a:rect l="l" t="t" r="r" b="b"/>
              <a:pathLst>
                <a:path w="2096008" h="2156460">
                  <a:moveTo>
                    <a:pt x="1044194" y="60960"/>
                  </a:moveTo>
                  <a:cubicBezTo>
                    <a:pt x="884174" y="60960"/>
                    <a:pt x="731774" y="99060"/>
                    <a:pt x="594487" y="160020"/>
                  </a:cubicBezTo>
                  <a:cubicBezTo>
                    <a:pt x="198120" y="0"/>
                    <a:pt x="198120" y="0"/>
                    <a:pt x="198120" y="0"/>
                  </a:cubicBezTo>
                  <a:cubicBezTo>
                    <a:pt x="259080" y="419100"/>
                    <a:pt x="259080" y="419100"/>
                    <a:pt x="259080" y="419100"/>
                  </a:cubicBezTo>
                  <a:cubicBezTo>
                    <a:pt x="99060" y="601980"/>
                    <a:pt x="0" y="845820"/>
                    <a:pt x="0" y="1104900"/>
                  </a:cubicBezTo>
                  <a:cubicBezTo>
                    <a:pt x="0" y="1684020"/>
                    <a:pt x="464947" y="2156460"/>
                    <a:pt x="1044194" y="2156460"/>
                  </a:cubicBezTo>
                  <a:cubicBezTo>
                    <a:pt x="1623441" y="2156460"/>
                    <a:pt x="2096008" y="1684020"/>
                    <a:pt x="2096008" y="1104900"/>
                  </a:cubicBezTo>
                  <a:cubicBezTo>
                    <a:pt x="2096008" y="533400"/>
                    <a:pt x="1623441" y="60960"/>
                    <a:pt x="1044194" y="6096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grpSp>
      <p:grpSp>
        <p:nvGrpSpPr>
          <p:cNvPr id="10" name="Group 10"/>
          <p:cNvGrpSpPr/>
          <p:nvPr/>
        </p:nvGrpSpPr>
        <p:grpSpPr>
          <a:xfrm>
            <a:off x="6701626" y="5544222"/>
            <a:ext cx="1991835" cy="1749650"/>
            <a:chOff x="0" y="0"/>
            <a:chExt cx="2374560" cy="2085840"/>
          </a:xfrm>
        </p:grpSpPr>
        <p:sp>
          <p:nvSpPr>
            <p:cNvPr id="11" name="Freeform 11"/>
            <p:cNvSpPr/>
            <p:nvPr/>
          </p:nvSpPr>
          <p:spPr>
            <a:xfrm>
              <a:off x="0" y="0"/>
              <a:ext cx="2374519" cy="2085848"/>
            </a:xfrm>
            <a:custGeom>
              <a:avLst/>
              <a:gdLst/>
              <a:ahLst/>
              <a:cxnLst/>
              <a:rect l="l" t="t" r="r" b="b"/>
              <a:pathLst>
                <a:path w="2374519" h="2085848">
                  <a:moveTo>
                    <a:pt x="1331849" y="0"/>
                  </a:moveTo>
                  <a:cubicBezTo>
                    <a:pt x="936117" y="0"/>
                    <a:pt x="593598" y="213106"/>
                    <a:pt x="410972" y="540512"/>
                  </a:cubicBezTo>
                  <a:cubicBezTo>
                    <a:pt x="0" y="639445"/>
                    <a:pt x="0" y="639445"/>
                    <a:pt x="0" y="639445"/>
                  </a:cubicBezTo>
                  <a:cubicBezTo>
                    <a:pt x="289179" y="943991"/>
                    <a:pt x="289179" y="943991"/>
                    <a:pt x="289179" y="943991"/>
                  </a:cubicBezTo>
                  <a:cubicBezTo>
                    <a:pt x="289179" y="974471"/>
                    <a:pt x="281559" y="1012444"/>
                    <a:pt x="281559" y="1042924"/>
                  </a:cubicBezTo>
                  <a:cubicBezTo>
                    <a:pt x="281559" y="1621536"/>
                    <a:pt x="753364" y="2085848"/>
                    <a:pt x="1331849" y="2085848"/>
                  </a:cubicBezTo>
                  <a:cubicBezTo>
                    <a:pt x="1902714" y="2085848"/>
                    <a:pt x="2374519" y="1621536"/>
                    <a:pt x="2374519" y="1042924"/>
                  </a:cubicBezTo>
                  <a:cubicBezTo>
                    <a:pt x="2374519" y="464312"/>
                    <a:pt x="1902714" y="0"/>
                    <a:pt x="1331849"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grpSp>
      <p:grpSp>
        <p:nvGrpSpPr>
          <p:cNvPr id="12" name="Group 12"/>
          <p:cNvGrpSpPr/>
          <p:nvPr/>
        </p:nvGrpSpPr>
        <p:grpSpPr>
          <a:xfrm>
            <a:off x="6701626" y="2987088"/>
            <a:ext cx="1991835" cy="1750254"/>
            <a:chOff x="0" y="0"/>
            <a:chExt cx="2374560" cy="2086560"/>
          </a:xfrm>
        </p:grpSpPr>
        <p:sp>
          <p:nvSpPr>
            <p:cNvPr id="13" name="Freeform 13"/>
            <p:cNvSpPr/>
            <p:nvPr/>
          </p:nvSpPr>
          <p:spPr>
            <a:xfrm>
              <a:off x="0" y="0"/>
              <a:ext cx="2374519" cy="2086610"/>
            </a:xfrm>
            <a:custGeom>
              <a:avLst/>
              <a:gdLst/>
              <a:ahLst/>
              <a:cxnLst/>
              <a:rect l="l" t="t" r="r" b="b"/>
              <a:pathLst>
                <a:path w="2374519" h="2086610">
                  <a:moveTo>
                    <a:pt x="1331849" y="0"/>
                  </a:moveTo>
                  <a:cubicBezTo>
                    <a:pt x="753491" y="0"/>
                    <a:pt x="281559" y="464566"/>
                    <a:pt x="281559" y="1043305"/>
                  </a:cubicBezTo>
                  <a:cubicBezTo>
                    <a:pt x="281559" y="1073785"/>
                    <a:pt x="289179" y="1104265"/>
                    <a:pt x="289179" y="1134745"/>
                  </a:cubicBezTo>
                  <a:cubicBezTo>
                    <a:pt x="0" y="1439291"/>
                    <a:pt x="0" y="1439291"/>
                    <a:pt x="0" y="1439291"/>
                  </a:cubicBezTo>
                  <a:cubicBezTo>
                    <a:pt x="410972" y="1538351"/>
                    <a:pt x="410972" y="1538351"/>
                    <a:pt x="410972" y="1538351"/>
                  </a:cubicBezTo>
                  <a:cubicBezTo>
                    <a:pt x="585978" y="1865757"/>
                    <a:pt x="928497" y="2086610"/>
                    <a:pt x="1331849" y="2086610"/>
                  </a:cubicBezTo>
                  <a:cubicBezTo>
                    <a:pt x="1902714" y="2086610"/>
                    <a:pt x="2374519" y="1622044"/>
                    <a:pt x="2374519" y="1043305"/>
                  </a:cubicBezTo>
                  <a:cubicBezTo>
                    <a:pt x="2374519" y="464566"/>
                    <a:pt x="1902714" y="0"/>
                    <a:pt x="1331849"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grpSp>
      <p:grpSp>
        <p:nvGrpSpPr>
          <p:cNvPr id="14" name="Group 14"/>
          <p:cNvGrpSpPr/>
          <p:nvPr/>
        </p:nvGrpSpPr>
        <p:grpSpPr>
          <a:xfrm>
            <a:off x="5404336" y="843660"/>
            <a:ext cx="1758106" cy="1797363"/>
            <a:chOff x="0" y="0"/>
            <a:chExt cx="2095920" cy="2142720"/>
          </a:xfrm>
        </p:grpSpPr>
        <p:sp>
          <p:nvSpPr>
            <p:cNvPr id="15" name="Freeform 15"/>
            <p:cNvSpPr/>
            <p:nvPr/>
          </p:nvSpPr>
          <p:spPr>
            <a:xfrm>
              <a:off x="0" y="0"/>
              <a:ext cx="2096008" cy="2142744"/>
            </a:xfrm>
            <a:custGeom>
              <a:avLst/>
              <a:gdLst/>
              <a:ahLst/>
              <a:cxnLst/>
              <a:rect l="l" t="t" r="r" b="b"/>
              <a:pathLst>
                <a:path w="2096008" h="2142744">
                  <a:moveTo>
                    <a:pt x="1051814" y="0"/>
                  </a:moveTo>
                  <a:cubicBezTo>
                    <a:pt x="472567" y="0"/>
                    <a:pt x="0" y="472821"/>
                    <a:pt x="0" y="1052322"/>
                  </a:cubicBezTo>
                  <a:cubicBezTo>
                    <a:pt x="0" y="1311529"/>
                    <a:pt x="99060" y="1548003"/>
                    <a:pt x="259080" y="1731010"/>
                  </a:cubicBezTo>
                  <a:cubicBezTo>
                    <a:pt x="198120" y="2142744"/>
                    <a:pt x="198120" y="2142744"/>
                    <a:pt x="198120" y="2142744"/>
                  </a:cubicBezTo>
                  <a:cubicBezTo>
                    <a:pt x="586867" y="1990217"/>
                    <a:pt x="586867" y="1990217"/>
                    <a:pt x="586867" y="1990217"/>
                  </a:cubicBezTo>
                  <a:cubicBezTo>
                    <a:pt x="724027" y="2058797"/>
                    <a:pt x="884047" y="2097024"/>
                    <a:pt x="1051814" y="2097024"/>
                  </a:cubicBezTo>
                  <a:cubicBezTo>
                    <a:pt x="1623441" y="2097024"/>
                    <a:pt x="2096008" y="1624203"/>
                    <a:pt x="2096008" y="1052322"/>
                  </a:cubicBezTo>
                  <a:cubicBezTo>
                    <a:pt x="2095881" y="472821"/>
                    <a:pt x="1623441" y="0"/>
                    <a:pt x="1051814"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grpSp>
      <p:sp>
        <p:nvSpPr>
          <p:cNvPr id="16" name="Freeform 16"/>
          <p:cNvSpPr/>
          <p:nvPr/>
        </p:nvSpPr>
        <p:spPr>
          <a:xfrm>
            <a:off x="2361631" y="4177655"/>
            <a:ext cx="2461851" cy="2036622"/>
          </a:xfrm>
          <a:custGeom>
            <a:avLst/>
            <a:gdLst/>
            <a:ahLst/>
            <a:cxnLst/>
            <a:rect l="l" t="t" r="r" b="b"/>
            <a:pathLst>
              <a:path w="2461851" h="2036622">
                <a:moveTo>
                  <a:pt x="0" y="0"/>
                </a:moveTo>
                <a:lnTo>
                  <a:pt x="2461850" y="0"/>
                </a:lnTo>
                <a:lnTo>
                  <a:pt x="2461850" y="2036622"/>
                </a:lnTo>
                <a:lnTo>
                  <a:pt x="0" y="203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5585521" y="1200478"/>
            <a:ext cx="1320833" cy="969427"/>
          </a:xfrm>
          <a:prstGeom prst="rect">
            <a:avLst/>
          </a:prstGeom>
        </p:spPr>
        <p:txBody>
          <a:bodyPr lIns="0" tIns="0" rIns="0" bIns="0" rtlCol="0" anchor="t">
            <a:spAutoFit/>
          </a:bodyPr>
          <a:lstStyle/>
          <a:p>
            <a:pPr algn="ctr">
              <a:lnSpc>
                <a:spcPts val="7938"/>
              </a:lnSpc>
            </a:pPr>
            <a:r>
              <a:rPr lang="en-US" sz="5670">
                <a:solidFill>
                  <a:srgbClr val="FFFFFF"/>
                </a:solidFill>
                <a:latin typeface="Montserrat Bold"/>
              </a:rPr>
              <a:t>01</a:t>
            </a:r>
          </a:p>
        </p:txBody>
      </p:sp>
      <p:sp>
        <p:nvSpPr>
          <p:cNvPr id="18" name="TextBox 18"/>
          <p:cNvSpPr txBox="1"/>
          <p:nvPr/>
        </p:nvSpPr>
        <p:spPr>
          <a:xfrm>
            <a:off x="7316751" y="952500"/>
            <a:ext cx="4349125" cy="606425"/>
          </a:xfrm>
          <a:prstGeom prst="rect">
            <a:avLst/>
          </a:prstGeom>
        </p:spPr>
        <p:txBody>
          <a:bodyPr lIns="0" tIns="0" rIns="0" bIns="0" rtlCol="0" anchor="t">
            <a:spAutoFit/>
          </a:bodyPr>
          <a:lstStyle/>
          <a:p>
            <a:pPr marL="0" lvl="0" indent="0">
              <a:lnSpc>
                <a:spcPts val="4900"/>
              </a:lnSpc>
              <a:spcBef>
                <a:spcPct val="0"/>
              </a:spcBef>
            </a:pPr>
            <a:r>
              <a:rPr lang="en-US" sz="3500">
                <a:solidFill>
                  <a:srgbClr val="101010"/>
                </a:solidFill>
                <a:latin typeface="Montserrat"/>
              </a:rPr>
              <a:t>Värbamine</a:t>
            </a:r>
          </a:p>
        </p:txBody>
      </p:sp>
      <p:sp>
        <p:nvSpPr>
          <p:cNvPr id="19" name="TextBox 19"/>
          <p:cNvSpPr txBox="1"/>
          <p:nvPr/>
        </p:nvSpPr>
        <p:spPr>
          <a:xfrm>
            <a:off x="8836336" y="3162035"/>
            <a:ext cx="4257269" cy="606425"/>
          </a:xfrm>
          <a:prstGeom prst="rect">
            <a:avLst/>
          </a:prstGeom>
        </p:spPr>
        <p:txBody>
          <a:bodyPr lIns="0" tIns="0" rIns="0" bIns="0" rtlCol="0" anchor="t">
            <a:spAutoFit/>
          </a:bodyPr>
          <a:lstStyle/>
          <a:p>
            <a:pPr marL="0" lvl="0" indent="0">
              <a:lnSpc>
                <a:spcPts val="4900"/>
              </a:lnSpc>
              <a:spcBef>
                <a:spcPct val="0"/>
              </a:spcBef>
            </a:pPr>
            <a:r>
              <a:rPr lang="en-US" sz="3500">
                <a:solidFill>
                  <a:srgbClr val="101010"/>
                </a:solidFill>
                <a:latin typeface="Montserrat"/>
              </a:rPr>
              <a:t>Värbamisturundus</a:t>
            </a:r>
          </a:p>
        </p:txBody>
      </p:sp>
      <p:sp>
        <p:nvSpPr>
          <p:cNvPr id="20" name="TextBox 20"/>
          <p:cNvSpPr txBox="1"/>
          <p:nvPr/>
        </p:nvSpPr>
        <p:spPr>
          <a:xfrm>
            <a:off x="8969686" y="5732964"/>
            <a:ext cx="5127275" cy="606425"/>
          </a:xfrm>
          <a:prstGeom prst="rect">
            <a:avLst/>
          </a:prstGeom>
        </p:spPr>
        <p:txBody>
          <a:bodyPr lIns="0" tIns="0" rIns="0" bIns="0" rtlCol="0" anchor="t">
            <a:spAutoFit/>
          </a:bodyPr>
          <a:lstStyle/>
          <a:p>
            <a:pPr marL="0" lvl="0" indent="0">
              <a:lnSpc>
                <a:spcPts val="4900"/>
              </a:lnSpc>
              <a:spcBef>
                <a:spcPct val="0"/>
              </a:spcBef>
            </a:pPr>
            <a:r>
              <a:rPr lang="en-US" sz="3500">
                <a:solidFill>
                  <a:srgbClr val="101010"/>
                </a:solidFill>
                <a:latin typeface="Montserrat"/>
              </a:rPr>
              <a:t>Tööandja bränd</a:t>
            </a:r>
          </a:p>
        </p:txBody>
      </p:sp>
      <p:sp>
        <p:nvSpPr>
          <p:cNvPr id="21" name="TextBox 21"/>
          <p:cNvSpPr txBox="1"/>
          <p:nvPr/>
        </p:nvSpPr>
        <p:spPr>
          <a:xfrm>
            <a:off x="7316751" y="8027298"/>
            <a:ext cx="7495556" cy="606425"/>
          </a:xfrm>
          <a:prstGeom prst="rect">
            <a:avLst/>
          </a:prstGeom>
        </p:spPr>
        <p:txBody>
          <a:bodyPr lIns="0" tIns="0" rIns="0" bIns="0" rtlCol="0" anchor="t">
            <a:spAutoFit/>
          </a:bodyPr>
          <a:lstStyle/>
          <a:p>
            <a:pPr marL="0" lvl="0" indent="0">
              <a:lnSpc>
                <a:spcPts val="4900"/>
              </a:lnSpc>
              <a:spcBef>
                <a:spcPct val="0"/>
              </a:spcBef>
            </a:pPr>
            <a:r>
              <a:rPr lang="en-US" sz="3500">
                <a:solidFill>
                  <a:srgbClr val="101010"/>
                </a:solidFill>
                <a:latin typeface="Montserrat"/>
              </a:rPr>
              <a:t>Kultuur&amp;väärtused</a:t>
            </a:r>
          </a:p>
        </p:txBody>
      </p:sp>
      <p:sp>
        <p:nvSpPr>
          <p:cNvPr id="22" name="TextBox 22"/>
          <p:cNvSpPr txBox="1"/>
          <p:nvPr/>
        </p:nvSpPr>
        <p:spPr>
          <a:xfrm>
            <a:off x="7108564" y="3320351"/>
            <a:ext cx="1320833" cy="969427"/>
          </a:xfrm>
          <a:prstGeom prst="rect">
            <a:avLst/>
          </a:prstGeom>
        </p:spPr>
        <p:txBody>
          <a:bodyPr lIns="0" tIns="0" rIns="0" bIns="0" rtlCol="0" anchor="t">
            <a:spAutoFit/>
          </a:bodyPr>
          <a:lstStyle/>
          <a:p>
            <a:pPr algn="ctr">
              <a:lnSpc>
                <a:spcPts val="7938"/>
              </a:lnSpc>
            </a:pPr>
            <a:r>
              <a:rPr lang="en-US" sz="5670">
                <a:solidFill>
                  <a:srgbClr val="FFFFFF"/>
                </a:solidFill>
                <a:latin typeface="Montserrat Bold"/>
              </a:rPr>
              <a:t>02</a:t>
            </a:r>
          </a:p>
        </p:txBody>
      </p:sp>
      <p:sp>
        <p:nvSpPr>
          <p:cNvPr id="23" name="TextBox 23"/>
          <p:cNvSpPr txBox="1"/>
          <p:nvPr/>
        </p:nvSpPr>
        <p:spPr>
          <a:xfrm>
            <a:off x="7108564" y="5878556"/>
            <a:ext cx="1320833" cy="969427"/>
          </a:xfrm>
          <a:prstGeom prst="rect">
            <a:avLst/>
          </a:prstGeom>
        </p:spPr>
        <p:txBody>
          <a:bodyPr lIns="0" tIns="0" rIns="0" bIns="0" rtlCol="0" anchor="t">
            <a:spAutoFit/>
          </a:bodyPr>
          <a:lstStyle/>
          <a:p>
            <a:pPr algn="ctr">
              <a:lnSpc>
                <a:spcPts val="7938"/>
              </a:lnSpc>
            </a:pPr>
            <a:r>
              <a:rPr lang="en-US" sz="5670">
                <a:solidFill>
                  <a:srgbClr val="FFFFFF"/>
                </a:solidFill>
                <a:latin typeface="Montserrat Bold"/>
              </a:rPr>
              <a:t>03</a:t>
            </a:r>
          </a:p>
        </p:txBody>
      </p:sp>
      <p:grpSp>
        <p:nvGrpSpPr>
          <p:cNvPr id="24" name="Group 24"/>
          <p:cNvGrpSpPr/>
          <p:nvPr/>
        </p:nvGrpSpPr>
        <p:grpSpPr>
          <a:xfrm>
            <a:off x="5099601" y="7176625"/>
            <a:ext cx="457877" cy="45787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w="38100" cap="sq">
              <a:solidFill>
                <a:srgbClr val="FFFFFF"/>
              </a:solidFill>
              <a:prstDash val="solid"/>
              <a:miter/>
            </a:ln>
          </p:spPr>
        </p:sp>
        <p:sp>
          <p:nvSpPr>
            <p:cNvPr id="26" name="TextBox 26"/>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7" name="Group 27"/>
          <p:cNvGrpSpPr/>
          <p:nvPr/>
        </p:nvGrpSpPr>
        <p:grpSpPr>
          <a:xfrm>
            <a:off x="6054450" y="5686149"/>
            <a:ext cx="457877" cy="45787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w="38100" cap="sq">
              <a:solidFill>
                <a:srgbClr val="FFFFFF"/>
              </a:solidFill>
              <a:prstDash val="solid"/>
              <a:miter/>
            </a:ln>
          </p:spPr>
        </p:sp>
        <p:sp>
          <p:nvSpPr>
            <p:cNvPr id="29" name="TextBox 2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0" name="Group 30"/>
          <p:cNvGrpSpPr/>
          <p:nvPr/>
        </p:nvGrpSpPr>
        <p:grpSpPr>
          <a:xfrm>
            <a:off x="6054450" y="4121207"/>
            <a:ext cx="457877" cy="45787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w="38100" cap="sq">
              <a:solidFill>
                <a:srgbClr val="FFFFFF"/>
              </a:solidFill>
              <a:prstDash val="solid"/>
              <a:miter/>
            </a:ln>
          </p:spPr>
        </p:sp>
        <p:sp>
          <p:nvSpPr>
            <p:cNvPr id="32" name="TextBox 3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3" name="Group 33"/>
          <p:cNvGrpSpPr/>
          <p:nvPr/>
        </p:nvGrpSpPr>
        <p:grpSpPr>
          <a:xfrm>
            <a:off x="5099601" y="2758149"/>
            <a:ext cx="457877" cy="457877"/>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w="38100" cap="sq">
              <a:solidFill>
                <a:srgbClr val="FFFFFF"/>
              </a:solidFill>
              <a:prstDash val="solid"/>
              <a:miter/>
            </a:ln>
          </p:spPr>
        </p:sp>
        <p:sp>
          <p:nvSpPr>
            <p:cNvPr id="35" name="TextBox 3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6" name="Freeform 36"/>
          <p:cNvSpPr/>
          <p:nvPr/>
        </p:nvSpPr>
        <p:spPr>
          <a:xfrm rot="-1898322">
            <a:off x="-1987267" y="8095155"/>
            <a:ext cx="4891502" cy="4903762"/>
          </a:xfrm>
          <a:custGeom>
            <a:avLst/>
            <a:gdLst/>
            <a:ahLst/>
            <a:cxnLst/>
            <a:rect l="l" t="t" r="r" b="b"/>
            <a:pathLst>
              <a:path w="4891502" h="4903762">
                <a:moveTo>
                  <a:pt x="0" y="0"/>
                </a:moveTo>
                <a:lnTo>
                  <a:pt x="4891502" y="0"/>
                </a:lnTo>
                <a:lnTo>
                  <a:pt x="4891502" y="4903762"/>
                </a:lnTo>
                <a:lnTo>
                  <a:pt x="0" y="4903762"/>
                </a:lnTo>
                <a:lnTo>
                  <a:pt x="0" y="0"/>
                </a:lnTo>
                <a:close/>
              </a:path>
            </a:pathLst>
          </a:custGeom>
          <a:blipFill>
            <a:blip r:embed="rId2"/>
            <a:stretch>
              <a:fillRect/>
            </a:stretch>
          </a:blipFill>
        </p:spPr>
      </p:sp>
      <p:sp>
        <p:nvSpPr>
          <p:cNvPr id="37" name="TextBox 37"/>
          <p:cNvSpPr txBox="1"/>
          <p:nvPr/>
        </p:nvSpPr>
        <p:spPr>
          <a:xfrm>
            <a:off x="5585521" y="8018834"/>
            <a:ext cx="1320833" cy="969427"/>
          </a:xfrm>
          <a:prstGeom prst="rect">
            <a:avLst/>
          </a:prstGeom>
        </p:spPr>
        <p:txBody>
          <a:bodyPr lIns="0" tIns="0" rIns="0" bIns="0" rtlCol="0" anchor="t">
            <a:spAutoFit/>
          </a:bodyPr>
          <a:lstStyle/>
          <a:p>
            <a:pPr algn="ctr">
              <a:lnSpc>
                <a:spcPts val="7938"/>
              </a:lnSpc>
            </a:pPr>
            <a:r>
              <a:rPr lang="en-US" sz="5670">
                <a:solidFill>
                  <a:srgbClr val="FFFFFF"/>
                </a:solidFill>
                <a:latin typeface="Montserrat Bold"/>
              </a:rPr>
              <a:t>04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341562" y="656954"/>
            <a:ext cx="17597480" cy="8995198"/>
            <a:chOff x="0" y="0"/>
            <a:chExt cx="4634727" cy="2369106"/>
          </a:xfrm>
        </p:grpSpPr>
        <p:sp>
          <p:nvSpPr>
            <p:cNvPr id="3" name="Freeform 3"/>
            <p:cNvSpPr/>
            <p:nvPr/>
          </p:nvSpPr>
          <p:spPr>
            <a:xfrm>
              <a:off x="0" y="0"/>
              <a:ext cx="4634727" cy="2369106"/>
            </a:xfrm>
            <a:custGeom>
              <a:avLst/>
              <a:gdLst/>
              <a:ahLst/>
              <a:cxnLst/>
              <a:rect l="l" t="t" r="r" b="b"/>
              <a:pathLst>
                <a:path w="4634727" h="2369106">
                  <a:moveTo>
                    <a:pt x="10119" y="0"/>
                  </a:moveTo>
                  <a:lnTo>
                    <a:pt x="4624608" y="0"/>
                  </a:lnTo>
                  <a:cubicBezTo>
                    <a:pt x="4630197" y="0"/>
                    <a:pt x="4634727" y="4530"/>
                    <a:pt x="4634727" y="10119"/>
                  </a:cubicBezTo>
                  <a:lnTo>
                    <a:pt x="4634727" y="2358987"/>
                  </a:lnTo>
                  <a:cubicBezTo>
                    <a:pt x="4634727" y="2364575"/>
                    <a:pt x="4630197" y="2369106"/>
                    <a:pt x="4624608" y="2369106"/>
                  </a:cubicBezTo>
                  <a:lnTo>
                    <a:pt x="10119" y="2369106"/>
                  </a:lnTo>
                  <a:cubicBezTo>
                    <a:pt x="4530" y="2369106"/>
                    <a:pt x="0" y="2364575"/>
                    <a:pt x="0" y="2358987"/>
                  </a:cubicBezTo>
                  <a:lnTo>
                    <a:pt x="0" y="10119"/>
                  </a:lnTo>
                  <a:cubicBezTo>
                    <a:pt x="0" y="4530"/>
                    <a:pt x="4530" y="0"/>
                    <a:pt x="10119" y="0"/>
                  </a:cubicBezTo>
                  <a:close/>
                </a:path>
              </a:pathLst>
            </a:custGeom>
            <a:solidFill>
              <a:srgbClr val="FFFFFF"/>
            </a:solidFill>
            <a:ln cap="rnd">
              <a:noFill/>
              <a:prstDash val="solid"/>
              <a:round/>
            </a:ln>
          </p:spPr>
        </p:sp>
        <p:sp>
          <p:nvSpPr>
            <p:cNvPr id="4" name="TextBox 4"/>
            <p:cNvSpPr txBox="1"/>
            <p:nvPr/>
          </p:nvSpPr>
          <p:spPr>
            <a:xfrm>
              <a:off x="0" y="-47625"/>
              <a:ext cx="4634727" cy="2416731"/>
            </a:xfrm>
            <a:prstGeom prst="rect">
              <a:avLst/>
            </a:prstGeom>
          </p:spPr>
          <p:txBody>
            <a:bodyPr lIns="50800" tIns="50800" rIns="50800" bIns="50800" rtlCol="0" anchor="ctr"/>
            <a:lstStyle/>
            <a:p>
              <a:pPr marL="0" lvl="0" indent="0" algn="ctr">
                <a:lnSpc>
                  <a:spcPts val="3640"/>
                </a:lnSpc>
                <a:spcBef>
                  <a:spcPct val="0"/>
                </a:spcBef>
              </a:pPr>
              <a:endParaRPr/>
            </a:p>
          </p:txBody>
        </p:sp>
      </p:grpSp>
      <p:grpSp>
        <p:nvGrpSpPr>
          <p:cNvPr id="5" name="Group 5"/>
          <p:cNvGrpSpPr/>
          <p:nvPr/>
        </p:nvGrpSpPr>
        <p:grpSpPr>
          <a:xfrm>
            <a:off x="640524" y="3922424"/>
            <a:ext cx="2560813" cy="3900742"/>
            <a:chOff x="0" y="0"/>
            <a:chExt cx="1693662" cy="2579859"/>
          </a:xfrm>
        </p:grpSpPr>
        <p:sp>
          <p:nvSpPr>
            <p:cNvPr id="6" name="Freeform 6"/>
            <p:cNvSpPr/>
            <p:nvPr/>
          </p:nvSpPr>
          <p:spPr>
            <a:xfrm>
              <a:off x="0" y="0"/>
              <a:ext cx="1693662" cy="2579859"/>
            </a:xfrm>
            <a:custGeom>
              <a:avLst/>
              <a:gdLst/>
              <a:ahLst/>
              <a:cxnLst/>
              <a:rect l="l" t="t" r="r" b="b"/>
              <a:pathLst>
                <a:path w="1693662" h="2579859">
                  <a:moveTo>
                    <a:pt x="69534" y="0"/>
                  </a:moveTo>
                  <a:lnTo>
                    <a:pt x="1624128" y="0"/>
                  </a:lnTo>
                  <a:cubicBezTo>
                    <a:pt x="1662530" y="0"/>
                    <a:pt x="1693662" y="31132"/>
                    <a:pt x="1693662" y="69534"/>
                  </a:cubicBezTo>
                  <a:lnTo>
                    <a:pt x="1693662" y="2510325"/>
                  </a:lnTo>
                  <a:cubicBezTo>
                    <a:pt x="1693662" y="2528767"/>
                    <a:pt x="1686336" y="2546453"/>
                    <a:pt x="1673296" y="2559493"/>
                  </a:cubicBezTo>
                  <a:cubicBezTo>
                    <a:pt x="1660255" y="2572533"/>
                    <a:pt x="1642569" y="2579859"/>
                    <a:pt x="1624128" y="2579859"/>
                  </a:cubicBezTo>
                  <a:lnTo>
                    <a:pt x="69534" y="2579859"/>
                  </a:lnTo>
                  <a:cubicBezTo>
                    <a:pt x="31132" y="2579859"/>
                    <a:pt x="0" y="2548728"/>
                    <a:pt x="0" y="2510325"/>
                  </a:cubicBezTo>
                  <a:lnTo>
                    <a:pt x="0" y="69534"/>
                  </a:lnTo>
                  <a:cubicBezTo>
                    <a:pt x="0" y="51093"/>
                    <a:pt x="7326" y="33406"/>
                    <a:pt x="20366" y="20366"/>
                  </a:cubicBezTo>
                  <a:cubicBezTo>
                    <a:pt x="33406" y="7326"/>
                    <a:pt x="51093" y="0"/>
                    <a:pt x="69534"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7" name="TextBox 7"/>
            <p:cNvSpPr txBox="1"/>
            <p:nvPr/>
          </p:nvSpPr>
          <p:spPr>
            <a:xfrm>
              <a:off x="0" y="-47625"/>
              <a:ext cx="1693662" cy="2627484"/>
            </a:xfrm>
            <a:prstGeom prst="rect">
              <a:avLst/>
            </a:prstGeom>
          </p:spPr>
          <p:txBody>
            <a:bodyPr lIns="0" tIns="0" rIns="0" bIns="0" rtlCol="0" anchor="ctr"/>
            <a:lstStyle/>
            <a:p>
              <a:pPr algn="ctr">
                <a:lnSpc>
                  <a:spcPts val="3640"/>
                </a:lnSpc>
              </a:pPr>
              <a:endParaRPr/>
            </a:p>
          </p:txBody>
        </p:sp>
      </p:grpSp>
      <p:grpSp>
        <p:nvGrpSpPr>
          <p:cNvPr id="8" name="Group 8"/>
          <p:cNvGrpSpPr/>
          <p:nvPr/>
        </p:nvGrpSpPr>
        <p:grpSpPr>
          <a:xfrm>
            <a:off x="769412" y="4049679"/>
            <a:ext cx="2303037" cy="3630077"/>
            <a:chOff x="0" y="0"/>
            <a:chExt cx="1523174" cy="2400847"/>
          </a:xfrm>
        </p:grpSpPr>
        <p:sp>
          <p:nvSpPr>
            <p:cNvPr id="9" name="Freeform 9"/>
            <p:cNvSpPr/>
            <p:nvPr/>
          </p:nvSpPr>
          <p:spPr>
            <a:xfrm>
              <a:off x="0" y="0"/>
              <a:ext cx="1523174" cy="2400847"/>
            </a:xfrm>
            <a:custGeom>
              <a:avLst/>
              <a:gdLst/>
              <a:ahLst/>
              <a:cxnLst/>
              <a:rect l="l" t="t" r="r" b="b"/>
              <a:pathLst>
                <a:path w="1523174" h="2400847">
                  <a:moveTo>
                    <a:pt x="77317" y="0"/>
                  </a:moveTo>
                  <a:lnTo>
                    <a:pt x="1445857" y="0"/>
                  </a:lnTo>
                  <a:cubicBezTo>
                    <a:pt x="1488558" y="0"/>
                    <a:pt x="1523174" y="34616"/>
                    <a:pt x="1523174" y="77317"/>
                  </a:cubicBezTo>
                  <a:lnTo>
                    <a:pt x="1523174" y="2323530"/>
                  </a:lnTo>
                  <a:cubicBezTo>
                    <a:pt x="1523174" y="2366231"/>
                    <a:pt x="1488558" y="2400847"/>
                    <a:pt x="1445857" y="2400847"/>
                  </a:cubicBezTo>
                  <a:lnTo>
                    <a:pt x="77317" y="2400847"/>
                  </a:lnTo>
                  <a:cubicBezTo>
                    <a:pt x="34616" y="2400847"/>
                    <a:pt x="0" y="2366231"/>
                    <a:pt x="0" y="2323530"/>
                  </a:cubicBezTo>
                  <a:lnTo>
                    <a:pt x="0" y="77317"/>
                  </a:lnTo>
                  <a:cubicBezTo>
                    <a:pt x="0" y="34616"/>
                    <a:pt x="34616" y="0"/>
                    <a:pt x="77317" y="0"/>
                  </a:cubicBezTo>
                  <a:close/>
                </a:path>
              </a:pathLst>
            </a:custGeom>
            <a:solidFill>
              <a:srgbClr val="FFFFFF"/>
            </a:solidFill>
            <a:ln cap="rnd">
              <a:noFill/>
              <a:prstDash val="solid"/>
              <a:round/>
            </a:ln>
          </p:spPr>
        </p:sp>
        <p:sp>
          <p:nvSpPr>
            <p:cNvPr id="10" name="TextBox 10"/>
            <p:cNvSpPr txBox="1"/>
            <p:nvPr/>
          </p:nvSpPr>
          <p:spPr>
            <a:xfrm>
              <a:off x="0" y="-47625"/>
              <a:ext cx="1523174" cy="2448472"/>
            </a:xfrm>
            <a:prstGeom prst="rect">
              <a:avLst/>
            </a:prstGeom>
          </p:spPr>
          <p:txBody>
            <a:bodyPr lIns="0" tIns="0" rIns="0" bIns="0" rtlCol="0" anchor="ctr"/>
            <a:lstStyle/>
            <a:p>
              <a:pPr algn="ctr">
                <a:lnSpc>
                  <a:spcPts val="3640"/>
                </a:lnSpc>
              </a:pPr>
              <a:endParaRPr/>
            </a:p>
          </p:txBody>
        </p:sp>
      </p:grpSp>
      <p:grpSp>
        <p:nvGrpSpPr>
          <p:cNvPr id="11" name="Group 11"/>
          <p:cNvGrpSpPr/>
          <p:nvPr/>
        </p:nvGrpSpPr>
        <p:grpSpPr>
          <a:xfrm>
            <a:off x="1249522" y="3384162"/>
            <a:ext cx="1342818" cy="134281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13" name="TextBox 1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14" name="Group 14"/>
          <p:cNvGrpSpPr/>
          <p:nvPr/>
        </p:nvGrpSpPr>
        <p:grpSpPr>
          <a:xfrm>
            <a:off x="3425917" y="3922424"/>
            <a:ext cx="2560813" cy="3900742"/>
            <a:chOff x="0" y="0"/>
            <a:chExt cx="1693662" cy="2579859"/>
          </a:xfrm>
        </p:grpSpPr>
        <p:sp>
          <p:nvSpPr>
            <p:cNvPr id="15" name="Freeform 15"/>
            <p:cNvSpPr/>
            <p:nvPr/>
          </p:nvSpPr>
          <p:spPr>
            <a:xfrm>
              <a:off x="0" y="0"/>
              <a:ext cx="1693662" cy="2579859"/>
            </a:xfrm>
            <a:custGeom>
              <a:avLst/>
              <a:gdLst/>
              <a:ahLst/>
              <a:cxnLst/>
              <a:rect l="l" t="t" r="r" b="b"/>
              <a:pathLst>
                <a:path w="1693662" h="2579859">
                  <a:moveTo>
                    <a:pt x="69534" y="0"/>
                  </a:moveTo>
                  <a:lnTo>
                    <a:pt x="1624128" y="0"/>
                  </a:lnTo>
                  <a:cubicBezTo>
                    <a:pt x="1662530" y="0"/>
                    <a:pt x="1693662" y="31132"/>
                    <a:pt x="1693662" y="69534"/>
                  </a:cubicBezTo>
                  <a:lnTo>
                    <a:pt x="1693662" y="2510325"/>
                  </a:lnTo>
                  <a:cubicBezTo>
                    <a:pt x="1693662" y="2528767"/>
                    <a:pt x="1686336" y="2546453"/>
                    <a:pt x="1673296" y="2559493"/>
                  </a:cubicBezTo>
                  <a:cubicBezTo>
                    <a:pt x="1660255" y="2572533"/>
                    <a:pt x="1642569" y="2579859"/>
                    <a:pt x="1624128" y="2579859"/>
                  </a:cubicBezTo>
                  <a:lnTo>
                    <a:pt x="69534" y="2579859"/>
                  </a:lnTo>
                  <a:cubicBezTo>
                    <a:pt x="31132" y="2579859"/>
                    <a:pt x="0" y="2548728"/>
                    <a:pt x="0" y="2510325"/>
                  </a:cubicBezTo>
                  <a:lnTo>
                    <a:pt x="0" y="69534"/>
                  </a:lnTo>
                  <a:cubicBezTo>
                    <a:pt x="0" y="51093"/>
                    <a:pt x="7326" y="33406"/>
                    <a:pt x="20366" y="20366"/>
                  </a:cubicBezTo>
                  <a:cubicBezTo>
                    <a:pt x="33406" y="7326"/>
                    <a:pt x="51093" y="0"/>
                    <a:pt x="69534"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16" name="TextBox 16"/>
            <p:cNvSpPr txBox="1"/>
            <p:nvPr/>
          </p:nvSpPr>
          <p:spPr>
            <a:xfrm>
              <a:off x="0" y="-47625"/>
              <a:ext cx="1693662" cy="2627484"/>
            </a:xfrm>
            <a:prstGeom prst="rect">
              <a:avLst/>
            </a:prstGeom>
          </p:spPr>
          <p:txBody>
            <a:bodyPr lIns="0" tIns="0" rIns="0" bIns="0" rtlCol="0" anchor="ctr"/>
            <a:lstStyle/>
            <a:p>
              <a:pPr algn="ctr">
                <a:lnSpc>
                  <a:spcPts val="3640"/>
                </a:lnSpc>
              </a:pPr>
              <a:endParaRPr/>
            </a:p>
          </p:txBody>
        </p:sp>
      </p:grpSp>
      <p:grpSp>
        <p:nvGrpSpPr>
          <p:cNvPr id="17" name="Group 17"/>
          <p:cNvGrpSpPr/>
          <p:nvPr/>
        </p:nvGrpSpPr>
        <p:grpSpPr>
          <a:xfrm>
            <a:off x="3554805" y="4049679"/>
            <a:ext cx="2303037" cy="3630077"/>
            <a:chOff x="0" y="0"/>
            <a:chExt cx="1523174" cy="2400847"/>
          </a:xfrm>
        </p:grpSpPr>
        <p:sp>
          <p:nvSpPr>
            <p:cNvPr id="18" name="Freeform 18"/>
            <p:cNvSpPr/>
            <p:nvPr/>
          </p:nvSpPr>
          <p:spPr>
            <a:xfrm>
              <a:off x="0" y="0"/>
              <a:ext cx="1523174" cy="2400847"/>
            </a:xfrm>
            <a:custGeom>
              <a:avLst/>
              <a:gdLst/>
              <a:ahLst/>
              <a:cxnLst/>
              <a:rect l="l" t="t" r="r" b="b"/>
              <a:pathLst>
                <a:path w="1523174" h="2400847">
                  <a:moveTo>
                    <a:pt x="77317" y="0"/>
                  </a:moveTo>
                  <a:lnTo>
                    <a:pt x="1445857" y="0"/>
                  </a:lnTo>
                  <a:cubicBezTo>
                    <a:pt x="1488558" y="0"/>
                    <a:pt x="1523174" y="34616"/>
                    <a:pt x="1523174" y="77317"/>
                  </a:cubicBezTo>
                  <a:lnTo>
                    <a:pt x="1523174" y="2323530"/>
                  </a:lnTo>
                  <a:cubicBezTo>
                    <a:pt x="1523174" y="2366231"/>
                    <a:pt x="1488558" y="2400847"/>
                    <a:pt x="1445857" y="2400847"/>
                  </a:cubicBezTo>
                  <a:lnTo>
                    <a:pt x="77317" y="2400847"/>
                  </a:lnTo>
                  <a:cubicBezTo>
                    <a:pt x="34616" y="2400847"/>
                    <a:pt x="0" y="2366231"/>
                    <a:pt x="0" y="2323530"/>
                  </a:cubicBezTo>
                  <a:lnTo>
                    <a:pt x="0" y="77317"/>
                  </a:lnTo>
                  <a:cubicBezTo>
                    <a:pt x="0" y="34616"/>
                    <a:pt x="34616" y="0"/>
                    <a:pt x="77317" y="0"/>
                  </a:cubicBezTo>
                  <a:close/>
                </a:path>
              </a:pathLst>
            </a:custGeom>
            <a:solidFill>
              <a:srgbClr val="FFFFFF"/>
            </a:solidFill>
            <a:ln cap="rnd">
              <a:noFill/>
              <a:prstDash val="solid"/>
              <a:round/>
            </a:ln>
          </p:spPr>
        </p:sp>
        <p:sp>
          <p:nvSpPr>
            <p:cNvPr id="19" name="TextBox 19"/>
            <p:cNvSpPr txBox="1"/>
            <p:nvPr/>
          </p:nvSpPr>
          <p:spPr>
            <a:xfrm>
              <a:off x="0" y="-47625"/>
              <a:ext cx="1523174" cy="2448472"/>
            </a:xfrm>
            <a:prstGeom prst="rect">
              <a:avLst/>
            </a:prstGeom>
          </p:spPr>
          <p:txBody>
            <a:bodyPr lIns="0" tIns="0" rIns="0" bIns="0" rtlCol="0" anchor="ctr"/>
            <a:lstStyle/>
            <a:p>
              <a:pPr algn="ctr">
                <a:lnSpc>
                  <a:spcPts val="3640"/>
                </a:lnSpc>
              </a:pPr>
              <a:endParaRPr/>
            </a:p>
          </p:txBody>
        </p:sp>
      </p:grpSp>
      <p:grpSp>
        <p:nvGrpSpPr>
          <p:cNvPr id="20" name="Group 20"/>
          <p:cNvGrpSpPr/>
          <p:nvPr/>
        </p:nvGrpSpPr>
        <p:grpSpPr>
          <a:xfrm>
            <a:off x="4034914" y="3384162"/>
            <a:ext cx="1342818" cy="134281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6343051" y="3922424"/>
            <a:ext cx="2560813" cy="3900742"/>
            <a:chOff x="0" y="0"/>
            <a:chExt cx="1693662" cy="2579859"/>
          </a:xfrm>
        </p:grpSpPr>
        <p:sp>
          <p:nvSpPr>
            <p:cNvPr id="24" name="Freeform 24"/>
            <p:cNvSpPr/>
            <p:nvPr/>
          </p:nvSpPr>
          <p:spPr>
            <a:xfrm>
              <a:off x="0" y="0"/>
              <a:ext cx="1693662" cy="2579859"/>
            </a:xfrm>
            <a:custGeom>
              <a:avLst/>
              <a:gdLst/>
              <a:ahLst/>
              <a:cxnLst/>
              <a:rect l="l" t="t" r="r" b="b"/>
              <a:pathLst>
                <a:path w="1693662" h="2579859">
                  <a:moveTo>
                    <a:pt x="69534" y="0"/>
                  </a:moveTo>
                  <a:lnTo>
                    <a:pt x="1624128" y="0"/>
                  </a:lnTo>
                  <a:cubicBezTo>
                    <a:pt x="1662530" y="0"/>
                    <a:pt x="1693662" y="31132"/>
                    <a:pt x="1693662" y="69534"/>
                  </a:cubicBezTo>
                  <a:lnTo>
                    <a:pt x="1693662" y="2510325"/>
                  </a:lnTo>
                  <a:cubicBezTo>
                    <a:pt x="1693662" y="2528767"/>
                    <a:pt x="1686336" y="2546453"/>
                    <a:pt x="1673296" y="2559493"/>
                  </a:cubicBezTo>
                  <a:cubicBezTo>
                    <a:pt x="1660255" y="2572533"/>
                    <a:pt x="1642569" y="2579859"/>
                    <a:pt x="1624128" y="2579859"/>
                  </a:cubicBezTo>
                  <a:lnTo>
                    <a:pt x="69534" y="2579859"/>
                  </a:lnTo>
                  <a:cubicBezTo>
                    <a:pt x="31132" y="2579859"/>
                    <a:pt x="0" y="2548728"/>
                    <a:pt x="0" y="2510325"/>
                  </a:cubicBezTo>
                  <a:lnTo>
                    <a:pt x="0" y="69534"/>
                  </a:lnTo>
                  <a:cubicBezTo>
                    <a:pt x="0" y="51093"/>
                    <a:pt x="7326" y="33406"/>
                    <a:pt x="20366" y="20366"/>
                  </a:cubicBezTo>
                  <a:cubicBezTo>
                    <a:pt x="33406" y="7326"/>
                    <a:pt x="51093" y="0"/>
                    <a:pt x="69534"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25" name="TextBox 25"/>
            <p:cNvSpPr txBox="1"/>
            <p:nvPr/>
          </p:nvSpPr>
          <p:spPr>
            <a:xfrm>
              <a:off x="0" y="-47625"/>
              <a:ext cx="1693662" cy="2627484"/>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6471939" y="4049679"/>
            <a:ext cx="2303037" cy="3630077"/>
            <a:chOff x="0" y="0"/>
            <a:chExt cx="1523174" cy="2400847"/>
          </a:xfrm>
        </p:grpSpPr>
        <p:sp>
          <p:nvSpPr>
            <p:cNvPr id="27" name="Freeform 27"/>
            <p:cNvSpPr/>
            <p:nvPr/>
          </p:nvSpPr>
          <p:spPr>
            <a:xfrm>
              <a:off x="0" y="0"/>
              <a:ext cx="1523174" cy="2400847"/>
            </a:xfrm>
            <a:custGeom>
              <a:avLst/>
              <a:gdLst/>
              <a:ahLst/>
              <a:cxnLst/>
              <a:rect l="l" t="t" r="r" b="b"/>
              <a:pathLst>
                <a:path w="1523174" h="2400847">
                  <a:moveTo>
                    <a:pt x="77317" y="0"/>
                  </a:moveTo>
                  <a:lnTo>
                    <a:pt x="1445857" y="0"/>
                  </a:lnTo>
                  <a:cubicBezTo>
                    <a:pt x="1488558" y="0"/>
                    <a:pt x="1523174" y="34616"/>
                    <a:pt x="1523174" y="77317"/>
                  </a:cubicBezTo>
                  <a:lnTo>
                    <a:pt x="1523174" y="2323530"/>
                  </a:lnTo>
                  <a:cubicBezTo>
                    <a:pt x="1523174" y="2366231"/>
                    <a:pt x="1488558" y="2400847"/>
                    <a:pt x="1445857" y="2400847"/>
                  </a:cubicBezTo>
                  <a:lnTo>
                    <a:pt x="77317" y="2400847"/>
                  </a:lnTo>
                  <a:cubicBezTo>
                    <a:pt x="34616" y="2400847"/>
                    <a:pt x="0" y="2366231"/>
                    <a:pt x="0" y="2323530"/>
                  </a:cubicBezTo>
                  <a:lnTo>
                    <a:pt x="0" y="77317"/>
                  </a:lnTo>
                  <a:cubicBezTo>
                    <a:pt x="0" y="34616"/>
                    <a:pt x="34616" y="0"/>
                    <a:pt x="77317" y="0"/>
                  </a:cubicBezTo>
                  <a:close/>
                </a:path>
              </a:pathLst>
            </a:custGeom>
            <a:solidFill>
              <a:srgbClr val="FFFFFF"/>
            </a:solidFill>
            <a:ln cap="rnd">
              <a:noFill/>
              <a:prstDash val="solid"/>
              <a:round/>
            </a:ln>
          </p:spPr>
        </p:sp>
        <p:sp>
          <p:nvSpPr>
            <p:cNvPr id="28" name="TextBox 28"/>
            <p:cNvSpPr txBox="1"/>
            <p:nvPr/>
          </p:nvSpPr>
          <p:spPr>
            <a:xfrm>
              <a:off x="0" y="-47625"/>
              <a:ext cx="1523174" cy="2448472"/>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6952049" y="3384162"/>
            <a:ext cx="1342818" cy="134281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2" name="Group 32"/>
          <p:cNvGrpSpPr/>
          <p:nvPr/>
        </p:nvGrpSpPr>
        <p:grpSpPr>
          <a:xfrm>
            <a:off x="9260186" y="3922424"/>
            <a:ext cx="2560813" cy="3900742"/>
            <a:chOff x="0" y="0"/>
            <a:chExt cx="1693662" cy="2579859"/>
          </a:xfrm>
        </p:grpSpPr>
        <p:sp>
          <p:nvSpPr>
            <p:cNvPr id="33" name="Freeform 33"/>
            <p:cNvSpPr/>
            <p:nvPr/>
          </p:nvSpPr>
          <p:spPr>
            <a:xfrm>
              <a:off x="0" y="0"/>
              <a:ext cx="1693662" cy="2579859"/>
            </a:xfrm>
            <a:custGeom>
              <a:avLst/>
              <a:gdLst/>
              <a:ahLst/>
              <a:cxnLst/>
              <a:rect l="l" t="t" r="r" b="b"/>
              <a:pathLst>
                <a:path w="1693662" h="2579859">
                  <a:moveTo>
                    <a:pt x="69534" y="0"/>
                  </a:moveTo>
                  <a:lnTo>
                    <a:pt x="1624128" y="0"/>
                  </a:lnTo>
                  <a:cubicBezTo>
                    <a:pt x="1662530" y="0"/>
                    <a:pt x="1693662" y="31132"/>
                    <a:pt x="1693662" y="69534"/>
                  </a:cubicBezTo>
                  <a:lnTo>
                    <a:pt x="1693662" y="2510325"/>
                  </a:lnTo>
                  <a:cubicBezTo>
                    <a:pt x="1693662" y="2528767"/>
                    <a:pt x="1686336" y="2546453"/>
                    <a:pt x="1673296" y="2559493"/>
                  </a:cubicBezTo>
                  <a:cubicBezTo>
                    <a:pt x="1660255" y="2572533"/>
                    <a:pt x="1642569" y="2579859"/>
                    <a:pt x="1624128" y="2579859"/>
                  </a:cubicBezTo>
                  <a:lnTo>
                    <a:pt x="69534" y="2579859"/>
                  </a:lnTo>
                  <a:cubicBezTo>
                    <a:pt x="31132" y="2579859"/>
                    <a:pt x="0" y="2548728"/>
                    <a:pt x="0" y="2510325"/>
                  </a:cubicBezTo>
                  <a:lnTo>
                    <a:pt x="0" y="69534"/>
                  </a:lnTo>
                  <a:cubicBezTo>
                    <a:pt x="0" y="51093"/>
                    <a:pt x="7326" y="33406"/>
                    <a:pt x="20366" y="20366"/>
                  </a:cubicBezTo>
                  <a:cubicBezTo>
                    <a:pt x="33406" y="7326"/>
                    <a:pt x="51093" y="0"/>
                    <a:pt x="69534"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34" name="TextBox 34"/>
            <p:cNvSpPr txBox="1"/>
            <p:nvPr/>
          </p:nvSpPr>
          <p:spPr>
            <a:xfrm>
              <a:off x="0" y="-47625"/>
              <a:ext cx="1693662" cy="2627484"/>
            </a:xfrm>
            <a:prstGeom prst="rect">
              <a:avLst/>
            </a:prstGeom>
          </p:spPr>
          <p:txBody>
            <a:bodyPr lIns="0" tIns="0" rIns="0" bIns="0" rtlCol="0" anchor="ctr"/>
            <a:lstStyle/>
            <a:p>
              <a:pPr algn="ctr">
                <a:lnSpc>
                  <a:spcPts val="3640"/>
                </a:lnSpc>
              </a:pPr>
              <a:endParaRPr/>
            </a:p>
          </p:txBody>
        </p:sp>
      </p:grpSp>
      <p:grpSp>
        <p:nvGrpSpPr>
          <p:cNvPr id="35" name="Group 35"/>
          <p:cNvGrpSpPr/>
          <p:nvPr/>
        </p:nvGrpSpPr>
        <p:grpSpPr>
          <a:xfrm>
            <a:off x="9389074" y="4049679"/>
            <a:ext cx="2303037" cy="3630077"/>
            <a:chOff x="0" y="0"/>
            <a:chExt cx="1523174" cy="2400847"/>
          </a:xfrm>
        </p:grpSpPr>
        <p:sp>
          <p:nvSpPr>
            <p:cNvPr id="36" name="Freeform 36"/>
            <p:cNvSpPr/>
            <p:nvPr/>
          </p:nvSpPr>
          <p:spPr>
            <a:xfrm>
              <a:off x="0" y="0"/>
              <a:ext cx="1523174" cy="2400847"/>
            </a:xfrm>
            <a:custGeom>
              <a:avLst/>
              <a:gdLst/>
              <a:ahLst/>
              <a:cxnLst/>
              <a:rect l="l" t="t" r="r" b="b"/>
              <a:pathLst>
                <a:path w="1523174" h="2400847">
                  <a:moveTo>
                    <a:pt x="77317" y="0"/>
                  </a:moveTo>
                  <a:lnTo>
                    <a:pt x="1445857" y="0"/>
                  </a:lnTo>
                  <a:cubicBezTo>
                    <a:pt x="1488558" y="0"/>
                    <a:pt x="1523174" y="34616"/>
                    <a:pt x="1523174" y="77317"/>
                  </a:cubicBezTo>
                  <a:lnTo>
                    <a:pt x="1523174" y="2323530"/>
                  </a:lnTo>
                  <a:cubicBezTo>
                    <a:pt x="1523174" y="2366231"/>
                    <a:pt x="1488558" y="2400847"/>
                    <a:pt x="1445857" y="2400847"/>
                  </a:cubicBezTo>
                  <a:lnTo>
                    <a:pt x="77317" y="2400847"/>
                  </a:lnTo>
                  <a:cubicBezTo>
                    <a:pt x="34616" y="2400847"/>
                    <a:pt x="0" y="2366231"/>
                    <a:pt x="0" y="2323530"/>
                  </a:cubicBezTo>
                  <a:lnTo>
                    <a:pt x="0" y="77317"/>
                  </a:lnTo>
                  <a:cubicBezTo>
                    <a:pt x="0" y="34616"/>
                    <a:pt x="34616" y="0"/>
                    <a:pt x="77317" y="0"/>
                  </a:cubicBezTo>
                  <a:close/>
                </a:path>
              </a:pathLst>
            </a:custGeom>
            <a:solidFill>
              <a:srgbClr val="FFFFFF"/>
            </a:solidFill>
            <a:ln cap="rnd">
              <a:noFill/>
              <a:prstDash val="solid"/>
              <a:round/>
            </a:ln>
          </p:spPr>
        </p:sp>
        <p:sp>
          <p:nvSpPr>
            <p:cNvPr id="37" name="TextBox 37"/>
            <p:cNvSpPr txBox="1"/>
            <p:nvPr/>
          </p:nvSpPr>
          <p:spPr>
            <a:xfrm>
              <a:off x="0" y="-47625"/>
              <a:ext cx="1523174" cy="2448472"/>
            </a:xfrm>
            <a:prstGeom prst="rect">
              <a:avLst/>
            </a:prstGeom>
          </p:spPr>
          <p:txBody>
            <a:bodyPr lIns="0" tIns="0" rIns="0" bIns="0" rtlCol="0" anchor="ctr"/>
            <a:lstStyle/>
            <a:p>
              <a:pPr algn="ctr">
                <a:lnSpc>
                  <a:spcPts val="3640"/>
                </a:lnSpc>
              </a:pPr>
              <a:endParaRPr/>
            </a:p>
          </p:txBody>
        </p:sp>
      </p:grpSp>
      <p:grpSp>
        <p:nvGrpSpPr>
          <p:cNvPr id="38" name="Group 38"/>
          <p:cNvGrpSpPr/>
          <p:nvPr/>
        </p:nvGrpSpPr>
        <p:grpSpPr>
          <a:xfrm>
            <a:off x="9869183" y="3384162"/>
            <a:ext cx="1342818" cy="134281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40" name="TextBox 40"/>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41" name="TextBox 41"/>
          <p:cNvSpPr txBox="1"/>
          <p:nvPr/>
        </p:nvSpPr>
        <p:spPr>
          <a:xfrm>
            <a:off x="909180" y="5348147"/>
            <a:ext cx="2030962" cy="1699804"/>
          </a:xfrm>
          <a:prstGeom prst="rect">
            <a:avLst/>
          </a:prstGeom>
        </p:spPr>
        <p:txBody>
          <a:bodyPr lIns="0" tIns="0" rIns="0" bIns="0" rtlCol="0" anchor="t">
            <a:spAutoFit/>
          </a:bodyPr>
          <a:lstStyle/>
          <a:p>
            <a:pPr marL="0" lvl="0" indent="0" algn="ctr">
              <a:lnSpc>
                <a:spcPts val="3435"/>
              </a:lnSpc>
              <a:spcBef>
                <a:spcPct val="0"/>
              </a:spcBef>
            </a:pPr>
            <a:r>
              <a:rPr lang="en-US" sz="2453">
                <a:solidFill>
                  <a:srgbClr val="101010"/>
                </a:solidFill>
                <a:latin typeface="Montserrat"/>
              </a:rPr>
              <a:t>roll, mida sa tahad, et ChatGPT mängib</a:t>
            </a:r>
          </a:p>
        </p:txBody>
      </p:sp>
      <p:sp>
        <p:nvSpPr>
          <p:cNvPr id="42" name="TextBox 42"/>
          <p:cNvSpPr txBox="1"/>
          <p:nvPr/>
        </p:nvSpPr>
        <p:spPr>
          <a:xfrm>
            <a:off x="905450" y="4806136"/>
            <a:ext cx="2030962" cy="430051"/>
          </a:xfrm>
          <a:prstGeom prst="rect">
            <a:avLst/>
          </a:prstGeom>
        </p:spPr>
        <p:txBody>
          <a:bodyPr lIns="0" tIns="0" rIns="0" bIns="0" rtlCol="0" anchor="t">
            <a:spAutoFit/>
          </a:bodyPr>
          <a:lstStyle/>
          <a:p>
            <a:pPr marL="0" lvl="0" indent="0" algn="ctr">
              <a:lnSpc>
                <a:spcPts val="3596"/>
              </a:lnSpc>
              <a:spcBef>
                <a:spcPct val="0"/>
              </a:spcBef>
            </a:pPr>
            <a:r>
              <a:rPr lang="en-US" sz="2568">
                <a:solidFill>
                  <a:srgbClr val="000000"/>
                </a:solidFill>
                <a:latin typeface="Montserrat Bold"/>
              </a:rPr>
              <a:t>Character</a:t>
            </a:r>
          </a:p>
        </p:txBody>
      </p:sp>
      <p:sp>
        <p:nvSpPr>
          <p:cNvPr id="43" name="TextBox 43"/>
          <p:cNvSpPr txBox="1"/>
          <p:nvPr/>
        </p:nvSpPr>
        <p:spPr>
          <a:xfrm>
            <a:off x="2905486" y="2041137"/>
            <a:ext cx="11699863" cy="1000125"/>
          </a:xfrm>
          <a:prstGeom prst="rect">
            <a:avLst/>
          </a:prstGeom>
        </p:spPr>
        <p:txBody>
          <a:bodyPr lIns="0" tIns="0" rIns="0" bIns="0" rtlCol="0" anchor="t">
            <a:spAutoFit/>
          </a:bodyPr>
          <a:lstStyle/>
          <a:p>
            <a:pPr marL="0" lvl="0" indent="0" algn="ctr">
              <a:lnSpc>
                <a:spcPts val="7881"/>
              </a:lnSpc>
              <a:spcBef>
                <a:spcPct val="0"/>
              </a:spcBef>
            </a:pPr>
            <a:r>
              <a:rPr lang="en-US" sz="6568">
                <a:solidFill>
                  <a:srgbClr val="101010"/>
                </a:solidFill>
                <a:latin typeface="Montserrat Bold"/>
              </a:rPr>
              <a:t>Millest ChatGPT koosneb?</a:t>
            </a:r>
          </a:p>
        </p:txBody>
      </p:sp>
      <p:sp>
        <p:nvSpPr>
          <p:cNvPr id="44" name="TextBox 44"/>
          <p:cNvSpPr txBox="1"/>
          <p:nvPr/>
        </p:nvSpPr>
        <p:spPr>
          <a:xfrm>
            <a:off x="3690842" y="5218417"/>
            <a:ext cx="2030962" cy="1553754"/>
          </a:xfrm>
          <a:prstGeom prst="rect">
            <a:avLst/>
          </a:prstGeom>
        </p:spPr>
        <p:txBody>
          <a:bodyPr lIns="0" tIns="0" rIns="0" bIns="0" rtlCol="0" anchor="t">
            <a:spAutoFit/>
          </a:bodyPr>
          <a:lstStyle/>
          <a:p>
            <a:pPr marL="0" lvl="0" indent="0" algn="ctr">
              <a:lnSpc>
                <a:spcPts val="4134"/>
              </a:lnSpc>
              <a:spcBef>
                <a:spcPct val="0"/>
              </a:spcBef>
            </a:pPr>
            <a:r>
              <a:rPr lang="en-US" sz="2953">
                <a:solidFill>
                  <a:srgbClr val="101010"/>
                </a:solidFill>
                <a:latin typeface="Montserrat"/>
              </a:rPr>
              <a:t>mida sa tahad, et ta teeb?</a:t>
            </a:r>
          </a:p>
        </p:txBody>
      </p:sp>
      <p:sp>
        <p:nvSpPr>
          <p:cNvPr id="45" name="TextBox 45"/>
          <p:cNvSpPr txBox="1"/>
          <p:nvPr/>
        </p:nvSpPr>
        <p:spPr>
          <a:xfrm>
            <a:off x="3690842" y="4724501"/>
            <a:ext cx="2030962" cy="430051"/>
          </a:xfrm>
          <a:prstGeom prst="rect">
            <a:avLst/>
          </a:prstGeom>
        </p:spPr>
        <p:txBody>
          <a:bodyPr lIns="0" tIns="0" rIns="0" bIns="0" rtlCol="0" anchor="t">
            <a:spAutoFit/>
          </a:bodyPr>
          <a:lstStyle/>
          <a:p>
            <a:pPr marL="0" lvl="0" indent="0" algn="ctr">
              <a:lnSpc>
                <a:spcPts val="3596"/>
              </a:lnSpc>
              <a:spcBef>
                <a:spcPct val="0"/>
              </a:spcBef>
            </a:pPr>
            <a:r>
              <a:rPr lang="en-US" sz="2568">
                <a:solidFill>
                  <a:srgbClr val="000000"/>
                </a:solidFill>
                <a:latin typeface="Montserrat Bold"/>
              </a:rPr>
              <a:t>Request</a:t>
            </a:r>
          </a:p>
        </p:txBody>
      </p:sp>
      <p:sp>
        <p:nvSpPr>
          <p:cNvPr id="46" name="TextBox 46"/>
          <p:cNvSpPr txBox="1"/>
          <p:nvPr/>
        </p:nvSpPr>
        <p:spPr>
          <a:xfrm>
            <a:off x="6607977" y="5227942"/>
            <a:ext cx="2030962" cy="1773464"/>
          </a:xfrm>
          <a:prstGeom prst="rect">
            <a:avLst/>
          </a:prstGeom>
        </p:spPr>
        <p:txBody>
          <a:bodyPr lIns="0" tIns="0" rIns="0" bIns="0" rtlCol="0" anchor="t">
            <a:spAutoFit/>
          </a:bodyPr>
          <a:lstStyle/>
          <a:p>
            <a:pPr marL="0" lvl="0" indent="0" algn="ctr">
              <a:lnSpc>
                <a:spcPts val="3575"/>
              </a:lnSpc>
              <a:spcBef>
                <a:spcPct val="0"/>
              </a:spcBef>
            </a:pPr>
            <a:r>
              <a:rPr lang="en-US" sz="2553">
                <a:solidFill>
                  <a:srgbClr val="101010"/>
                </a:solidFill>
                <a:latin typeface="Montserrat"/>
              </a:rPr>
              <a:t>kui soovid, et ta kopeeriks mingit stiili</a:t>
            </a:r>
          </a:p>
        </p:txBody>
      </p:sp>
      <p:sp>
        <p:nvSpPr>
          <p:cNvPr id="47" name="TextBox 47"/>
          <p:cNvSpPr txBox="1"/>
          <p:nvPr/>
        </p:nvSpPr>
        <p:spPr>
          <a:xfrm>
            <a:off x="6607977" y="4762436"/>
            <a:ext cx="2030962" cy="430051"/>
          </a:xfrm>
          <a:prstGeom prst="rect">
            <a:avLst/>
          </a:prstGeom>
        </p:spPr>
        <p:txBody>
          <a:bodyPr lIns="0" tIns="0" rIns="0" bIns="0" rtlCol="0" anchor="t">
            <a:spAutoFit/>
          </a:bodyPr>
          <a:lstStyle/>
          <a:p>
            <a:pPr marL="0" lvl="0" indent="0" algn="ctr">
              <a:lnSpc>
                <a:spcPts val="3596"/>
              </a:lnSpc>
              <a:spcBef>
                <a:spcPct val="0"/>
              </a:spcBef>
            </a:pPr>
            <a:r>
              <a:rPr lang="en-US" sz="2568">
                <a:solidFill>
                  <a:srgbClr val="000000"/>
                </a:solidFill>
                <a:latin typeface="Montserrat Bold"/>
              </a:rPr>
              <a:t>Example</a:t>
            </a:r>
          </a:p>
        </p:txBody>
      </p:sp>
      <p:sp>
        <p:nvSpPr>
          <p:cNvPr id="48" name="TextBox 48"/>
          <p:cNvSpPr txBox="1"/>
          <p:nvPr/>
        </p:nvSpPr>
        <p:spPr>
          <a:xfrm>
            <a:off x="9457375" y="5231778"/>
            <a:ext cx="2162538" cy="1325789"/>
          </a:xfrm>
          <a:prstGeom prst="rect">
            <a:avLst/>
          </a:prstGeom>
        </p:spPr>
        <p:txBody>
          <a:bodyPr lIns="0" tIns="0" rIns="0" bIns="0" rtlCol="0" anchor="t">
            <a:spAutoFit/>
          </a:bodyPr>
          <a:lstStyle/>
          <a:p>
            <a:pPr marL="0" lvl="0" indent="0" algn="ctr">
              <a:lnSpc>
                <a:spcPts val="3575"/>
              </a:lnSpc>
              <a:spcBef>
                <a:spcPct val="0"/>
              </a:spcBef>
            </a:pPr>
            <a:r>
              <a:rPr lang="en-US" sz="2553">
                <a:solidFill>
                  <a:srgbClr val="101010"/>
                </a:solidFill>
                <a:latin typeface="Montserrat"/>
              </a:rPr>
              <a:t>näpunäited tema abistamiseks</a:t>
            </a:r>
          </a:p>
        </p:txBody>
      </p:sp>
      <p:sp>
        <p:nvSpPr>
          <p:cNvPr id="49" name="TextBox 49"/>
          <p:cNvSpPr txBox="1"/>
          <p:nvPr/>
        </p:nvSpPr>
        <p:spPr>
          <a:xfrm>
            <a:off x="9532862" y="4806136"/>
            <a:ext cx="2030962" cy="430051"/>
          </a:xfrm>
          <a:prstGeom prst="rect">
            <a:avLst/>
          </a:prstGeom>
        </p:spPr>
        <p:txBody>
          <a:bodyPr lIns="0" tIns="0" rIns="0" bIns="0" rtlCol="0" anchor="t">
            <a:spAutoFit/>
          </a:bodyPr>
          <a:lstStyle/>
          <a:p>
            <a:pPr marL="0" lvl="0" indent="0" algn="ctr">
              <a:lnSpc>
                <a:spcPts val="3596"/>
              </a:lnSpc>
              <a:spcBef>
                <a:spcPct val="0"/>
              </a:spcBef>
            </a:pPr>
            <a:r>
              <a:rPr lang="en-US" sz="2568">
                <a:solidFill>
                  <a:srgbClr val="000000"/>
                </a:solidFill>
                <a:latin typeface="Montserrat Bold"/>
              </a:rPr>
              <a:t>Addition</a:t>
            </a:r>
          </a:p>
        </p:txBody>
      </p:sp>
      <p:sp>
        <p:nvSpPr>
          <p:cNvPr id="50" name="TextBox 50"/>
          <p:cNvSpPr txBox="1"/>
          <p:nvPr/>
        </p:nvSpPr>
        <p:spPr>
          <a:xfrm>
            <a:off x="1450906" y="3566132"/>
            <a:ext cx="940049" cy="852328"/>
          </a:xfrm>
          <a:prstGeom prst="rect">
            <a:avLst/>
          </a:prstGeom>
        </p:spPr>
        <p:txBody>
          <a:bodyPr lIns="0" tIns="0" rIns="0" bIns="0" rtlCol="0" anchor="t">
            <a:spAutoFit/>
          </a:bodyPr>
          <a:lstStyle/>
          <a:p>
            <a:pPr marL="0" lvl="0" indent="0" algn="ctr">
              <a:lnSpc>
                <a:spcPts val="7096"/>
              </a:lnSpc>
              <a:spcBef>
                <a:spcPct val="0"/>
              </a:spcBef>
            </a:pPr>
            <a:r>
              <a:rPr lang="en-US" sz="5068">
                <a:solidFill>
                  <a:srgbClr val="FFFFFF"/>
                </a:solidFill>
                <a:latin typeface="Montserrat Bold"/>
              </a:rPr>
              <a:t>C</a:t>
            </a:r>
          </a:p>
        </p:txBody>
      </p:sp>
      <p:grpSp>
        <p:nvGrpSpPr>
          <p:cNvPr id="51" name="Group 51"/>
          <p:cNvGrpSpPr/>
          <p:nvPr/>
        </p:nvGrpSpPr>
        <p:grpSpPr>
          <a:xfrm>
            <a:off x="12173424" y="3922424"/>
            <a:ext cx="2560813" cy="3900742"/>
            <a:chOff x="0" y="0"/>
            <a:chExt cx="1693662" cy="2579859"/>
          </a:xfrm>
        </p:grpSpPr>
        <p:sp>
          <p:nvSpPr>
            <p:cNvPr id="52" name="Freeform 52"/>
            <p:cNvSpPr/>
            <p:nvPr/>
          </p:nvSpPr>
          <p:spPr>
            <a:xfrm>
              <a:off x="0" y="0"/>
              <a:ext cx="1693662" cy="2579859"/>
            </a:xfrm>
            <a:custGeom>
              <a:avLst/>
              <a:gdLst/>
              <a:ahLst/>
              <a:cxnLst/>
              <a:rect l="l" t="t" r="r" b="b"/>
              <a:pathLst>
                <a:path w="1693662" h="2579859">
                  <a:moveTo>
                    <a:pt x="69534" y="0"/>
                  </a:moveTo>
                  <a:lnTo>
                    <a:pt x="1624128" y="0"/>
                  </a:lnTo>
                  <a:cubicBezTo>
                    <a:pt x="1662530" y="0"/>
                    <a:pt x="1693662" y="31132"/>
                    <a:pt x="1693662" y="69534"/>
                  </a:cubicBezTo>
                  <a:lnTo>
                    <a:pt x="1693662" y="2510325"/>
                  </a:lnTo>
                  <a:cubicBezTo>
                    <a:pt x="1693662" y="2528767"/>
                    <a:pt x="1686336" y="2546453"/>
                    <a:pt x="1673296" y="2559493"/>
                  </a:cubicBezTo>
                  <a:cubicBezTo>
                    <a:pt x="1660255" y="2572533"/>
                    <a:pt x="1642569" y="2579859"/>
                    <a:pt x="1624128" y="2579859"/>
                  </a:cubicBezTo>
                  <a:lnTo>
                    <a:pt x="69534" y="2579859"/>
                  </a:lnTo>
                  <a:cubicBezTo>
                    <a:pt x="31132" y="2579859"/>
                    <a:pt x="0" y="2548728"/>
                    <a:pt x="0" y="2510325"/>
                  </a:cubicBezTo>
                  <a:lnTo>
                    <a:pt x="0" y="69534"/>
                  </a:lnTo>
                  <a:cubicBezTo>
                    <a:pt x="0" y="51093"/>
                    <a:pt x="7326" y="33406"/>
                    <a:pt x="20366" y="20366"/>
                  </a:cubicBezTo>
                  <a:cubicBezTo>
                    <a:pt x="33406" y="7326"/>
                    <a:pt x="51093" y="0"/>
                    <a:pt x="69534"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53" name="TextBox 53"/>
            <p:cNvSpPr txBox="1"/>
            <p:nvPr/>
          </p:nvSpPr>
          <p:spPr>
            <a:xfrm>
              <a:off x="0" y="-47625"/>
              <a:ext cx="1693662" cy="2627484"/>
            </a:xfrm>
            <a:prstGeom prst="rect">
              <a:avLst/>
            </a:prstGeom>
          </p:spPr>
          <p:txBody>
            <a:bodyPr lIns="0" tIns="0" rIns="0" bIns="0" rtlCol="0" anchor="ctr"/>
            <a:lstStyle/>
            <a:p>
              <a:pPr algn="ctr">
                <a:lnSpc>
                  <a:spcPts val="3640"/>
                </a:lnSpc>
              </a:pPr>
              <a:endParaRPr/>
            </a:p>
          </p:txBody>
        </p:sp>
      </p:grpSp>
      <p:grpSp>
        <p:nvGrpSpPr>
          <p:cNvPr id="54" name="Group 54"/>
          <p:cNvGrpSpPr/>
          <p:nvPr/>
        </p:nvGrpSpPr>
        <p:grpSpPr>
          <a:xfrm>
            <a:off x="12302312" y="4049679"/>
            <a:ext cx="2303037" cy="3630077"/>
            <a:chOff x="0" y="0"/>
            <a:chExt cx="1523174" cy="2400847"/>
          </a:xfrm>
        </p:grpSpPr>
        <p:sp>
          <p:nvSpPr>
            <p:cNvPr id="55" name="Freeform 55"/>
            <p:cNvSpPr/>
            <p:nvPr/>
          </p:nvSpPr>
          <p:spPr>
            <a:xfrm>
              <a:off x="0" y="0"/>
              <a:ext cx="1523174" cy="2400847"/>
            </a:xfrm>
            <a:custGeom>
              <a:avLst/>
              <a:gdLst/>
              <a:ahLst/>
              <a:cxnLst/>
              <a:rect l="l" t="t" r="r" b="b"/>
              <a:pathLst>
                <a:path w="1523174" h="2400847">
                  <a:moveTo>
                    <a:pt x="77317" y="0"/>
                  </a:moveTo>
                  <a:lnTo>
                    <a:pt x="1445857" y="0"/>
                  </a:lnTo>
                  <a:cubicBezTo>
                    <a:pt x="1488558" y="0"/>
                    <a:pt x="1523174" y="34616"/>
                    <a:pt x="1523174" y="77317"/>
                  </a:cubicBezTo>
                  <a:lnTo>
                    <a:pt x="1523174" y="2323530"/>
                  </a:lnTo>
                  <a:cubicBezTo>
                    <a:pt x="1523174" y="2366231"/>
                    <a:pt x="1488558" y="2400847"/>
                    <a:pt x="1445857" y="2400847"/>
                  </a:cubicBezTo>
                  <a:lnTo>
                    <a:pt x="77317" y="2400847"/>
                  </a:lnTo>
                  <a:cubicBezTo>
                    <a:pt x="34616" y="2400847"/>
                    <a:pt x="0" y="2366231"/>
                    <a:pt x="0" y="2323530"/>
                  </a:cubicBezTo>
                  <a:lnTo>
                    <a:pt x="0" y="77317"/>
                  </a:lnTo>
                  <a:cubicBezTo>
                    <a:pt x="0" y="34616"/>
                    <a:pt x="34616" y="0"/>
                    <a:pt x="77317" y="0"/>
                  </a:cubicBezTo>
                  <a:close/>
                </a:path>
              </a:pathLst>
            </a:custGeom>
            <a:solidFill>
              <a:srgbClr val="FFFFFF"/>
            </a:solidFill>
            <a:ln cap="rnd">
              <a:noFill/>
              <a:prstDash val="solid"/>
              <a:round/>
            </a:ln>
          </p:spPr>
        </p:sp>
        <p:sp>
          <p:nvSpPr>
            <p:cNvPr id="56" name="TextBox 56"/>
            <p:cNvSpPr txBox="1"/>
            <p:nvPr/>
          </p:nvSpPr>
          <p:spPr>
            <a:xfrm>
              <a:off x="0" y="-47625"/>
              <a:ext cx="1523174" cy="2448472"/>
            </a:xfrm>
            <a:prstGeom prst="rect">
              <a:avLst/>
            </a:prstGeom>
          </p:spPr>
          <p:txBody>
            <a:bodyPr lIns="0" tIns="0" rIns="0" bIns="0" rtlCol="0" anchor="ctr"/>
            <a:lstStyle/>
            <a:p>
              <a:pPr algn="ctr">
                <a:lnSpc>
                  <a:spcPts val="3640"/>
                </a:lnSpc>
              </a:pPr>
              <a:endParaRPr/>
            </a:p>
          </p:txBody>
        </p:sp>
      </p:grpSp>
      <p:grpSp>
        <p:nvGrpSpPr>
          <p:cNvPr id="57" name="Group 57"/>
          <p:cNvGrpSpPr/>
          <p:nvPr/>
        </p:nvGrpSpPr>
        <p:grpSpPr>
          <a:xfrm>
            <a:off x="12782422" y="3384162"/>
            <a:ext cx="1342818" cy="1342818"/>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59" name="TextBox 5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60" name="TextBox 60"/>
          <p:cNvSpPr txBox="1"/>
          <p:nvPr/>
        </p:nvSpPr>
        <p:spPr>
          <a:xfrm>
            <a:off x="12438350" y="5218417"/>
            <a:ext cx="2030962" cy="1389924"/>
          </a:xfrm>
          <a:prstGeom prst="rect">
            <a:avLst/>
          </a:prstGeom>
        </p:spPr>
        <p:txBody>
          <a:bodyPr lIns="0" tIns="0" rIns="0" bIns="0" rtlCol="0" anchor="t">
            <a:spAutoFit/>
          </a:bodyPr>
          <a:lstStyle/>
          <a:p>
            <a:pPr marL="0" lvl="0" indent="0" algn="ctr">
              <a:lnSpc>
                <a:spcPts val="3715"/>
              </a:lnSpc>
              <a:spcBef>
                <a:spcPct val="0"/>
              </a:spcBef>
            </a:pPr>
            <a:r>
              <a:rPr lang="en-US" sz="2653">
                <a:solidFill>
                  <a:srgbClr val="101010"/>
                </a:solidFill>
                <a:latin typeface="Montserrat"/>
              </a:rPr>
              <a:t>mis vormis sa vastust tahad?</a:t>
            </a:r>
          </a:p>
        </p:txBody>
      </p:sp>
      <p:sp>
        <p:nvSpPr>
          <p:cNvPr id="61" name="TextBox 61"/>
          <p:cNvSpPr txBox="1"/>
          <p:nvPr/>
        </p:nvSpPr>
        <p:spPr>
          <a:xfrm>
            <a:off x="12302312" y="4782438"/>
            <a:ext cx="2303037" cy="390046"/>
          </a:xfrm>
          <a:prstGeom prst="rect">
            <a:avLst/>
          </a:prstGeom>
        </p:spPr>
        <p:txBody>
          <a:bodyPr lIns="0" tIns="0" rIns="0" bIns="0" rtlCol="0" anchor="t">
            <a:spAutoFit/>
          </a:bodyPr>
          <a:lstStyle/>
          <a:p>
            <a:pPr marL="0" lvl="0" indent="0" algn="ctr">
              <a:lnSpc>
                <a:spcPts val="3176"/>
              </a:lnSpc>
              <a:spcBef>
                <a:spcPct val="0"/>
              </a:spcBef>
            </a:pPr>
            <a:r>
              <a:rPr lang="en-US" sz="2268">
                <a:solidFill>
                  <a:srgbClr val="000000"/>
                </a:solidFill>
                <a:latin typeface="Montserrat Bold"/>
              </a:rPr>
              <a:t>Type of output </a:t>
            </a:r>
          </a:p>
        </p:txBody>
      </p:sp>
      <p:grpSp>
        <p:nvGrpSpPr>
          <p:cNvPr id="62" name="Group 62"/>
          <p:cNvGrpSpPr/>
          <p:nvPr/>
        </p:nvGrpSpPr>
        <p:grpSpPr>
          <a:xfrm>
            <a:off x="15086663" y="3922424"/>
            <a:ext cx="2560813" cy="3900742"/>
            <a:chOff x="0" y="0"/>
            <a:chExt cx="1693662" cy="2579859"/>
          </a:xfrm>
        </p:grpSpPr>
        <p:sp>
          <p:nvSpPr>
            <p:cNvPr id="63" name="Freeform 63"/>
            <p:cNvSpPr/>
            <p:nvPr/>
          </p:nvSpPr>
          <p:spPr>
            <a:xfrm>
              <a:off x="0" y="0"/>
              <a:ext cx="1693662" cy="2579859"/>
            </a:xfrm>
            <a:custGeom>
              <a:avLst/>
              <a:gdLst/>
              <a:ahLst/>
              <a:cxnLst/>
              <a:rect l="l" t="t" r="r" b="b"/>
              <a:pathLst>
                <a:path w="1693662" h="2579859">
                  <a:moveTo>
                    <a:pt x="69534" y="0"/>
                  </a:moveTo>
                  <a:lnTo>
                    <a:pt x="1624128" y="0"/>
                  </a:lnTo>
                  <a:cubicBezTo>
                    <a:pt x="1662530" y="0"/>
                    <a:pt x="1693662" y="31132"/>
                    <a:pt x="1693662" y="69534"/>
                  </a:cubicBezTo>
                  <a:lnTo>
                    <a:pt x="1693662" y="2510325"/>
                  </a:lnTo>
                  <a:cubicBezTo>
                    <a:pt x="1693662" y="2528767"/>
                    <a:pt x="1686336" y="2546453"/>
                    <a:pt x="1673296" y="2559493"/>
                  </a:cubicBezTo>
                  <a:cubicBezTo>
                    <a:pt x="1660255" y="2572533"/>
                    <a:pt x="1642569" y="2579859"/>
                    <a:pt x="1624128" y="2579859"/>
                  </a:cubicBezTo>
                  <a:lnTo>
                    <a:pt x="69534" y="2579859"/>
                  </a:lnTo>
                  <a:cubicBezTo>
                    <a:pt x="31132" y="2579859"/>
                    <a:pt x="0" y="2548728"/>
                    <a:pt x="0" y="2510325"/>
                  </a:cubicBezTo>
                  <a:lnTo>
                    <a:pt x="0" y="69534"/>
                  </a:lnTo>
                  <a:cubicBezTo>
                    <a:pt x="0" y="51093"/>
                    <a:pt x="7326" y="33406"/>
                    <a:pt x="20366" y="20366"/>
                  </a:cubicBezTo>
                  <a:cubicBezTo>
                    <a:pt x="33406" y="7326"/>
                    <a:pt x="51093" y="0"/>
                    <a:pt x="69534"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64" name="TextBox 64"/>
            <p:cNvSpPr txBox="1"/>
            <p:nvPr/>
          </p:nvSpPr>
          <p:spPr>
            <a:xfrm>
              <a:off x="0" y="-47625"/>
              <a:ext cx="1693662" cy="2627484"/>
            </a:xfrm>
            <a:prstGeom prst="rect">
              <a:avLst/>
            </a:prstGeom>
          </p:spPr>
          <p:txBody>
            <a:bodyPr lIns="0" tIns="0" rIns="0" bIns="0" rtlCol="0" anchor="ctr"/>
            <a:lstStyle/>
            <a:p>
              <a:pPr algn="ctr">
                <a:lnSpc>
                  <a:spcPts val="3640"/>
                </a:lnSpc>
              </a:pPr>
              <a:endParaRPr/>
            </a:p>
          </p:txBody>
        </p:sp>
      </p:grpSp>
      <p:grpSp>
        <p:nvGrpSpPr>
          <p:cNvPr id="65" name="Group 65"/>
          <p:cNvGrpSpPr/>
          <p:nvPr/>
        </p:nvGrpSpPr>
        <p:grpSpPr>
          <a:xfrm>
            <a:off x="15215551" y="4049679"/>
            <a:ext cx="2303037" cy="3630077"/>
            <a:chOff x="0" y="0"/>
            <a:chExt cx="1523174" cy="2400847"/>
          </a:xfrm>
        </p:grpSpPr>
        <p:sp>
          <p:nvSpPr>
            <p:cNvPr id="66" name="Freeform 66"/>
            <p:cNvSpPr/>
            <p:nvPr/>
          </p:nvSpPr>
          <p:spPr>
            <a:xfrm>
              <a:off x="0" y="0"/>
              <a:ext cx="1523174" cy="2400847"/>
            </a:xfrm>
            <a:custGeom>
              <a:avLst/>
              <a:gdLst/>
              <a:ahLst/>
              <a:cxnLst/>
              <a:rect l="l" t="t" r="r" b="b"/>
              <a:pathLst>
                <a:path w="1523174" h="2400847">
                  <a:moveTo>
                    <a:pt x="77317" y="0"/>
                  </a:moveTo>
                  <a:lnTo>
                    <a:pt x="1445857" y="0"/>
                  </a:lnTo>
                  <a:cubicBezTo>
                    <a:pt x="1488558" y="0"/>
                    <a:pt x="1523174" y="34616"/>
                    <a:pt x="1523174" y="77317"/>
                  </a:cubicBezTo>
                  <a:lnTo>
                    <a:pt x="1523174" y="2323530"/>
                  </a:lnTo>
                  <a:cubicBezTo>
                    <a:pt x="1523174" y="2366231"/>
                    <a:pt x="1488558" y="2400847"/>
                    <a:pt x="1445857" y="2400847"/>
                  </a:cubicBezTo>
                  <a:lnTo>
                    <a:pt x="77317" y="2400847"/>
                  </a:lnTo>
                  <a:cubicBezTo>
                    <a:pt x="34616" y="2400847"/>
                    <a:pt x="0" y="2366231"/>
                    <a:pt x="0" y="2323530"/>
                  </a:cubicBezTo>
                  <a:lnTo>
                    <a:pt x="0" y="77317"/>
                  </a:lnTo>
                  <a:cubicBezTo>
                    <a:pt x="0" y="34616"/>
                    <a:pt x="34616" y="0"/>
                    <a:pt x="77317" y="0"/>
                  </a:cubicBezTo>
                  <a:close/>
                </a:path>
              </a:pathLst>
            </a:custGeom>
            <a:solidFill>
              <a:srgbClr val="FFFFFF"/>
            </a:solidFill>
            <a:ln cap="rnd">
              <a:noFill/>
              <a:prstDash val="solid"/>
              <a:round/>
            </a:ln>
          </p:spPr>
        </p:sp>
        <p:sp>
          <p:nvSpPr>
            <p:cNvPr id="67" name="TextBox 67"/>
            <p:cNvSpPr txBox="1"/>
            <p:nvPr/>
          </p:nvSpPr>
          <p:spPr>
            <a:xfrm>
              <a:off x="0" y="-47625"/>
              <a:ext cx="1523174" cy="2448472"/>
            </a:xfrm>
            <a:prstGeom prst="rect">
              <a:avLst/>
            </a:prstGeom>
          </p:spPr>
          <p:txBody>
            <a:bodyPr lIns="0" tIns="0" rIns="0" bIns="0" rtlCol="0" anchor="ctr"/>
            <a:lstStyle/>
            <a:p>
              <a:pPr algn="ctr">
                <a:lnSpc>
                  <a:spcPts val="3640"/>
                </a:lnSpc>
              </a:pPr>
              <a:endParaRPr/>
            </a:p>
          </p:txBody>
        </p:sp>
      </p:grpSp>
      <p:grpSp>
        <p:nvGrpSpPr>
          <p:cNvPr id="68" name="Group 68"/>
          <p:cNvGrpSpPr/>
          <p:nvPr/>
        </p:nvGrpSpPr>
        <p:grpSpPr>
          <a:xfrm>
            <a:off x="15695660" y="3384162"/>
            <a:ext cx="1342818" cy="1342818"/>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70" name="TextBox 70"/>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71" name="TextBox 71"/>
          <p:cNvSpPr txBox="1"/>
          <p:nvPr/>
        </p:nvSpPr>
        <p:spPr>
          <a:xfrm>
            <a:off x="15351588" y="5227942"/>
            <a:ext cx="2030962" cy="1699804"/>
          </a:xfrm>
          <a:prstGeom prst="rect">
            <a:avLst/>
          </a:prstGeom>
        </p:spPr>
        <p:txBody>
          <a:bodyPr lIns="0" tIns="0" rIns="0" bIns="0" rtlCol="0" anchor="t">
            <a:spAutoFit/>
          </a:bodyPr>
          <a:lstStyle/>
          <a:p>
            <a:pPr marL="0" lvl="0" indent="0" algn="ctr">
              <a:lnSpc>
                <a:spcPts val="3435"/>
              </a:lnSpc>
              <a:spcBef>
                <a:spcPct val="0"/>
              </a:spcBef>
            </a:pPr>
            <a:r>
              <a:rPr lang="en-US" sz="2453">
                <a:solidFill>
                  <a:srgbClr val="101010"/>
                </a:solidFill>
                <a:latin typeface="Montserrat"/>
              </a:rPr>
              <a:t>väikesed parendused, millel on suur mõju</a:t>
            </a:r>
          </a:p>
        </p:txBody>
      </p:sp>
      <p:sp>
        <p:nvSpPr>
          <p:cNvPr id="72" name="TextBox 72"/>
          <p:cNvSpPr txBox="1"/>
          <p:nvPr/>
        </p:nvSpPr>
        <p:spPr>
          <a:xfrm>
            <a:off x="15351588" y="4762436"/>
            <a:ext cx="2030962" cy="430051"/>
          </a:xfrm>
          <a:prstGeom prst="rect">
            <a:avLst/>
          </a:prstGeom>
        </p:spPr>
        <p:txBody>
          <a:bodyPr lIns="0" tIns="0" rIns="0" bIns="0" rtlCol="0" anchor="t">
            <a:spAutoFit/>
          </a:bodyPr>
          <a:lstStyle/>
          <a:p>
            <a:pPr marL="0" lvl="0" indent="0" algn="ctr">
              <a:lnSpc>
                <a:spcPts val="3596"/>
              </a:lnSpc>
              <a:spcBef>
                <a:spcPct val="0"/>
              </a:spcBef>
            </a:pPr>
            <a:r>
              <a:rPr lang="en-US" sz="2568">
                <a:solidFill>
                  <a:srgbClr val="000000"/>
                </a:solidFill>
                <a:latin typeface="Montserrat Bold"/>
              </a:rPr>
              <a:t>Extras</a:t>
            </a:r>
          </a:p>
        </p:txBody>
      </p:sp>
      <p:sp>
        <p:nvSpPr>
          <p:cNvPr id="73" name="TextBox 73"/>
          <p:cNvSpPr txBox="1"/>
          <p:nvPr/>
        </p:nvSpPr>
        <p:spPr>
          <a:xfrm>
            <a:off x="4236299" y="3595173"/>
            <a:ext cx="940049" cy="852328"/>
          </a:xfrm>
          <a:prstGeom prst="rect">
            <a:avLst/>
          </a:prstGeom>
        </p:spPr>
        <p:txBody>
          <a:bodyPr lIns="0" tIns="0" rIns="0" bIns="0" rtlCol="0" anchor="t">
            <a:spAutoFit/>
          </a:bodyPr>
          <a:lstStyle/>
          <a:p>
            <a:pPr marL="0" lvl="0" indent="0" algn="ctr">
              <a:lnSpc>
                <a:spcPts val="7096"/>
              </a:lnSpc>
              <a:spcBef>
                <a:spcPct val="0"/>
              </a:spcBef>
            </a:pPr>
            <a:r>
              <a:rPr lang="en-US" sz="5068">
                <a:solidFill>
                  <a:srgbClr val="FFFFFF"/>
                </a:solidFill>
                <a:latin typeface="Montserrat Bold"/>
              </a:rPr>
              <a:t>R</a:t>
            </a:r>
          </a:p>
        </p:txBody>
      </p:sp>
      <p:sp>
        <p:nvSpPr>
          <p:cNvPr id="74" name="TextBox 74"/>
          <p:cNvSpPr txBox="1"/>
          <p:nvPr/>
        </p:nvSpPr>
        <p:spPr>
          <a:xfrm>
            <a:off x="7148780" y="3566132"/>
            <a:ext cx="940049" cy="852328"/>
          </a:xfrm>
          <a:prstGeom prst="rect">
            <a:avLst/>
          </a:prstGeom>
        </p:spPr>
        <p:txBody>
          <a:bodyPr lIns="0" tIns="0" rIns="0" bIns="0" rtlCol="0" anchor="t">
            <a:spAutoFit/>
          </a:bodyPr>
          <a:lstStyle/>
          <a:p>
            <a:pPr marL="0" lvl="0" indent="0" algn="ctr">
              <a:lnSpc>
                <a:spcPts val="7096"/>
              </a:lnSpc>
              <a:spcBef>
                <a:spcPct val="0"/>
              </a:spcBef>
            </a:pPr>
            <a:r>
              <a:rPr lang="en-US" sz="5068">
                <a:solidFill>
                  <a:srgbClr val="FFFFFF"/>
                </a:solidFill>
                <a:latin typeface="Montserrat Bold"/>
              </a:rPr>
              <a:t>E</a:t>
            </a:r>
          </a:p>
        </p:txBody>
      </p:sp>
      <p:sp>
        <p:nvSpPr>
          <p:cNvPr id="75" name="TextBox 75"/>
          <p:cNvSpPr txBox="1"/>
          <p:nvPr/>
        </p:nvSpPr>
        <p:spPr>
          <a:xfrm>
            <a:off x="10070568" y="3519302"/>
            <a:ext cx="940049" cy="852328"/>
          </a:xfrm>
          <a:prstGeom prst="rect">
            <a:avLst/>
          </a:prstGeom>
        </p:spPr>
        <p:txBody>
          <a:bodyPr lIns="0" tIns="0" rIns="0" bIns="0" rtlCol="0" anchor="t">
            <a:spAutoFit/>
          </a:bodyPr>
          <a:lstStyle/>
          <a:p>
            <a:pPr marL="0" lvl="0" indent="0" algn="ctr">
              <a:lnSpc>
                <a:spcPts val="7096"/>
              </a:lnSpc>
              <a:spcBef>
                <a:spcPct val="0"/>
              </a:spcBef>
            </a:pPr>
            <a:r>
              <a:rPr lang="en-US" sz="5068">
                <a:solidFill>
                  <a:srgbClr val="FFFFFF"/>
                </a:solidFill>
                <a:latin typeface="Montserrat Bold"/>
              </a:rPr>
              <a:t>A</a:t>
            </a:r>
          </a:p>
        </p:txBody>
      </p:sp>
      <p:sp>
        <p:nvSpPr>
          <p:cNvPr id="76" name="TextBox 76"/>
          <p:cNvSpPr txBox="1"/>
          <p:nvPr/>
        </p:nvSpPr>
        <p:spPr>
          <a:xfrm>
            <a:off x="12992574" y="3519302"/>
            <a:ext cx="940049" cy="852328"/>
          </a:xfrm>
          <a:prstGeom prst="rect">
            <a:avLst/>
          </a:prstGeom>
        </p:spPr>
        <p:txBody>
          <a:bodyPr lIns="0" tIns="0" rIns="0" bIns="0" rtlCol="0" anchor="t">
            <a:spAutoFit/>
          </a:bodyPr>
          <a:lstStyle/>
          <a:p>
            <a:pPr marL="0" lvl="0" indent="0" algn="ctr">
              <a:lnSpc>
                <a:spcPts val="7096"/>
              </a:lnSpc>
              <a:spcBef>
                <a:spcPct val="0"/>
              </a:spcBef>
            </a:pPr>
            <a:r>
              <a:rPr lang="en-US" sz="5068">
                <a:solidFill>
                  <a:srgbClr val="FFFFFF"/>
                </a:solidFill>
                <a:latin typeface="Montserrat Bold"/>
              </a:rPr>
              <a:t>T</a:t>
            </a:r>
          </a:p>
        </p:txBody>
      </p:sp>
      <p:sp>
        <p:nvSpPr>
          <p:cNvPr id="77" name="TextBox 77"/>
          <p:cNvSpPr txBox="1"/>
          <p:nvPr/>
        </p:nvSpPr>
        <p:spPr>
          <a:xfrm>
            <a:off x="15905813" y="3519302"/>
            <a:ext cx="940049" cy="852328"/>
          </a:xfrm>
          <a:prstGeom prst="rect">
            <a:avLst/>
          </a:prstGeom>
        </p:spPr>
        <p:txBody>
          <a:bodyPr lIns="0" tIns="0" rIns="0" bIns="0" rtlCol="0" anchor="t">
            <a:spAutoFit/>
          </a:bodyPr>
          <a:lstStyle/>
          <a:p>
            <a:pPr marL="0" lvl="0" indent="0" algn="ctr">
              <a:lnSpc>
                <a:spcPts val="7096"/>
              </a:lnSpc>
              <a:spcBef>
                <a:spcPct val="0"/>
              </a:spcBef>
            </a:pPr>
            <a:r>
              <a:rPr lang="en-US" sz="5068">
                <a:solidFill>
                  <a:srgbClr val="FFFFFF"/>
                </a:solidFill>
                <a:latin typeface="Montserrat Bold"/>
              </a:rPr>
              <a:t>E</a:t>
            </a:r>
          </a:p>
        </p:txBody>
      </p:sp>
      <p:sp>
        <p:nvSpPr>
          <p:cNvPr id="78" name="TextBox 78"/>
          <p:cNvSpPr txBox="1"/>
          <p:nvPr/>
        </p:nvSpPr>
        <p:spPr>
          <a:xfrm>
            <a:off x="454834" y="9728352"/>
            <a:ext cx="3781465" cy="438785"/>
          </a:xfrm>
          <a:prstGeom prst="rect">
            <a:avLst/>
          </a:prstGeom>
        </p:spPr>
        <p:txBody>
          <a:bodyPr wrap="square" lIns="0" tIns="0" rIns="0" bIns="0" rtlCol="0" anchor="t">
            <a:spAutoFit/>
          </a:bodyPr>
          <a:lstStyle/>
          <a:p>
            <a:pPr algn="ctr">
              <a:lnSpc>
                <a:spcPts val="3640"/>
              </a:lnSpc>
              <a:spcBef>
                <a:spcPct val="0"/>
              </a:spcBef>
            </a:pPr>
            <a:r>
              <a:rPr lang="en-US" sz="2600" dirty="0">
                <a:solidFill>
                  <a:srgbClr val="000000"/>
                </a:solidFill>
                <a:latin typeface="Montserrat"/>
              </a:rPr>
              <a:t>Allikas: Dave </a:t>
            </a:r>
            <a:r>
              <a:rPr lang="en-US" sz="2600" dirty="0" err="1">
                <a:solidFill>
                  <a:srgbClr val="000000"/>
                </a:solidFill>
                <a:latin typeface="Montserrat"/>
              </a:rPr>
              <a:t>Briss</a:t>
            </a:r>
            <a:endParaRPr lang="en-US" sz="2600" dirty="0">
              <a:solidFill>
                <a:srgbClr val="000000"/>
              </a:solidFill>
              <a:latin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536833">
            <a:off x="-4428213" y="-2916505"/>
            <a:ext cx="9627545" cy="9651674"/>
          </a:xfrm>
          <a:custGeom>
            <a:avLst/>
            <a:gdLst/>
            <a:ahLst/>
            <a:cxnLst/>
            <a:rect l="l" t="t" r="r" b="b"/>
            <a:pathLst>
              <a:path w="9627545" h="9651674">
                <a:moveTo>
                  <a:pt x="0" y="0"/>
                </a:moveTo>
                <a:lnTo>
                  <a:pt x="9627545" y="0"/>
                </a:lnTo>
                <a:lnTo>
                  <a:pt x="9627545" y="9651674"/>
                </a:lnTo>
                <a:lnTo>
                  <a:pt x="0" y="9651674"/>
                </a:lnTo>
                <a:lnTo>
                  <a:pt x="0" y="0"/>
                </a:lnTo>
                <a:close/>
              </a:path>
            </a:pathLst>
          </a:custGeom>
          <a:blipFill>
            <a:blip r:embed="rId3"/>
            <a:stretch>
              <a:fillRect/>
            </a:stretch>
          </a:blipFill>
        </p:spPr>
      </p:sp>
      <p:grpSp>
        <p:nvGrpSpPr>
          <p:cNvPr id="3" name="Group 3"/>
          <p:cNvGrpSpPr/>
          <p:nvPr/>
        </p:nvGrpSpPr>
        <p:grpSpPr>
          <a:xfrm>
            <a:off x="5792956" y="3036683"/>
            <a:ext cx="3024888" cy="529127"/>
            <a:chOff x="0" y="0"/>
            <a:chExt cx="1281756" cy="224211"/>
          </a:xfrm>
        </p:grpSpPr>
        <p:sp>
          <p:nvSpPr>
            <p:cNvPr id="4" name="Freeform 4"/>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5" name="TextBox 5"/>
            <p:cNvSpPr txBox="1"/>
            <p:nvPr/>
          </p:nvSpPr>
          <p:spPr>
            <a:xfrm>
              <a:off x="0" y="-47625"/>
              <a:ext cx="1281756" cy="271836"/>
            </a:xfrm>
            <a:prstGeom prst="rect">
              <a:avLst/>
            </a:prstGeom>
          </p:spPr>
          <p:txBody>
            <a:bodyPr lIns="0" tIns="0" rIns="0" bIns="0" rtlCol="0" anchor="ctr"/>
            <a:lstStyle/>
            <a:p>
              <a:pPr algn="ctr">
                <a:lnSpc>
                  <a:spcPts val="3640"/>
                </a:lnSpc>
              </a:pPr>
              <a:r>
                <a:rPr lang="en-US" sz="2600">
                  <a:solidFill>
                    <a:srgbClr val="FFFFFF"/>
                  </a:solidFill>
                  <a:latin typeface="Montserrat"/>
                </a:rPr>
                <a:t>1</a:t>
              </a:r>
            </a:p>
          </p:txBody>
        </p:sp>
      </p:grpSp>
      <p:grpSp>
        <p:nvGrpSpPr>
          <p:cNvPr id="6" name="Group 6"/>
          <p:cNvGrpSpPr/>
          <p:nvPr/>
        </p:nvGrpSpPr>
        <p:grpSpPr>
          <a:xfrm>
            <a:off x="5792956" y="4428839"/>
            <a:ext cx="3024888" cy="529127"/>
            <a:chOff x="0" y="0"/>
            <a:chExt cx="1281756" cy="224211"/>
          </a:xfrm>
        </p:grpSpPr>
        <p:sp>
          <p:nvSpPr>
            <p:cNvPr id="7" name="Freeform 7"/>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8" name="TextBox 8"/>
            <p:cNvSpPr txBox="1"/>
            <p:nvPr/>
          </p:nvSpPr>
          <p:spPr>
            <a:xfrm>
              <a:off x="0" y="-47625"/>
              <a:ext cx="1281756" cy="271836"/>
            </a:xfrm>
            <a:prstGeom prst="rect">
              <a:avLst/>
            </a:prstGeom>
          </p:spPr>
          <p:txBody>
            <a:bodyPr lIns="0" tIns="0" rIns="0" bIns="0" rtlCol="0" anchor="ctr"/>
            <a:lstStyle/>
            <a:p>
              <a:pPr algn="ctr">
                <a:lnSpc>
                  <a:spcPts val="3640"/>
                </a:lnSpc>
              </a:pPr>
              <a:r>
                <a:rPr lang="en-US" sz="2600">
                  <a:solidFill>
                    <a:srgbClr val="FFFFFF"/>
                  </a:solidFill>
                  <a:latin typeface="Montserrat"/>
                </a:rPr>
                <a:t>2</a:t>
              </a:r>
            </a:p>
          </p:txBody>
        </p:sp>
      </p:grpSp>
      <p:grpSp>
        <p:nvGrpSpPr>
          <p:cNvPr id="9" name="Group 9"/>
          <p:cNvGrpSpPr/>
          <p:nvPr/>
        </p:nvGrpSpPr>
        <p:grpSpPr>
          <a:xfrm>
            <a:off x="5792956" y="5824741"/>
            <a:ext cx="3024888" cy="529127"/>
            <a:chOff x="0" y="0"/>
            <a:chExt cx="1281756" cy="224211"/>
          </a:xfrm>
        </p:grpSpPr>
        <p:sp>
          <p:nvSpPr>
            <p:cNvPr id="10" name="Freeform 10"/>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11" name="TextBox 11"/>
            <p:cNvSpPr txBox="1"/>
            <p:nvPr/>
          </p:nvSpPr>
          <p:spPr>
            <a:xfrm>
              <a:off x="0" y="-47625"/>
              <a:ext cx="1281756" cy="271836"/>
            </a:xfrm>
            <a:prstGeom prst="rect">
              <a:avLst/>
            </a:prstGeom>
          </p:spPr>
          <p:txBody>
            <a:bodyPr lIns="0" tIns="0" rIns="0" bIns="0" rtlCol="0" anchor="ctr"/>
            <a:lstStyle/>
            <a:p>
              <a:pPr algn="ctr">
                <a:lnSpc>
                  <a:spcPts val="3640"/>
                </a:lnSpc>
              </a:pPr>
              <a:r>
                <a:rPr lang="en-US" sz="2600">
                  <a:solidFill>
                    <a:srgbClr val="FFFFFF"/>
                  </a:solidFill>
                  <a:latin typeface="Montserrat"/>
                </a:rPr>
                <a:t>3</a:t>
              </a:r>
            </a:p>
          </p:txBody>
        </p:sp>
      </p:grpSp>
      <p:sp>
        <p:nvSpPr>
          <p:cNvPr id="12" name="TextBox 12"/>
          <p:cNvSpPr txBox="1"/>
          <p:nvPr/>
        </p:nvSpPr>
        <p:spPr>
          <a:xfrm>
            <a:off x="5792956" y="1423846"/>
            <a:ext cx="12342644" cy="1036502"/>
          </a:xfrm>
          <a:prstGeom prst="rect">
            <a:avLst/>
          </a:prstGeom>
        </p:spPr>
        <p:txBody>
          <a:bodyPr wrap="square" lIns="0" tIns="0" rIns="0" bIns="0" rtlCol="0" anchor="t">
            <a:spAutoFit/>
          </a:bodyPr>
          <a:lstStyle/>
          <a:p>
            <a:pPr>
              <a:lnSpc>
                <a:spcPts val="8841"/>
              </a:lnSpc>
            </a:pPr>
            <a:r>
              <a:rPr lang="et-EE" sz="6000" dirty="0">
                <a:solidFill>
                  <a:srgbClr val="101010"/>
                </a:solidFill>
                <a:latin typeface="Montserrat Bold"/>
              </a:rPr>
              <a:t>Mida võtta seminarilt kaasa?</a:t>
            </a:r>
            <a:endParaRPr lang="en-US" sz="6000" dirty="0">
              <a:solidFill>
                <a:srgbClr val="101010"/>
              </a:solidFill>
              <a:latin typeface="Montserrat Bold"/>
            </a:endParaRPr>
          </a:p>
        </p:txBody>
      </p:sp>
      <p:grpSp>
        <p:nvGrpSpPr>
          <p:cNvPr id="16" name="Group 16"/>
          <p:cNvGrpSpPr/>
          <p:nvPr/>
        </p:nvGrpSpPr>
        <p:grpSpPr>
          <a:xfrm rot="7573183">
            <a:off x="1230111" y="7154961"/>
            <a:ext cx="1013029" cy="101302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5792956" y="7197075"/>
            <a:ext cx="3024888" cy="529127"/>
            <a:chOff x="0" y="0"/>
            <a:chExt cx="1281756" cy="224211"/>
          </a:xfrm>
        </p:grpSpPr>
        <p:sp>
          <p:nvSpPr>
            <p:cNvPr id="20" name="Freeform 20"/>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21" name="TextBox 21"/>
            <p:cNvSpPr txBox="1"/>
            <p:nvPr/>
          </p:nvSpPr>
          <p:spPr>
            <a:xfrm>
              <a:off x="0" y="-47625"/>
              <a:ext cx="1281756" cy="271836"/>
            </a:xfrm>
            <a:prstGeom prst="rect">
              <a:avLst/>
            </a:prstGeom>
          </p:spPr>
          <p:txBody>
            <a:bodyPr lIns="0" tIns="0" rIns="0" bIns="0" rtlCol="0" anchor="ctr"/>
            <a:lstStyle/>
            <a:p>
              <a:pPr algn="ctr">
                <a:lnSpc>
                  <a:spcPts val="3640"/>
                </a:lnSpc>
              </a:pPr>
              <a:r>
                <a:rPr lang="en-US" sz="2600" dirty="0">
                  <a:solidFill>
                    <a:srgbClr val="FFFFFF"/>
                  </a:solidFill>
                  <a:latin typeface="Montserrat"/>
                </a:rPr>
                <a:t>4</a:t>
              </a:r>
            </a:p>
          </p:txBody>
        </p:sp>
      </p:grpSp>
      <p:grpSp>
        <p:nvGrpSpPr>
          <p:cNvPr id="23" name="Group 23"/>
          <p:cNvGrpSpPr/>
          <p:nvPr/>
        </p:nvGrpSpPr>
        <p:grpSpPr>
          <a:xfrm>
            <a:off x="5792956" y="8632917"/>
            <a:ext cx="3024888" cy="529127"/>
            <a:chOff x="0" y="0"/>
            <a:chExt cx="1281756" cy="224211"/>
          </a:xfrm>
        </p:grpSpPr>
        <p:sp>
          <p:nvSpPr>
            <p:cNvPr id="24" name="Freeform 24"/>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25" name="TextBox 25"/>
            <p:cNvSpPr txBox="1"/>
            <p:nvPr/>
          </p:nvSpPr>
          <p:spPr>
            <a:xfrm>
              <a:off x="0" y="-47625"/>
              <a:ext cx="1281756" cy="271836"/>
            </a:xfrm>
            <a:prstGeom prst="rect">
              <a:avLst/>
            </a:prstGeom>
          </p:spPr>
          <p:txBody>
            <a:bodyPr lIns="0" tIns="0" rIns="0" bIns="0" rtlCol="0" anchor="ctr"/>
            <a:lstStyle/>
            <a:p>
              <a:pPr algn="ctr">
                <a:lnSpc>
                  <a:spcPts val="3640"/>
                </a:lnSpc>
              </a:pPr>
              <a:r>
                <a:rPr lang="en-US" sz="2600">
                  <a:solidFill>
                    <a:srgbClr val="FFFFFF"/>
                  </a:solidFill>
                  <a:latin typeface="Montserrat"/>
                </a:rPr>
                <a:t>5</a:t>
              </a:r>
            </a:p>
          </p:txBody>
        </p:sp>
      </p:grpSp>
      <p:sp>
        <p:nvSpPr>
          <p:cNvPr id="33" name="TextBox 32">
            <a:extLst>
              <a:ext uri="{FF2B5EF4-FFF2-40B4-BE49-F238E27FC236}">
                <a16:creationId xmlns:a16="http://schemas.microsoft.com/office/drawing/2014/main" id="{DCE02387-392F-4756-A505-5774CD539C49}"/>
              </a:ext>
            </a:extLst>
          </p:cNvPr>
          <p:cNvSpPr txBox="1"/>
          <p:nvPr/>
        </p:nvSpPr>
        <p:spPr>
          <a:xfrm>
            <a:off x="5792956" y="3671018"/>
            <a:ext cx="11961644" cy="646331"/>
          </a:xfrm>
          <a:prstGeom prst="rect">
            <a:avLst/>
          </a:prstGeom>
          <a:noFill/>
        </p:spPr>
        <p:txBody>
          <a:bodyPr wrap="square" rtlCol="0">
            <a:spAutoFit/>
          </a:bodyPr>
          <a:lstStyle/>
          <a:p>
            <a:r>
              <a:rPr lang="et-EE" b="1" dirty="0">
                <a:solidFill>
                  <a:srgbClr val="101010"/>
                </a:solidFill>
              </a:rPr>
              <a:t>Kui suhtled </a:t>
            </a:r>
            <a:r>
              <a:rPr lang="et-EE" b="1" dirty="0" err="1">
                <a:solidFill>
                  <a:srgbClr val="101010"/>
                </a:solidFill>
              </a:rPr>
              <a:t>ChatGPTga</a:t>
            </a:r>
            <a:r>
              <a:rPr lang="et-EE" b="1" dirty="0">
                <a:solidFill>
                  <a:srgbClr val="101010"/>
                </a:solidFill>
              </a:rPr>
              <a:t>, siis Sina määrad suuna ja vastutad. Sul on hing ja süda, Sinu otsused peegeldavad alati inimlikke väärtusi, Sa eristad õiget ja vale.</a:t>
            </a:r>
            <a:endParaRPr lang="et-EE" b="1" dirty="0"/>
          </a:p>
        </p:txBody>
      </p:sp>
      <p:sp>
        <p:nvSpPr>
          <p:cNvPr id="34" name="TextBox 33">
            <a:extLst>
              <a:ext uri="{FF2B5EF4-FFF2-40B4-BE49-F238E27FC236}">
                <a16:creationId xmlns:a16="http://schemas.microsoft.com/office/drawing/2014/main" id="{6DD78B24-5122-4BF6-B8DD-933617FF0C83}"/>
              </a:ext>
            </a:extLst>
          </p:cNvPr>
          <p:cNvSpPr txBox="1"/>
          <p:nvPr/>
        </p:nvSpPr>
        <p:spPr>
          <a:xfrm>
            <a:off x="5792956" y="4957966"/>
            <a:ext cx="11961644" cy="646331"/>
          </a:xfrm>
          <a:prstGeom prst="rect">
            <a:avLst/>
          </a:prstGeom>
          <a:noFill/>
        </p:spPr>
        <p:txBody>
          <a:bodyPr wrap="square" rtlCol="0">
            <a:spAutoFit/>
          </a:bodyPr>
          <a:lstStyle/>
          <a:p>
            <a:r>
              <a:rPr lang="et-EE" dirty="0">
                <a:solidFill>
                  <a:srgbClr val="101010"/>
                </a:solidFill>
              </a:rPr>
              <a:t>AI kasutamine HR-protsessides võib kaasa tuua suure hulga isikuandmete töötlemist. Ebapiisav andmekaitse võib rikkuda töötajate/kandidaatide privaatsust ja tekitada usaldamatust organisatsiooni vastu. Andmeid ei tohi </a:t>
            </a:r>
            <a:r>
              <a:rPr lang="et-EE" dirty="0" err="1">
                <a:solidFill>
                  <a:srgbClr val="101010"/>
                </a:solidFill>
              </a:rPr>
              <a:t>ChatGPTe</a:t>
            </a:r>
            <a:r>
              <a:rPr lang="et-EE" dirty="0">
                <a:solidFill>
                  <a:srgbClr val="101010"/>
                </a:solidFill>
              </a:rPr>
              <a:t> aknasse jagada!</a:t>
            </a:r>
          </a:p>
        </p:txBody>
      </p:sp>
      <p:sp>
        <p:nvSpPr>
          <p:cNvPr id="35" name="TextBox 34">
            <a:extLst>
              <a:ext uri="{FF2B5EF4-FFF2-40B4-BE49-F238E27FC236}">
                <a16:creationId xmlns:a16="http://schemas.microsoft.com/office/drawing/2014/main" id="{954FF19B-1A49-4F78-9993-27F2AD8324CF}"/>
              </a:ext>
            </a:extLst>
          </p:cNvPr>
          <p:cNvSpPr txBox="1"/>
          <p:nvPr/>
        </p:nvSpPr>
        <p:spPr>
          <a:xfrm>
            <a:off x="5792956" y="6410423"/>
            <a:ext cx="11961644" cy="646331"/>
          </a:xfrm>
          <a:prstGeom prst="rect">
            <a:avLst/>
          </a:prstGeom>
          <a:noFill/>
        </p:spPr>
        <p:txBody>
          <a:bodyPr wrap="square" rtlCol="0">
            <a:spAutoFit/>
          </a:bodyPr>
          <a:lstStyle/>
          <a:p>
            <a:r>
              <a:rPr lang="et-EE" dirty="0">
                <a:solidFill>
                  <a:srgbClr val="101010"/>
                </a:solidFill>
              </a:rPr>
              <a:t>AI süsteemides võib olla eelarvamusi, mis võivad viia ebaõiglaste otsusteni värbamisel ja hindamisel. Veendu, et AI ei kallutaks värbamisprotsessi diskrimineerimise suunas ja kontrolli alati fakte.</a:t>
            </a:r>
          </a:p>
        </p:txBody>
      </p:sp>
      <p:sp>
        <p:nvSpPr>
          <p:cNvPr id="36" name="TextBox 35">
            <a:extLst>
              <a:ext uri="{FF2B5EF4-FFF2-40B4-BE49-F238E27FC236}">
                <a16:creationId xmlns:a16="http://schemas.microsoft.com/office/drawing/2014/main" id="{06BBE250-E1C6-4D7E-B1FE-1DC1C5AFCF22}"/>
              </a:ext>
            </a:extLst>
          </p:cNvPr>
          <p:cNvSpPr txBox="1"/>
          <p:nvPr/>
        </p:nvSpPr>
        <p:spPr>
          <a:xfrm>
            <a:off x="5792956" y="7800197"/>
            <a:ext cx="11887200" cy="646331"/>
          </a:xfrm>
          <a:prstGeom prst="rect">
            <a:avLst/>
          </a:prstGeom>
          <a:noFill/>
        </p:spPr>
        <p:txBody>
          <a:bodyPr wrap="square" rtlCol="0">
            <a:spAutoFit/>
          </a:bodyPr>
          <a:lstStyle/>
          <a:p>
            <a:r>
              <a:rPr lang="et-EE" dirty="0">
                <a:solidFill>
                  <a:srgbClr val="101010"/>
                </a:solidFill>
              </a:rPr>
              <a:t>Valesti treenitud AI süsteemid võivad teha vigu ja ebatäpseid otsuseid, mis mõjutavad värbamist ja teisi HR protsesse. Kohtle </a:t>
            </a:r>
            <a:r>
              <a:rPr lang="et-EE" dirty="0" err="1">
                <a:solidFill>
                  <a:srgbClr val="101010"/>
                </a:solidFill>
              </a:rPr>
              <a:t>ChatGPTd</a:t>
            </a:r>
            <a:r>
              <a:rPr lang="et-EE" dirty="0">
                <a:solidFill>
                  <a:srgbClr val="101010"/>
                </a:solidFill>
              </a:rPr>
              <a:t> austusega ja mäleta, et Sina oled lõplik otsustaja, oma valdkonna professionaal.</a:t>
            </a:r>
          </a:p>
        </p:txBody>
      </p:sp>
      <p:sp>
        <p:nvSpPr>
          <p:cNvPr id="37" name="TextBox 36">
            <a:extLst>
              <a:ext uri="{FF2B5EF4-FFF2-40B4-BE49-F238E27FC236}">
                <a16:creationId xmlns:a16="http://schemas.microsoft.com/office/drawing/2014/main" id="{87B0C077-C046-4B30-99AB-54757FDB565D}"/>
              </a:ext>
            </a:extLst>
          </p:cNvPr>
          <p:cNvSpPr txBox="1"/>
          <p:nvPr/>
        </p:nvSpPr>
        <p:spPr>
          <a:xfrm>
            <a:off x="5792956" y="9236040"/>
            <a:ext cx="11961644" cy="830997"/>
          </a:xfrm>
          <a:prstGeom prst="rect">
            <a:avLst/>
          </a:prstGeom>
          <a:noFill/>
        </p:spPr>
        <p:txBody>
          <a:bodyPr wrap="square" rtlCol="0">
            <a:spAutoFit/>
          </a:bodyPr>
          <a:lstStyle/>
          <a:p>
            <a:r>
              <a:rPr lang="et-EE" sz="2400" b="1" dirty="0" err="1"/>
              <a:t>ChatGPT</a:t>
            </a:r>
            <a:r>
              <a:rPr lang="et-EE" sz="2400" b="1" dirty="0"/>
              <a:t> on tööriist, mis tõstab Sinu tõhusust ja aitab säästa aega. Kasuta seda nutikalt, et uuendustega sammu pidada ning olla veelgi professionaalsem oma valdkonnas!</a:t>
            </a:r>
          </a:p>
        </p:txBody>
      </p:sp>
    </p:spTree>
    <p:extLst>
      <p:ext uri="{BB962C8B-B14F-4D97-AF65-F5344CB8AC3E}">
        <p14:creationId xmlns:p14="http://schemas.microsoft.com/office/powerpoint/2010/main" val="91431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51465" y="-2544328"/>
            <a:ext cx="9898854" cy="8599630"/>
          </a:xfrm>
          <a:custGeom>
            <a:avLst/>
            <a:gdLst/>
            <a:ahLst/>
            <a:cxnLst/>
            <a:rect l="l" t="t" r="r" b="b"/>
            <a:pathLst>
              <a:path w="9898854" h="8599630">
                <a:moveTo>
                  <a:pt x="0" y="0"/>
                </a:moveTo>
                <a:lnTo>
                  <a:pt x="9898854" y="0"/>
                </a:lnTo>
                <a:lnTo>
                  <a:pt x="9898854" y="8599629"/>
                </a:lnTo>
                <a:lnTo>
                  <a:pt x="0" y="8599629"/>
                </a:lnTo>
                <a:lnTo>
                  <a:pt x="0" y="0"/>
                </a:lnTo>
                <a:close/>
              </a:path>
            </a:pathLst>
          </a:custGeom>
          <a:blipFill>
            <a:blip r:embed="rId2"/>
            <a:stretch>
              <a:fillRect/>
            </a:stretch>
          </a:blipFill>
        </p:spPr>
      </p:sp>
      <p:sp>
        <p:nvSpPr>
          <p:cNvPr id="3" name="Freeform 3"/>
          <p:cNvSpPr/>
          <p:nvPr/>
        </p:nvSpPr>
        <p:spPr>
          <a:xfrm>
            <a:off x="606115" y="3429082"/>
            <a:ext cx="11081828" cy="6459899"/>
          </a:xfrm>
          <a:custGeom>
            <a:avLst/>
            <a:gdLst/>
            <a:ahLst/>
            <a:cxnLst/>
            <a:rect l="l" t="t" r="r" b="b"/>
            <a:pathLst>
              <a:path w="11081828" h="6459899">
                <a:moveTo>
                  <a:pt x="0" y="0"/>
                </a:moveTo>
                <a:lnTo>
                  <a:pt x="11081827" y="0"/>
                </a:lnTo>
                <a:lnTo>
                  <a:pt x="11081827" y="6459899"/>
                </a:lnTo>
                <a:lnTo>
                  <a:pt x="0" y="6459899"/>
                </a:lnTo>
                <a:lnTo>
                  <a:pt x="0" y="0"/>
                </a:lnTo>
                <a:close/>
              </a:path>
            </a:pathLst>
          </a:custGeom>
          <a:blipFill>
            <a:blip r:embed="rId3"/>
            <a:stretch>
              <a:fillRect t="-1133" b="-4194"/>
            </a:stretch>
          </a:blipFill>
        </p:spPr>
      </p:sp>
      <p:sp>
        <p:nvSpPr>
          <p:cNvPr id="4" name="TextBox 4"/>
          <p:cNvSpPr txBox="1"/>
          <p:nvPr/>
        </p:nvSpPr>
        <p:spPr>
          <a:xfrm>
            <a:off x="1975262" y="2090415"/>
            <a:ext cx="8525731" cy="1114425"/>
          </a:xfrm>
          <a:prstGeom prst="rect">
            <a:avLst/>
          </a:prstGeom>
        </p:spPr>
        <p:txBody>
          <a:bodyPr lIns="0" tIns="0" rIns="0" bIns="0" rtlCol="0" anchor="t">
            <a:spAutoFit/>
          </a:bodyPr>
          <a:lstStyle/>
          <a:p>
            <a:pPr marL="0" lvl="0" indent="0" algn="l">
              <a:lnSpc>
                <a:spcPts val="8841"/>
              </a:lnSpc>
              <a:spcBef>
                <a:spcPct val="0"/>
              </a:spcBef>
            </a:pPr>
            <a:r>
              <a:rPr lang="en-US" sz="7368">
                <a:solidFill>
                  <a:srgbClr val="101010"/>
                </a:solidFill>
                <a:latin typeface="Montserrat Bold"/>
              </a:rPr>
              <a:t>AI tööriistad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93275"/>
            <a:ext cx="5413294" cy="1293725"/>
            <a:chOff x="0" y="0"/>
            <a:chExt cx="1371531" cy="327783"/>
          </a:xfrm>
        </p:grpSpPr>
        <p:sp>
          <p:nvSpPr>
            <p:cNvPr id="3" name="Freeform 3"/>
            <p:cNvSpPr/>
            <p:nvPr/>
          </p:nvSpPr>
          <p:spPr>
            <a:xfrm>
              <a:off x="0" y="0"/>
              <a:ext cx="1371531" cy="327783"/>
            </a:xfrm>
            <a:custGeom>
              <a:avLst/>
              <a:gdLst/>
              <a:ahLst/>
              <a:cxnLst/>
              <a:rect l="l" t="t" r="r" b="b"/>
              <a:pathLst>
                <a:path w="1371531" h="327783">
                  <a:moveTo>
                    <a:pt x="0" y="0"/>
                  </a:moveTo>
                  <a:lnTo>
                    <a:pt x="1371531" y="0"/>
                  </a:lnTo>
                  <a:lnTo>
                    <a:pt x="1371531"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4" name="TextBox 4"/>
            <p:cNvSpPr txBox="1"/>
            <p:nvPr/>
          </p:nvSpPr>
          <p:spPr>
            <a:xfrm>
              <a:off x="0" y="-38100"/>
              <a:ext cx="1371531" cy="36588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9209" y="0"/>
            <a:ext cx="5404085" cy="1293725"/>
            <a:chOff x="0" y="0"/>
            <a:chExt cx="1369198" cy="327783"/>
          </a:xfrm>
        </p:grpSpPr>
        <p:sp>
          <p:nvSpPr>
            <p:cNvPr id="6" name="Freeform 6"/>
            <p:cNvSpPr/>
            <p:nvPr/>
          </p:nvSpPr>
          <p:spPr>
            <a:xfrm>
              <a:off x="0" y="0"/>
              <a:ext cx="1369198" cy="327783"/>
            </a:xfrm>
            <a:custGeom>
              <a:avLst/>
              <a:gdLst/>
              <a:ahLst/>
              <a:cxnLst/>
              <a:rect l="l" t="t" r="r" b="b"/>
              <a:pathLst>
                <a:path w="1369198" h="327783">
                  <a:moveTo>
                    <a:pt x="0" y="0"/>
                  </a:moveTo>
                  <a:lnTo>
                    <a:pt x="1369198" y="0"/>
                  </a:lnTo>
                  <a:lnTo>
                    <a:pt x="136919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7" name="TextBox 7"/>
            <p:cNvSpPr txBox="1"/>
            <p:nvPr/>
          </p:nvSpPr>
          <p:spPr>
            <a:xfrm>
              <a:off x="0" y="-38100"/>
              <a:ext cx="1369198" cy="3658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9209" y="1293725"/>
            <a:ext cx="5404085" cy="7699550"/>
          </a:xfrm>
          <a:custGeom>
            <a:avLst/>
            <a:gdLst/>
            <a:ahLst/>
            <a:cxnLst/>
            <a:rect l="l" t="t" r="r" b="b"/>
            <a:pathLst>
              <a:path w="5404085" h="7699550">
                <a:moveTo>
                  <a:pt x="0" y="0"/>
                </a:moveTo>
                <a:lnTo>
                  <a:pt x="5404085" y="0"/>
                </a:lnTo>
                <a:lnTo>
                  <a:pt x="5404085" y="7699550"/>
                </a:lnTo>
                <a:lnTo>
                  <a:pt x="0" y="7699550"/>
                </a:lnTo>
                <a:lnTo>
                  <a:pt x="0" y="0"/>
                </a:lnTo>
                <a:close/>
              </a:path>
            </a:pathLst>
          </a:custGeom>
          <a:blipFill>
            <a:blip r:embed="rId3"/>
            <a:stretch>
              <a:fillRect/>
            </a:stretch>
          </a:blipFill>
        </p:spPr>
      </p:sp>
      <p:sp>
        <p:nvSpPr>
          <p:cNvPr id="9" name="TextBox 9"/>
          <p:cNvSpPr txBox="1"/>
          <p:nvPr/>
        </p:nvSpPr>
        <p:spPr>
          <a:xfrm>
            <a:off x="7471027" y="2900449"/>
            <a:ext cx="9590713" cy="1119748"/>
          </a:xfrm>
          <a:prstGeom prst="rect">
            <a:avLst/>
          </a:prstGeom>
        </p:spPr>
        <p:txBody>
          <a:bodyPr lIns="0" tIns="0" rIns="0" bIns="0" rtlCol="0" anchor="t">
            <a:spAutoFit/>
          </a:bodyPr>
          <a:lstStyle/>
          <a:p>
            <a:pPr marL="0" lvl="0" indent="0" algn="r">
              <a:lnSpc>
                <a:spcPts val="9156"/>
              </a:lnSpc>
              <a:spcBef>
                <a:spcPct val="0"/>
              </a:spcBef>
            </a:pPr>
            <a:r>
              <a:rPr lang="en-US" sz="6540" dirty="0" err="1">
                <a:solidFill>
                  <a:srgbClr val="000000"/>
                </a:solidFill>
                <a:latin typeface="Montserrat Bold"/>
              </a:rPr>
              <a:t>ChatGPT</a:t>
            </a:r>
            <a:endParaRPr lang="en-US" sz="6540" dirty="0">
              <a:solidFill>
                <a:srgbClr val="000000"/>
              </a:solidFill>
              <a:latin typeface="Montserrat Bold"/>
            </a:endParaRPr>
          </a:p>
        </p:txBody>
      </p:sp>
      <p:sp>
        <p:nvSpPr>
          <p:cNvPr id="10" name="TextBox 10"/>
          <p:cNvSpPr txBox="1"/>
          <p:nvPr/>
        </p:nvSpPr>
        <p:spPr>
          <a:xfrm>
            <a:off x="5614692" y="4480058"/>
            <a:ext cx="11447048" cy="2677359"/>
          </a:xfrm>
          <a:prstGeom prst="rect">
            <a:avLst/>
          </a:prstGeom>
        </p:spPr>
        <p:txBody>
          <a:bodyPr lIns="0" tIns="0" rIns="0" bIns="0" rtlCol="0" anchor="t">
            <a:spAutoFit/>
          </a:bodyPr>
          <a:lstStyle/>
          <a:p>
            <a:pPr algn="just">
              <a:lnSpc>
                <a:spcPts val="5424"/>
              </a:lnSpc>
            </a:pPr>
            <a:r>
              <a:rPr lang="et-EE" sz="2900" dirty="0">
                <a:solidFill>
                  <a:srgbClr val="000000"/>
                </a:solidFill>
                <a:latin typeface="Montserrat Bold"/>
              </a:rPr>
              <a:t>Anna </a:t>
            </a:r>
            <a:r>
              <a:rPr lang="et-EE" sz="2900" dirty="0" err="1">
                <a:solidFill>
                  <a:srgbClr val="000000"/>
                </a:solidFill>
                <a:latin typeface="Montserrat Bold"/>
              </a:rPr>
              <a:t>ChatGPT-le</a:t>
            </a:r>
            <a:r>
              <a:rPr lang="et-EE" sz="2900" dirty="0">
                <a:solidFill>
                  <a:srgbClr val="000000"/>
                </a:solidFill>
                <a:latin typeface="Montserrat Bold"/>
              </a:rPr>
              <a:t> selge ja läbimõeldud sisend ning see pakub Sulle häid ning asjakohaseid lahendusi, mille lõplik väärtus ja tähendus sõltub alati Sinu enda elutarkusest. </a:t>
            </a:r>
          </a:p>
          <a:p>
            <a:pPr algn="just">
              <a:lnSpc>
                <a:spcPts val="5424"/>
              </a:lnSpc>
            </a:pPr>
            <a:endParaRPr lang="et-EE" sz="2900" dirty="0">
              <a:solidFill>
                <a:srgbClr val="000000"/>
              </a:solidFill>
              <a:latin typeface="Montserrat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74361"/>
            <a:chOff x="0" y="0"/>
            <a:chExt cx="9414331" cy="964887"/>
          </a:xfrm>
        </p:grpSpPr>
        <p:sp>
          <p:nvSpPr>
            <p:cNvPr id="3" name="Freeform 3"/>
            <p:cNvSpPr/>
            <p:nvPr/>
          </p:nvSpPr>
          <p:spPr>
            <a:xfrm>
              <a:off x="0" y="0"/>
              <a:ext cx="9414331" cy="964887"/>
            </a:xfrm>
            <a:custGeom>
              <a:avLst/>
              <a:gdLst/>
              <a:ahLst/>
              <a:cxnLst/>
              <a:rect l="l" t="t" r="r" b="b"/>
              <a:pathLst>
                <a:path w="9414331" h="964887">
                  <a:moveTo>
                    <a:pt x="0" y="0"/>
                  </a:moveTo>
                  <a:lnTo>
                    <a:pt x="9414331" y="0"/>
                  </a:lnTo>
                  <a:lnTo>
                    <a:pt x="9414331" y="964887"/>
                  </a:lnTo>
                  <a:lnTo>
                    <a:pt x="0" y="964887"/>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4" name="TextBox 4"/>
            <p:cNvSpPr txBox="1"/>
            <p:nvPr/>
          </p:nvSpPr>
          <p:spPr>
            <a:xfrm>
              <a:off x="0" y="-38100"/>
              <a:ext cx="9414331" cy="100298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6430" y="2042543"/>
            <a:ext cx="18600860" cy="7958100"/>
          </a:xfrm>
          <a:custGeom>
            <a:avLst/>
            <a:gdLst/>
            <a:ahLst/>
            <a:cxnLst/>
            <a:rect l="l" t="t" r="r" b="b"/>
            <a:pathLst>
              <a:path w="18600860" h="7958100">
                <a:moveTo>
                  <a:pt x="0" y="0"/>
                </a:moveTo>
                <a:lnTo>
                  <a:pt x="18600860" y="0"/>
                </a:lnTo>
                <a:lnTo>
                  <a:pt x="18600860" y="7958100"/>
                </a:lnTo>
                <a:lnTo>
                  <a:pt x="0" y="7958100"/>
                </a:lnTo>
                <a:lnTo>
                  <a:pt x="0" y="0"/>
                </a:lnTo>
                <a:close/>
              </a:path>
            </a:pathLst>
          </a:custGeom>
          <a:blipFill>
            <a:blip r:embed="rId2"/>
            <a:stretch>
              <a:fillRect/>
            </a:stretch>
          </a:blipFill>
        </p:spPr>
      </p:sp>
      <p:sp>
        <p:nvSpPr>
          <p:cNvPr id="6" name="TextBox 6"/>
          <p:cNvSpPr txBox="1"/>
          <p:nvPr/>
        </p:nvSpPr>
        <p:spPr>
          <a:xfrm>
            <a:off x="746781" y="367356"/>
            <a:ext cx="17108105" cy="961633"/>
          </a:xfrm>
          <a:prstGeom prst="rect">
            <a:avLst/>
          </a:prstGeom>
        </p:spPr>
        <p:txBody>
          <a:bodyPr lIns="0" tIns="0" rIns="0" bIns="0" rtlCol="0" anchor="t">
            <a:spAutoFit/>
          </a:bodyPr>
          <a:lstStyle/>
          <a:p>
            <a:pPr marL="0" lvl="0" indent="0" algn="l">
              <a:lnSpc>
                <a:spcPts val="7896"/>
              </a:lnSpc>
              <a:spcBef>
                <a:spcPct val="0"/>
              </a:spcBef>
            </a:pPr>
            <a:r>
              <a:rPr lang="en-US" sz="5640">
                <a:solidFill>
                  <a:srgbClr val="000000"/>
                </a:solidFill>
                <a:latin typeface="Montserrat Bold"/>
              </a:rPr>
              <a:t>Kirjuta palun 3 nalja brändisaadikute kohta.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74361"/>
            <a:chOff x="0" y="0"/>
            <a:chExt cx="9414331" cy="964887"/>
          </a:xfrm>
        </p:grpSpPr>
        <p:sp>
          <p:nvSpPr>
            <p:cNvPr id="3" name="Freeform 3"/>
            <p:cNvSpPr/>
            <p:nvPr/>
          </p:nvSpPr>
          <p:spPr>
            <a:xfrm>
              <a:off x="0" y="0"/>
              <a:ext cx="9414331" cy="964887"/>
            </a:xfrm>
            <a:custGeom>
              <a:avLst/>
              <a:gdLst/>
              <a:ahLst/>
              <a:cxnLst/>
              <a:rect l="l" t="t" r="r" b="b"/>
              <a:pathLst>
                <a:path w="9414331" h="964887">
                  <a:moveTo>
                    <a:pt x="0" y="0"/>
                  </a:moveTo>
                  <a:lnTo>
                    <a:pt x="9414331" y="0"/>
                  </a:lnTo>
                  <a:lnTo>
                    <a:pt x="9414331" y="964887"/>
                  </a:lnTo>
                  <a:lnTo>
                    <a:pt x="0" y="964887"/>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4" name="TextBox 4"/>
            <p:cNvSpPr txBox="1"/>
            <p:nvPr/>
          </p:nvSpPr>
          <p:spPr>
            <a:xfrm>
              <a:off x="0" y="-38100"/>
              <a:ext cx="9414331" cy="100298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66288" y="3464925"/>
            <a:ext cx="11153784" cy="6373591"/>
          </a:xfrm>
          <a:custGeom>
            <a:avLst/>
            <a:gdLst/>
            <a:ahLst/>
            <a:cxnLst/>
            <a:rect l="l" t="t" r="r" b="b"/>
            <a:pathLst>
              <a:path w="11153784" h="6373591">
                <a:moveTo>
                  <a:pt x="0" y="0"/>
                </a:moveTo>
                <a:lnTo>
                  <a:pt x="11153783" y="0"/>
                </a:lnTo>
                <a:lnTo>
                  <a:pt x="11153783" y="6373591"/>
                </a:lnTo>
                <a:lnTo>
                  <a:pt x="0" y="6373591"/>
                </a:lnTo>
                <a:lnTo>
                  <a:pt x="0" y="0"/>
                </a:lnTo>
                <a:close/>
              </a:path>
            </a:pathLst>
          </a:custGeom>
          <a:blipFill>
            <a:blip r:embed="rId2"/>
            <a:stretch>
              <a:fillRect/>
            </a:stretch>
          </a:blipFill>
        </p:spPr>
      </p:sp>
      <p:sp>
        <p:nvSpPr>
          <p:cNvPr id="6" name="Freeform 6"/>
          <p:cNvSpPr/>
          <p:nvPr/>
        </p:nvSpPr>
        <p:spPr>
          <a:xfrm>
            <a:off x="11708417" y="3464925"/>
            <a:ext cx="6371338" cy="6371338"/>
          </a:xfrm>
          <a:custGeom>
            <a:avLst/>
            <a:gdLst/>
            <a:ahLst/>
            <a:cxnLst/>
            <a:rect l="l" t="t" r="r" b="b"/>
            <a:pathLst>
              <a:path w="6371338" h="6371338">
                <a:moveTo>
                  <a:pt x="0" y="0"/>
                </a:moveTo>
                <a:lnTo>
                  <a:pt x="6371339" y="0"/>
                </a:lnTo>
                <a:lnTo>
                  <a:pt x="6371339" y="6371338"/>
                </a:lnTo>
                <a:lnTo>
                  <a:pt x="0" y="6371338"/>
                </a:lnTo>
                <a:lnTo>
                  <a:pt x="0" y="0"/>
                </a:lnTo>
                <a:close/>
              </a:path>
            </a:pathLst>
          </a:custGeom>
          <a:blipFill>
            <a:blip r:embed="rId3"/>
            <a:stretch>
              <a:fillRect/>
            </a:stretch>
          </a:blipFill>
        </p:spPr>
      </p:sp>
      <p:sp>
        <p:nvSpPr>
          <p:cNvPr id="7" name="TextBox 7"/>
          <p:cNvSpPr txBox="1"/>
          <p:nvPr/>
        </p:nvSpPr>
        <p:spPr>
          <a:xfrm>
            <a:off x="535442" y="247262"/>
            <a:ext cx="15811225" cy="1246488"/>
          </a:xfrm>
          <a:prstGeom prst="rect">
            <a:avLst/>
          </a:prstGeom>
        </p:spPr>
        <p:txBody>
          <a:bodyPr lIns="0" tIns="0" rIns="0" bIns="0" rtlCol="0" anchor="t">
            <a:spAutoFit/>
          </a:bodyPr>
          <a:lstStyle/>
          <a:p>
            <a:pPr marL="0" lvl="0" indent="0" algn="l">
              <a:lnSpc>
                <a:spcPts val="10276"/>
              </a:lnSpc>
              <a:spcBef>
                <a:spcPct val="0"/>
              </a:spcBef>
            </a:pPr>
            <a:r>
              <a:rPr lang="en-US" sz="7340">
                <a:solidFill>
                  <a:srgbClr val="000000"/>
                </a:solidFill>
                <a:latin typeface="Montserrat Bold"/>
              </a:rPr>
              <a:t>Mis on DALL-E või MS Bing?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74361"/>
            <a:chOff x="0" y="0"/>
            <a:chExt cx="9414331" cy="964887"/>
          </a:xfrm>
        </p:grpSpPr>
        <p:sp>
          <p:nvSpPr>
            <p:cNvPr id="3" name="Freeform 3"/>
            <p:cNvSpPr/>
            <p:nvPr/>
          </p:nvSpPr>
          <p:spPr>
            <a:xfrm>
              <a:off x="0" y="0"/>
              <a:ext cx="9414331" cy="964887"/>
            </a:xfrm>
            <a:custGeom>
              <a:avLst/>
              <a:gdLst/>
              <a:ahLst/>
              <a:cxnLst/>
              <a:rect l="l" t="t" r="r" b="b"/>
              <a:pathLst>
                <a:path w="9414331" h="964887">
                  <a:moveTo>
                    <a:pt x="0" y="0"/>
                  </a:moveTo>
                  <a:lnTo>
                    <a:pt x="9414331" y="0"/>
                  </a:lnTo>
                  <a:lnTo>
                    <a:pt x="9414331" y="964887"/>
                  </a:lnTo>
                  <a:lnTo>
                    <a:pt x="0" y="964887"/>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4" name="TextBox 4"/>
            <p:cNvSpPr txBox="1"/>
            <p:nvPr/>
          </p:nvSpPr>
          <p:spPr>
            <a:xfrm>
              <a:off x="0" y="-38100"/>
              <a:ext cx="9414331" cy="100298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07901" y="1874361"/>
            <a:ext cx="8412639" cy="8412639"/>
          </a:xfrm>
          <a:custGeom>
            <a:avLst/>
            <a:gdLst/>
            <a:ahLst/>
            <a:cxnLst/>
            <a:rect l="l" t="t" r="r" b="b"/>
            <a:pathLst>
              <a:path w="8412639" h="8412639">
                <a:moveTo>
                  <a:pt x="0" y="0"/>
                </a:moveTo>
                <a:lnTo>
                  <a:pt x="8412639" y="0"/>
                </a:lnTo>
                <a:lnTo>
                  <a:pt x="8412639" y="8412639"/>
                </a:lnTo>
                <a:lnTo>
                  <a:pt x="0" y="8412639"/>
                </a:lnTo>
                <a:lnTo>
                  <a:pt x="0" y="0"/>
                </a:lnTo>
                <a:close/>
              </a:path>
            </a:pathLst>
          </a:custGeom>
          <a:blipFill>
            <a:blip r:embed="rId2"/>
            <a:stretch>
              <a:fillRect/>
            </a:stretch>
          </a:blipFill>
        </p:spPr>
      </p:sp>
      <p:sp>
        <p:nvSpPr>
          <p:cNvPr id="6" name="Freeform 6"/>
          <p:cNvSpPr/>
          <p:nvPr/>
        </p:nvSpPr>
        <p:spPr>
          <a:xfrm>
            <a:off x="9356801" y="1874361"/>
            <a:ext cx="8412639" cy="8412639"/>
          </a:xfrm>
          <a:custGeom>
            <a:avLst/>
            <a:gdLst/>
            <a:ahLst/>
            <a:cxnLst/>
            <a:rect l="l" t="t" r="r" b="b"/>
            <a:pathLst>
              <a:path w="8412639" h="8412639">
                <a:moveTo>
                  <a:pt x="0" y="0"/>
                </a:moveTo>
                <a:lnTo>
                  <a:pt x="8412639" y="0"/>
                </a:lnTo>
                <a:lnTo>
                  <a:pt x="8412639" y="8412639"/>
                </a:lnTo>
                <a:lnTo>
                  <a:pt x="0" y="8412639"/>
                </a:lnTo>
                <a:lnTo>
                  <a:pt x="0" y="0"/>
                </a:lnTo>
                <a:close/>
              </a:path>
            </a:pathLst>
          </a:custGeom>
          <a:blipFill>
            <a:blip r:embed="rId3"/>
            <a:stretch>
              <a:fillRect/>
            </a:stretch>
          </a:blipFill>
        </p:spPr>
      </p:sp>
      <p:sp>
        <p:nvSpPr>
          <p:cNvPr id="7" name="TextBox 7"/>
          <p:cNvSpPr txBox="1"/>
          <p:nvPr/>
        </p:nvSpPr>
        <p:spPr>
          <a:xfrm>
            <a:off x="535442" y="338781"/>
            <a:ext cx="8397219" cy="1246488"/>
          </a:xfrm>
          <a:prstGeom prst="rect">
            <a:avLst/>
          </a:prstGeom>
        </p:spPr>
        <p:txBody>
          <a:bodyPr lIns="0" tIns="0" rIns="0" bIns="0" rtlCol="0" anchor="t">
            <a:spAutoFit/>
          </a:bodyPr>
          <a:lstStyle/>
          <a:p>
            <a:pPr marL="0" lvl="0" indent="0" algn="l">
              <a:lnSpc>
                <a:spcPts val="10276"/>
              </a:lnSpc>
              <a:spcBef>
                <a:spcPct val="0"/>
              </a:spcBef>
            </a:pPr>
            <a:r>
              <a:rPr lang="en-US" sz="7340">
                <a:solidFill>
                  <a:srgbClr val="000000"/>
                </a:solidFill>
                <a:latin typeface="Montserrat Bold"/>
              </a:rPr>
              <a:t>DALL-E ja Bing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536833">
            <a:off x="-4428213" y="-2916505"/>
            <a:ext cx="9627545" cy="9651674"/>
          </a:xfrm>
          <a:custGeom>
            <a:avLst/>
            <a:gdLst/>
            <a:ahLst/>
            <a:cxnLst/>
            <a:rect l="l" t="t" r="r" b="b"/>
            <a:pathLst>
              <a:path w="9627545" h="9651674">
                <a:moveTo>
                  <a:pt x="0" y="0"/>
                </a:moveTo>
                <a:lnTo>
                  <a:pt x="9627545" y="0"/>
                </a:lnTo>
                <a:lnTo>
                  <a:pt x="9627545" y="9651674"/>
                </a:lnTo>
                <a:lnTo>
                  <a:pt x="0" y="9651674"/>
                </a:lnTo>
                <a:lnTo>
                  <a:pt x="0" y="0"/>
                </a:lnTo>
                <a:close/>
              </a:path>
            </a:pathLst>
          </a:custGeom>
          <a:blipFill>
            <a:blip r:embed="rId3"/>
            <a:stretch>
              <a:fillRect/>
            </a:stretch>
          </a:blipFill>
        </p:spPr>
      </p:sp>
      <p:grpSp>
        <p:nvGrpSpPr>
          <p:cNvPr id="3" name="Group 3"/>
          <p:cNvGrpSpPr/>
          <p:nvPr/>
        </p:nvGrpSpPr>
        <p:grpSpPr>
          <a:xfrm>
            <a:off x="5792956" y="3036683"/>
            <a:ext cx="3024888" cy="529127"/>
            <a:chOff x="0" y="0"/>
            <a:chExt cx="1281756" cy="224211"/>
          </a:xfrm>
        </p:grpSpPr>
        <p:sp>
          <p:nvSpPr>
            <p:cNvPr id="4" name="Freeform 4"/>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5" name="TextBox 5"/>
            <p:cNvSpPr txBox="1"/>
            <p:nvPr/>
          </p:nvSpPr>
          <p:spPr>
            <a:xfrm>
              <a:off x="0" y="-47625"/>
              <a:ext cx="1281756" cy="271836"/>
            </a:xfrm>
            <a:prstGeom prst="rect">
              <a:avLst/>
            </a:prstGeom>
          </p:spPr>
          <p:txBody>
            <a:bodyPr lIns="0" tIns="0" rIns="0" bIns="0" rtlCol="0" anchor="ctr"/>
            <a:lstStyle/>
            <a:p>
              <a:pPr algn="ctr">
                <a:lnSpc>
                  <a:spcPts val="3640"/>
                </a:lnSpc>
              </a:pPr>
              <a:r>
                <a:rPr lang="en-US" sz="2600">
                  <a:solidFill>
                    <a:srgbClr val="FFFFFF"/>
                  </a:solidFill>
                  <a:latin typeface="Montserrat"/>
                </a:rPr>
                <a:t>1</a:t>
              </a:r>
            </a:p>
          </p:txBody>
        </p:sp>
      </p:grpSp>
      <p:grpSp>
        <p:nvGrpSpPr>
          <p:cNvPr id="6" name="Group 6"/>
          <p:cNvGrpSpPr/>
          <p:nvPr/>
        </p:nvGrpSpPr>
        <p:grpSpPr>
          <a:xfrm>
            <a:off x="5792956" y="4428839"/>
            <a:ext cx="3024888" cy="529127"/>
            <a:chOff x="0" y="0"/>
            <a:chExt cx="1281756" cy="224211"/>
          </a:xfrm>
        </p:grpSpPr>
        <p:sp>
          <p:nvSpPr>
            <p:cNvPr id="7" name="Freeform 7"/>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8" name="TextBox 8"/>
            <p:cNvSpPr txBox="1"/>
            <p:nvPr/>
          </p:nvSpPr>
          <p:spPr>
            <a:xfrm>
              <a:off x="0" y="-47625"/>
              <a:ext cx="1281756" cy="271836"/>
            </a:xfrm>
            <a:prstGeom prst="rect">
              <a:avLst/>
            </a:prstGeom>
          </p:spPr>
          <p:txBody>
            <a:bodyPr lIns="0" tIns="0" rIns="0" bIns="0" rtlCol="0" anchor="ctr"/>
            <a:lstStyle/>
            <a:p>
              <a:pPr algn="ctr">
                <a:lnSpc>
                  <a:spcPts val="3640"/>
                </a:lnSpc>
              </a:pPr>
              <a:r>
                <a:rPr lang="en-US" sz="2600">
                  <a:solidFill>
                    <a:srgbClr val="FFFFFF"/>
                  </a:solidFill>
                  <a:latin typeface="Montserrat"/>
                </a:rPr>
                <a:t>2</a:t>
              </a:r>
            </a:p>
          </p:txBody>
        </p:sp>
      </p:grpSp>
      <p:grpSp>
        <p:nvGrpSpPr>
          <p:cNvPr id="9" name="Group 9"/>
          <p:cNvGrpSpPr/>
          <p:nvPr/>
        </p:nvGrpSpPr>
        <p:grpSpPr>
          <a:xfrm>
            <a:off x="5792956" y="5824741"/>
            <a:ext cx="3024888" cy="529127"/>
            <a:chOff x="0" y="0"/>
            <a:chExt cx="1281756" cy="224211"/>
          </a:xfrm>
        </p:grpSpPr>
        <p:sp>
          <p:nvSpPr>
            <p:cNvPr id="10" name="Freeform 10"/>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11" name="TextBox 11"/>
            <p:cNvSpPr txBox="1"/>
            <p:nvPr/>
          </p:nvSpPr>
          <p:spPr>
            <a:xfrm>
              <a:off x="0" y="-47625"/>
              <a:ext cx="1281756" cy="271836"/>
            </a:xfrm>
            <a:prstGeom prst="rect">
              <a:avLst/>
            </a:prstGeom>
          </p:spPr>
          <p:txBody>
            <a:bodyPr lIns="0" tIns="0" rIns="0" bIns="0" rtlCol="0" anchor="ctr"/>
            <a:lstStyle/>
            <a:p>
              <a:pPr algn="ctr">
                <a:lnSpc>
                  <a:spcPts val="3640"/>
                </a:lnSpc>
              </a:pPr>
              <a:r>
                <a:rPr lang="en-US" sz="2600">
                  <a:solidFill>
                    <a:srgbClr val="FFFFFF"/>
                  </a:solidFill>
                  <a:latin typeface="Montserrat"/>
                </a:rPr>
                <a:t>3</a:t>
              </a:r>
            </a:p>
          </p:txBody>
        </p:sp>
      </p:grpSp>
      <p:sp>
        <p:nvSpPr>
          <p:cNvPr id="12" name="TextBox 12"/>
          <p:cNvSpPr txBox="1"/>
          <p:nvPr/>
        </p:nvSpPr>
        <p:spPr>
          <a:xfrm>
            <a:off x="5792956" y="1423846"/>
            <a:ext cx="8194363" cy="1113616"/>
          </a:xfrm>
          <a:prstGeom prst="rect">
            <a:avLst/>
          </a:prstGeom>
        </p:spPr>
        <p:txBody>
          <a:bodyPr lIns="0" tIns="0" rIns="0" bIns="0" rtlCol="0" anchor="t">
            <a:spAutoFit/>
          </a:bodyPr>
          <a:lstStyle/>
          <a:p>
            <a:pPr>
              <a:lnSpc>
                <a:spcPts val="8841"/>
              </a:lnSpc>
            </a:pPr>
            <a:r>
              <a:rPr lang="en-US" sz="7368">
                <a:solidFill>
                  <a:srgbClr val="101010"/>
                </a:solidFill>
                <a:latin typeface="Montserrat Bold"/>
              </a:rPr>
              <a:t>Eetikast</a:t>
            </a:r>
          </a:p>
        </p:txBody>
      </p:sp>
      <p:sp>
        <p:nvSpPr>
          <p:cNvPr id="13" name="TextBox 13"/>
          <p:cNvSpPr txBox="1"/>
          <p:nvPr/>
        </p:nvSpPr>
        <p:spPr>
          <a:xfrm>
            <a:off x="6063617" y="3616377"/>
            <a:ext cx="10009995" cy="471973"/>
          </a:xfrm>
          <a:prstGeom prst="rect">
            <a:avLst/>
          </a:prstGeom>
        </p:spPr>
        <p:txBody>
          <a:bodyPr lIns="0" tIns="0" rIns="0" bIns="0" rtlCol="0" anchor="t">
            <a:spAutoFit/>
          </a:bodyPr>
          <a:lstStyle/>
          <a:p>
            <a:pPr marL="0" lvl="0" indent="0">
              <a:lnSpc>
                <a:spcPts val="3910"/>
              </a:lnSpc>
              <a:spcBef>
                <a:spcPct val="0"/>
              </a:spcBef>
            </a:pPr>
            <a:r>
              <a:rPr lang="en-US" sz="2793">
                <a:solidFill>
                  <a:srgbClr val="101010"/>
                </a:solidFill>
                <a:latin typeface="Montserrat"/>
              </a:rPr>
              <a:t>Andmekaitse rikkumised ja privaatsuse küsimused</a:t>
            </a:r>
          </a:p>
        </p:txBody>
      </p:sp>
      <p:sp>
        <p:nvSpPr>
          <p:cNvPr id="14" name="TextBox 14"/>
          <p:cNvSpPr txBox="1"/>
          <p:nvPr/>
        </p:nvSpPr>
        <p:spPr>
          <a:xfrm>
            <a:off x="6063617" y="5008532"/>
            <a:ext cx="10136131" cy="967273"/>
          </a:xfrm>
          <a:prstGeom prst="rect">
            <a:avLst/>
          </a:prstGeom>
        </p:spPr>
        <p:txBody>
          <a:bodyPr lIns="0" tIns="0" rIns="0" bIns="0" rtlCol="0" anchor="t">
            <a:spAutoFit/>
          </a:bodyPr>
          <a:lstStyle/>
          <a:p>
            <a:pPr>
              <a:lnSpc>
                <a:spcPts val="3910"/>
              </a:lnSpc>
            </a:pPr>
            <a:r>
              <a:rPr lang="en-US" sz="2793">
                <a:solidFill>
                  <a:srgbClr val="101010"/>
                </a:solidFill>
                <a:latin typeface="Montserrat"/>
              </a:rPr>
              <a:t>Eelarvamused ja diskrimineerimine</a:t>
            </a:r>
          </a:p>
          <a:p>
            <a:pPr marL="0" lvl="0" indent="0">
              <a:lnSpc>
                <a:spcPts val="3910"/>
              </a:lnSpc>
              <a:spcBef>
                <a:spcPct val="0"/>
              </a:spcBef>
            </a:pPr>
            <a:endParaRPr lang="en-US" sz="2793">
              <a:solidFill>
                <a:srgbClr val="101010"/>
              </a:solidFill>
              <a:latin typeface="Montserrat"/>
            </a:endParaRPr>
          </a:p>
        </p:txBody>
      </p:sp>
      <p:sp>
        <p:nvSpPr>
          <p:cNvPr id="15" name="TextBox 15"/>
          <p:cNvSpPr txBox="1"/>
          <p:nvPr/>
        </p:nvSpPr>
        <p:spPr>
          <a:xfrm>
            <a:off x="6063617" y="6404435"/>
            <a:ext cx="10528555" cy="967273"/>
          </a:xfrm>
          <a:prstGeom prst="rect">
            <a:avLst/>
          </a:prstGeom>
        </p:spPr>
        <p:txBody>
          <a:bodyPr lIns="0" tIns="0" rIns="0" bIns="0" rtlCol="0" anchor="t">
            <a:spAutoFit/>
          </a:bodyPr>
          <a:lstStyle/>
          <a:p>
            <a:pPr>
              <a:lnSpc>
                <a:spcPts val="3910"/>
              </a:lnSpc>
            </a:pPr>
            <a:r>
              <a:rPr lang="en-US" sz="2793">
                <a:solidFill>
                  <a:srgbClr val="101010"/>
                </a:solidFill>
                <a:latin typeface="Montserrat"/>
              </a:rPr>
              <a:t>Inimtöö asendamine ja töökohtade kaotus </a:t>
            </a:r>
          </a:p>
          <a:p>
            <a:pPr marL="0" lvl="0" indent="0">
              <a:lnSpc>
                <a:spcPts val="3910"/>
              </a:lnSpc>
              <a:spcBef>
                <a:spcPct val="0"/>
              </a:spcBef>
            </a:pPr>
            <a:endParaRPr lang="en-US" sz="2793">
              <a:solidFill>
                <a:srgbClr val="101010"/>
              </a:solidFill>
              <a:latin typeface="Montserrat"/>
            </a:endParaRPr>
          </a:p>
        </p:txBody>
      </p:sp>
      <p:grpSp>
        <p:nvGrpSpPr>
          <p:cNvPr id="16" name="Group 16"/>
          <p:cNvGrpSpPr/>
          <p:nvPr/>
        </p:nvGrpSpPr>
        <p:grpSpPr>
          <a:xfrm rot="7573183">
            <a:off x="1230111" y="7154961"/>
            <a:ext cx="1013029" cy="101302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5792956" y="7197075"/>
            <a:ext cx="3024888" cy="529127"/>
            <a:chOff x="0" y="0"/>
            <a:chExt cx="1281756" cy="224211"/>
          </a:xfrm>
        </p:grpSpPr>
        <p:sp>
          <p:nvSpPr>
            <p:cNvPr id="20" name="Freeform 20"/>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21" name="TextBox 21"/>
            <p:cNvSpPr txBox="1"/>
            <p:nvPr/>
          </p:nvSpPr>
          <p:spPr>
            <a:xfrm>
              <a:off x="0" y="-47625"/>
              <a:ext cx="1281756" cy="271836"/>
            </a:xfrm>
            <a:prstGeom prst="rect">
              <a:avLst/>
            </a:prstGeom>
          </p:spPr>
          <p:txBody>
            <a:bodyPr lIns="0" tIns="0" rIns="0" bIns="0" rtlCol="0" anchor="ctr"/>
            <a:lstStyle/>
            <a:p>
              <a:pPr algn="ctr">
                <a:lnSpc>
                  <a:spcPts val="3640"/>
                </a:lnSpc>
              </a:pPr>
              <a:r>
                <a:rPr lang="en-US" sz="2600" dirty="0">
                  <a:solidFill>
                    <a:srgbClr val="FFFFFF"/>
                  </a:solidFill>
                  <a:latin typeface="Montserrat"/>
                </a:rPr>
                <a:t>4</a:t>
              </a:r>
            </a:p>
          </p:txBody>
        </p:sp>
      </p:grpSp>
      <p:sp>
        <p:nvSpPr>
          <p:cNvPr id="22" name="TextBox 22"/>
          <p:cNvSpPr txBox="1"/>
          <p:nvPr/>
        </p:nvSpPr>
        <p:spPr>
          <a:xfrm>
            <a:off x="6063617" y="7776769"/>
            <a:ext cx="10528555" cy="967273"/>
          </a:xfrm>
          <a:prstGeom prst="rect">
            <a:avLst/>
          </a:prstGeom>
        </p:spPr>
        <p:txBody>
          <a:bodyPr lIns="0" tIns="0" rIns="0" bIns="0" rtlCol="0" anchor="t">
            <a:spAutoFit/>
          </a:bodyPr>
          <a:lstStyle/>
          <a:p>
            <a:pPr>
              <a:lnSpc>
                <a:spcPts val="3910"/>
              </a:lnSpc>
            </a:pPr>
            <a:r>
              <a:rPr lang="en-US" sz="2793">
                <a:solidFill>
                  <a:srgbClr val="101010"/>
                </a:solidFill>
                <a:latin typeface="Montserrat"/>
              </a:rPr>
              <a:t>Halvasti toimivad süsteemid ja otsused</a:t>
            </a:r>
          </a:p>
          <a:p>
            <a:pPr marL="0" lvl="0" indent="0">
              <a:lnSpc>
                <a:spcPts val="3910"/>
              </a:lnSpc>
              <a:spcBef>
                <a:spcPct val="0"/>
              </a:spcBef>
            </a:pPr>
            <a:endParaRPr lang="en-US" sz="2793">
              <a:solidFill>
                <a:srgbClr val="101010"/>
              </a:solidFill>
              <a:latin typeface="Montserrat"/>
            </a:endParaRPr>
          </a:p>
        </p:txBody>
      </p:sp>
      <p:grpSp>
        <p:nvGrpSpPr>
          <p:cNvPr id="23" name="Group 23"/>
          <p:cNvGrpSpPr/>
          <p:nvPr/>
        </p:nvGrpSpPr>
        <p:grpSpPr>
          <a:xfrm>
            <a:off x="5792956" y="8632917"/>
            <a:ext cx="3024888" cy="529127"/>
            <a:chOff x="0" y="0"/>
            <a:chExt cx="1281756" cy="224211"/>
          </a:xfrm>
        </p:grpSpPr>
        <p:sp>
          <p:nvSpPr>
            <p:cNvPr id="24" name="Freeform 24"/>
            <p:cNvSpPr/>
            <p:nvPr/>
          </p:nvSpPr>
          <p:spPr>
            <a:xfrm>
              <a:off x="0" y="0"/>
              <a:ext cx="1281756" cy="224211"/>
            </a:xfrm>
            <a:custGeom>
              <a:avLst/>
              <a:gdLst/>
              <a:ahLst/>
              <a:cxnLst/>
              <a:rect l="l" t="t" r="r" b="b"/>
              <a:pathLst>
                <a:path w="1281756" h="224211">
                  <a:moveTo>
                    <a:pt x="58866" y="0"/>
                  </a:moveTo>
                  <a:lnTo>
                    <a:pt x="1222890" y="0"/>
                  </a:lnTo>
                  <a:cubicBezTo>
                    <a:pt x="1255401" y="0"/>
                    <a:pt x="1281756" y="26355"/>
                    <a:pt x="1281756" y="58866"/>
                  </a:cubicBezTo>
                  <a:lnTo>
                    <a:pt x="1281756" y="165344"/>
                  </a:lnTo>
                  <a:cubicBezTo>
                    <a:pt x="1281756" y="197855"/>
                    <a:pt x="1255401" y="224211"/>
                    <a:pt x="1222890" y="224211"/>
                  </a:cubicBezTo>
                  <a:lnTo>
                    <a:pt x="58866" y="224211"/>
                  </a:lnTo>
                  <a:cubicBezTo>
                    <a:pt x="26355" y="224211"/>
                    <a:pt x="0" y="197855"/>
                    <a:pt x="0" y="165344"/>
                  </a:cubicBezTo>
                  <a:lnTo>
                    <a:pt x="0" y="58866"/>
                  </a:lnTo>
                  <a:cubicBezTo>
                    <a:pt x="0" y="26355"/>
                    <a:pt x="26355" y="0"/>
                    <a:pt x="58866"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rnd">
              <a:noFill/>
              <a:prstDash val="solid"/>
              <a:round/>
            </a:ln>
          </p:spPr>
        </p:sp>
        <p:sp>
          <p:nvSpPr>
            <p:cNvPr id="25" name="TextBox 25"/>
            <p:cNvSpPr txBox="1"/>
            <p:nvPr/>
          </p:nvSpPr>
          <p:spPr>
            <a:xfrm>
              <a:off x="0" y="-47625"/>
              <a:ext cx="1281756" cy="271836"/>
            </a:xfrm>
            <a:prstGeom prst="rect">
              <a:avLst/>
            </a:prstGeom>
          </p:spPr>
          <p:txBody>
            <a:bodyPr lIns="0" tIns="0" rIns="0" bIns="0" rtlCol="0" anchor="ctr"/>
            <a:lstStyle/>
            <a:p>
              <a:pPr algn="ctr">
                <a:lnSpc>
                  <a:spcPts val="3640"/>
                </a:lnSpc>
              </a:pPr>
              <a:r>
                <a:rPr lang="en-US" sz="2600">
                  <a:solidFill>
                    <a:srgbClr val="FFFFFF"/>
                  </a:solidFill>
                  <a:latin typeface="Montserrat"/>
                </a:rPr>
                <a:t>5</a:t>
              </a:r>
            </a:p>
          </p:txBody>
        </p:sp>
      </p:grpSp>
      <p:sp>
        <p:nvSpPr>
          <p:cNvPr id="26" name="TextBox 26"/>
          <p:cNvSpPr txBox="1"/>
          <p:nvPr/>
        </p:nvSpPr>
        <p:spPr>
          <a:xfrm>
            <a:off x="6063617" y="9212610"/>
            <a:ext cx="10136131" cy="967273"/>
          </a:xfrm>
          <a:prstGeom prst="rect">
            <a:avLst/>
          </a:prstGeom>
        </p:spPr>
        <p:txBody>
          <a:bodyPr lIns="0" tIns="0" rIns="0" bIns="0" rtlCol="0" anchor="t">
            <a:spAutoFit/>
          </a:bodyPr>
          <a:lstStyle/>
          <a:p>
            <a:pPr>
              <a:lnSpc>
                <a:spcPts val="3910"/>
              </a:lnSpc>
            </a:pPr>
            <a:r>
              <a:rPr lang="en-US" sz="2793">
                <a:solidFill>
                  <a:srgbClr val="101010"/>
                </a:solidFill>
                <a:latin typeface="Montserrat"/>
              </a:rPr>
              <a:t>Sõltuvus tehnoloogiast ja inimliku faktori vähenemine</a:t>
            </a:r>
          </a:p>
          <a:p>
            <a:pPr marL="0" lvl="0" indent="0">
              <a:lnSpc>
                <a:spcPts val="3910"/>
              </a:lnSpc>
              <a:spcBef>
                <a:spcPct val="0"/>
              </a:spcBef>
            </a:pPr>
            <a:endParaRPr lang="en-US" sz="2793">
              <a:solidFill>
                <a:srgbClr val="101010"/>
              </a:solidFill>
              <a:latin typeface="Montserrat"/>
            </a:endParaRPr>
          </a:p>
        </p:txBody>
      </p:sp>
      <p:sp>
        <p:nvSpPr>
          <p:cNvPr id="27" name="Rectangle 26">
            <a:extLst>
              <a:ext uri="{FF2B5EF4-FFF2-40B4-BE49-F238E27FC236}">
                <a16:creationId xmlns:a16="http://schemas.microsoft.com/office/drawing/2014/main" id="{5F62A2A0-3FAA-41AC-B4F6-6D24A0E78806}"/>
              </a:ext>
            </a:extLst>
          </p:cNvPr>
          <p:cNvSpPr/>
          <p:nvPr/>
        </p:nvSpPr>
        <p:spPr>
          <a:xfrm>
            <a:off x="5867400" y="3616377"/>
            <a:ext cx="10724772" cy="680247"/>
          </a:xfrm>
          <a:prstGeom prst="rect">
            <a:avLst/>
          </a:prstGeom>
          <a:solidFill>
            <a:schemeClr val="bg1">
              <a:alpha val="8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8" name="Rectangle 27">
            <a:extLst>
              <a:ext uri="{FF2B5EF4-FFF2-40B4-BE49-F238E27FC236}">
                <a16:creationId xmlns:a16="http://schemas.microsoft.com/office/drawing/2014/main" id="{AE449549-73FB-4DAE-80DF-9992766BE4D3}"/>
              </a:ext>
            </a:extLst>
          </p:cNvPr>
          <p:cNvSpPr/>
          <p:nvPr/>
        </p:nvSpPr>
        <p:spPr>
          <a:xfrm>
            <a:off x="5867400" y="5072853"/>
            <a:ext cx="10724772" cy="680247"/>
          </a:xfrm>
          <a:prstGeom prst="rect">
            <a:avLst/>
          </a:prstGeom>
          <a:solidFill>
            <a:schemeClr val="bg1">
              <a:alpha val="8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9" name="Rectangle 28">
            <a:extLst>
              <a:ext uri="{FF2B5EF4-FFF2-40B4-BE49-F238E27FC236}">
                <a16:creationId xmlns:a16="http://schemas.microsoft.com/office/drawing/2014/main" id="{22A7BC6C-E681-4DD4-A08F-71E0E1028D61}"/>
              </a:ext>
            </a:extLst>
          </p:cNvPr>
          <p:cNvSpPr/>
          <p:nvPr/>
        </p:nvSpPr>
        <p:spPr>
          <a:xfrm>
            <a:off x="5867400" y="6444453"/>
            <a:ext cx="10724772" cy="680247"/>
          </a:xfrm>
          <a:prstGeom prst="rect">
            <a:avLst/>
          </a:prstGeom>
          <a:solidFill>
            <a:schemeClr val="bg1">
              <a:alpha val="8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0" name="Rectangle 29">
            <a:extLst>
              <a:ext uri="{FF2B5EF4-FFF2-40B4-BE49-F238E27FC236}">
                <a16:creationId xmlns:a16="http://schemas.microsoft.com/office/drawing/2014/main" id="{858DC818-A32C-4807-92BF-CDEDAF58BA4A}"/>
              </a:ext>
            </a:extLst>
          </p:cNvPr>
          <p:cNvSpPr/>
          <p:nvPr/>
        </p:nvSpPr>
        <p:spPr>
          <a:xfrm>
            <a:off x="5943600" y="7816053"/>
            <a:ext cx="10724772" cy="680247"/>
          </a:xfrm>
          <a:prstGeom prst="rect">
            <a:avLst/>
          </a:prstGeom>
          <a:solidFill>
            <a:schemeClr val="bg1">
              <a:alpha val="8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1" name="Rectangle 30">
            <a:extLst>
              <a:ext uri="{FF2B5EF4-FFF2-40B4-BE49-F238E27FC236}">
                <a16:creationId xmlns:a16="http://schemas.microsoft.com/office/drawing/2014/main" id="{9111CE4C-B8D7-4C0A-B1ED-3CF9F4E68E9C}"/>
              </a:ext>
            </a:extLst>
          </p:cNvPr>
          <p:cNvSpPr/>
          <p:nvPr/>
        </p:nvSpPr>
        <p:spPr>
          <a:xfrm>
            <a:off x="5943600" y="9263853"/>
            <a:ext cx="10724772" cy="680247"/>
          </a:xfrm>
          <a:prstGeom prst="rect">
            <a:avLst/>
          </a:prstGeom>
          <a:solidFill>
            <a:schemeClr val="bg1">
              <a:alpha val="8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2" name="TextBox 31">
            <a:extLst>
              <a:ext uri="{FF2B5EF4-FFF2-40B4-BE49-F238E27FC236}">
                <a16:creationId xmlns:a16="http://schemas.microsoft.com/office/drawing/2014/main" id="{A42D9D33-26C9-4108-B937-12CC1A8C037A}"/>
              </a:ext>
            </a:extLst>
          </p:cNvPr>
          <p:cNvSpPr txBox="1"/>
          <p:nvPr/>
        </p:nvSpPr>
        <p:spPr>
          <a:xfrm>
            <a:off x="15316200" y="9759434"/>
            <a:ext cx="2971800" cy="369332"/>
          </a:xfrm>
          <a:prstGeom prst="rect">
            <a:avLst/>
          </a:prstGeom>
          <a:noFill/>
        </p:spPr>
        <p:txBody>
          <a:bodyPr wrap="square" rtlCol="0">
            <a:spAutoFit/>
          </a:bodyPr>
          <a:lstStyle/>
          <a:p>
            <a:r>
              <a:rPr lang="et-EE" dirty="0"/>
              <a:t>Allikas: Kaupo Laagriküll 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09" y="1293725"/>
            <a:ext cx="8425736" cy="8425736"/>
          </a:xfrm>
          <a:custGeom>
            <a:avLst/>
            <a:gdLst/>
            <a:ahLst/>
            <a:cxnLst/>
            <a:rect l="l" t="t" r="r" b="b"/>
            <a:pathLst>
              <a:path w="8425736" h="8425736">
                <a:moveTo>
                  <a:pt x="0" y="0"/>
                </a:moveTo>
                <a:lnTo>
                  <a:pt x="8425736" y="0"/>
                </a:lnTo>
                <a:lnTo>
                  <a:pt x="8425736" y="8425736"/>
                </a:lnTo>
                <a:lnTo>
                  <a:pt x="0" y="8425736"/>
                </a:lnTo>
                <a:lnTo>
                  <a:pt x="0" y="0"/>
                </a:lnTo>
                <a:close/>
              </a:path>
            </a:pathLst>
          </a:custGeom>
          <a:blipFill>
            <a:blip r:embed="rId2"/>
            <a:stretch>
              <a:fillRect/>
            </a:stretch>
          </a:blipFill>
        </p:spPr>
      </p:sp>
      <p:grpSp>
        <p:nvGrpSpPr>
          <p:cNvPr id="3" name="Group 3"/>
          <p:cNvGrpSpPr/>
          <p:nvPr/>
        </p:nvGrpSpPr>
        <p:grpSpPr>
          <a:xfrm>
            <a:off x="0" y="8993275"/>
            <a:ext cx="8434945" cy="1293725"/>
            <a:chOff x="0" y="0"/>
            <a:chExt cx="2137108" cy="327783"/>
          </a:xfrm>
        </p:grpSpPr>
        <p:sp>
          <p:nvSpPr>
            <p:cNvPr id="4" name="Freeform 4"/>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a:ln cap="sq">
              <a:noFill/>
              <a:prstDash val="solid"/>
              <a:miter/>
            </a:ln>
          </p:spPr>
        </p:sp>
        <p:sp>
          <p:nvSpPr>
            <p:cNvPr id="5" name="TextBox 5"/>
            <p:cNvSpPr txBox="1"/>
            <p:nvPr/>
          </p:nvSpPr>
          <p:spPr>
            <a:xfrm>
              <a:off x="0" y="-38100"/>
              <a:ext cx="2137108" cy="36588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a:off x="9209" y="0"/>
            <a:ext cx="8434945" cy="1293725"/>
            <a:chOff x="0" y="0"/>
            <a:chExt cx="2137108" cy="327783"/>
          </a:xfrm>
        </p:grpSpPr>
        <p:sp>
          <p:nvSpPr>
            <p:cNvPr id="7" name="Freeform 7"/>
            <p:cNvSpPr/>
            <p:nvPr/>
          </p:nvSpPr>
          <p:spPr>
            <a:xfrm>
              <a:off x="0" y="0"/>
              <a:ext cx="2137108" cy="327783"/>
            </a:xfrm>
            <a:custGeom>
              <a:avLst/>
              <a:gdLst/>
              <a:ahLst/>
              <a:cxnLst/>
              <a:rect l="l" t="t" r="r" b="b"/>
              <a:pathLst>
                <a:path w="2137108" h="327783">
                  <a:moveTo>
                    <a:pt x="0" y="0"/>
                  </a:moveTo>
                  <a:lnTo>
                    <a:pt x="2137108" y="0"/>
                  </a:lnTo>
                  <a:lnTo>
                    <a:pt x="2137108" y="327783"/>
                  </a:lnTo>
                  <a:lnTo>
                    <a:pt x="0" y="327783"/>
                  </a:ln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8" name="TextBox 8"/>
            <p:cNvSpPr txBox="1"/>
            <p:nvPr/>
          </p:nvSpPr>
          <p:spPr>
            <a:xfrm>
              <a:off x="0" y="-38100"/>
              <a:ext cx="2137108" cy="36588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06321" y="4767535"/>
            <a:ext cx="373881" cy="3738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6506321" y="4046042"/>
            <a:ext cx="373881" cy="3738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9582025" y="1839789"/>
            <a:ext cx="6689580" cy="1251828"/>
          </a:xfrm>
          <a:prstGeom prst="rect">
            <a:avLst/>
          </a:prstGeom>
        </p:spPr>
        <p:txBody>
          <a:bodyPr lIns="0" tIns="0" rIns="0" bIns="0" rtlCol="0" anchor="t">
            <a:spAutoFit/>
          </a:bodyPr>
          <a:lstStyle/>
          <a:p>
            <a:pPr marL="0" lvl="0" indent="0" algn="r">
              <a:lnSpc>
                <a:spcPts val="10276"/>
              </a:lnSpc>
              <a:spcBef>
                <a:spcPct val="0"/>
              </a:spcBef>
            </a:pPr>
            <a:r>
              <a:rPr lang="en-US" sz="7340">
                <a:solidFill>
                  <a:srgbClr val="000000"/>
                </a:solidFill>
                <a:latin typeface="Montserrat Bold"/>
              </a:rPr>
              <a:t>Mõttekohaks</a:t>
            </a:r>
          </a:p>
        </p:txBody>
      </p:sp>
      <p:sp>
        <p:nvSpPr>
          <p:cNvPr id="16" name="TextBox 16"/>
          <p:cNvSpPr txBox="1"/>
          <p:nvPr/>
        </p:nvSpPr>
        <p:spPr>
          <a:xfrm>
            <a:off x="8598321" y="4055567"/>
            <a:ext cx="7742101" cy="428625"/>
          </a:xfrm>
          <a:prstGeom prst="rect">
            <a:avLst/>
          </a:prstGeom>
        </p:spPr>
        <p:txBody>
          <a:bodyPr lIns="0" tIns="0" rIns="0" bIns="0" rtlCol="0" anchor="t">
            <a:spAutoFit/>
          </a:bodyPr>
          <a:lstStyle/>
          <a:p>
            <a:pPr algn="r">
              <a:lnSpc>
                <a:spcPts val="3480"/>
              </a:lnSpc>
              <a:spcBef>
                <a:spcPct val="0"/>
              </a:spcBef>
            </a:pPr>
            <a:r>
              <a:rPr lang="en-US" sz="2900">
                <a:solidFill>
                  <a:srgbClr val="000000"/>
                </a:solidFill>
                <a:latin typeface="Montserrat"/>
                <a:ea typeface="Montserrat"/>
              </a:rPr>
              <a:t>Copyright´iga ei ole lõplikku selgust</a:t>
            </a:r>
          </a:p>
        </p:txBody>
      </p:sp>
      <p:sp>
        <p:nvSpPr>
          <p:cNvPr id="17" name="TextBox 17"/>
          <p:cNvSpPr txBox="1"/>
          <p:nvPr/>
        </p:nvSpPr>
        <p:spPr>
          <a:xfrm>
            <a:off x="9392232" y="4741367"/>
            <a:ext cx="6948190" cy="428625"/>
          </a:xfrm>
          <a:prstGeom prst="rect">
            <a:avLst/>
          </a:prstGeom>
        </p:spPr>
        <p:txBody>
          <a:bodyPr lIns="0" tIns="0" rIns="0" bIns="0" rtlCol="0" anchor="t">
            <a:spAutoFit/>
          </a:bodyPr>
          <a:lstStyle/>
          <a:p>
            <a:pPr algn="r">
              <a:lnSpc>
                <a:spcPts val="3480"/>
              </a:lnSpc>
              <a:spcBef>
                <a:spcPct val="0"/>
              </a:spcBef>
            </a:pPr>
            <a:r>
              <a:rPr lang="en-US" sz="2900">
                <a:solidFill>
                  <a:srgbClr val="000000"/>
                </a:solidFill>
                <a:latin typeface="Montserrat"/>
              </a:rPr>
              <a:t>Privaatsus ei ole garanteeritud</a:t>
            </a:r>
          </a:p>
        </p:txBody>
      </p:sp>
      <p:sp>
        <p:nvSpPr>
          <p:cNvPr id="18" name="TextBox 18"/>
          <p:cNvSpPr txBox="1"/>
          <p:nvPr/>
        </p:nvSpPr>
        <p:spPr>
          <a:xfrm>
            <a:off x="9477582" y="5440357"/>
            <a:ext cx="6948190" cy="428625"/>
          </a:xfrm>
          <a:prstGeom prst="rect">
            <a:avLst/>
          </a:prstGeom>
        </p:spPr>
        <p:txBody>
          <a:bodyPr lIns="0" tIns="0" rIns="0" bIns="0" rtlCol="0" anchor="t">
            <a:spAutoFit/>
          </a:bodyPr>
          <a:lstStyle/>
          <a:p>
            <a:pPr algn="r">
              <a:lnSpc>
                <a:spcPts val="3480"/>
              </a:lnSpc>
              <a:spcBef>
                <a:spcPct val="0"/>
              </a:spcBef>
            </a:pPr>
            <a:r>
              <a:rPr lang="en-US" sz="2900">
                <a:solidFill>
                  <a:srgbClr val="000000"/>
                </a:solidFill>
                <a:latin typeface="Montserrat"/>
              </a:rPr>
              <a:t>Info võib olla välja mõeldud</a:t>
            </a:r>
          </a:p>
        </p:txBody>
      </p:sp>
      <p:sp>
        <p:nvSpPr>
          <p:cNvPr id="19" name="TextBox 19"/>
          <p:cNvSpPr txBox="1"/>
          <p:nvPr/>
        </p:nvSpPr>
        <p:spPr>
          <a:xfrm>
            <a:off x="9477582" y="6192832"/>
            <a:ext cx="6948190" cy="428625"/>
          </a:xfrm>
          <a:prstGeom prst="rect">
            <a:avLst/>
          </a:prstGeom>
        </p:spPr>
        <p:txBody>
          <a:bodyPr lIns="0" tIns="0" rIns="0" bIns="0" rtlCol="0" anchor="t">
            <a:spAutoFit/>
          </a:bodyPr>
          <a:lstStyle/>
          <a:p>
            <a:pPr algn="r">
              <a:lnSpc>
                <a:spcPts val="3480"/>
              </a:lnSpc>
              <a:spcBef>
                <a:spcPct val="0"/>
              </a:spcBef>
            </a:pPr>
            <a:r>
              <a:rPr lang="en-US" sz="2900">
                <a:solidFill>
                  <a:srgbClr val="000000"/>
                </a:solidFill>
                <a:latin typeface="Montserrat"/>
              </a:rPr>
              <a:t>Info võib olla keskpärane</a:t>
            </a:r>
          </a:p>
        </p:txBody>
      </p:sp>
      <p:grpSp>
        <p:nvGrpSpPr>
          <p:cNvPr id="20" name="Group 20"/>
          <p:cNvGrpSpPr/>
          <p:nvPr/>
        </p:nvGrpSpPr>
        <p:grpSpPr>
          <a:xfrm>
            <a:off x="16506321" y="5466526"/>
            <a:ext cx="373881" cy="37388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16506321" y="6183307"/>
            <a:ext cx="373881" cy="37388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600FE">
                    <a:alpha val="100000"/>
                  </a:srgbClr>
                </a:gs>
                <a:gs pos="25000">
                  <a:srgbClr val="C900FE">
                    <a:alpha val="100000"/>
                  </a:srgbClr>
                </a:gs>
                <a:gs pos="50000">
                  <a:srgbClr val="A136FF">
                    <a:alpha val="100000"/>
                  </a:srgbClr>
                </a:gs>
                <a:gs pos="75000">
                  <a:srgbClr val="5142F0">
                    <a:alpha val="100000"/>
                  </a:srgbClr>
                </a:gs>
                <a:gs pos="100000">
                  <a:srgbClr val="0033D9">
                    <a:alpha val="100000"/>
                  </a:srgbClr>
                </a:gs>
              </a:gsLst>
              <a:path path="circle">
                <a:fillToRect r="100000" b="100000"/>
              </a:path>
              <a:tileRect l="-100000" t="-100000"/>
            </a:gra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817</Words>
  <Application>Microsoft Office PowerPoint</Application>
  <PresentationFormat>Custom</PresentationFormat>
  <Paragraphs>128</Paragraphs>
  <Slides>21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Montserrat</vt:lpstr>
      <vt:lpstr>Montserrat Light Bold</vt:lpstr>
      <vt:lpstr>Calibri</vt:lpstr>
      <vt:lpstr>Arial</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Violet Professional Modern Technology Pitch Deck Presentation</dc:title>
  <dc:creator>Tomingas, Hanni</dc:creator>
  <cp:lastModifiedBy>Tomingas, Hanni</cp:lastModifiedBy>
  <cp:revision>16</cp:revision>
  <dcterms:created xsi:type="dcterms:W3CDTF">2006-08-16T00:00:00Z</dcterms:created>
  <dcterms:modified xsi:type="dcterms:W3CDTF">2024-02-26T16:24:01Z</dcterms:modified>
  <dc:identifier>DAF9VKjEibI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295cc1-d279-42ac-ab4d-3b0f4fece050_Enabled">
    <vt:lpwstr>true</vt:lpwstr>
  </property>
  <property fmtid="{D5CDD505-2E9C-101B-9397-08002B2CF9AE}" pid="3" name="MSIP_Label_a7295cc1-d279-42ac-ab4d-3b0f4fece050_SetDate">
    <vt:lpwstr>2024-02-25T17:11:36Z</vt:lpwstr>
  </property>
  <property fmtid="{D5CDD505-2E9C-101B-9397-08002B2CF9AE}" pid="4" name="MSIP_Label_a7295cc1-d279-42ac-ab4d-3b0f4fece050_Method">
    <vt:lpwstr>Standard</vt:lpwstr>
  </property>
  <property fmtid="{D5CDD505-2E9C-101B-9397-08002B2CF9AE}" pid="5" name="MSIP_Label_a7295cc1-d279-42ac-ab4d-3b0f4fece050_Name">
    <vt:lpwstr>FUJITSU-RESTRICTED​</vt:lpwstr>
  </property>
  <property fmtid="{D5CDD505-2E9C-101B-9397-08002B2CF9AE}" pid="6" name="MSIP_Label_a7295cc1-d279-42ac-ab4d-3b0f4fece050_SiteId">
    <vt:lpwstr>a19f121d-81e1-4858-a9d8-736e267fd4c7</vt:lpwstr>
  </property>
  <property fmtid="{D5CDD505-2E9C-101B-9397-08002B2CF9AE}" pid="7" name="MSIP_Label_a7295cc1-d279-42ac-ab4d-3b0f4fece050_ActionId">
    <vt:lpwstr>87cd8234-b8c0-4541-98da-ecd4d4bc5b2f</vt:lpwstr>
  </property>
  <property fmtid="{D5CDD505-2E9C-101B-9397-08002B2CF9AE}" pid="8" name="MSIP_Label_a7295cc1-d279-42ac-ab4d-3b0f4fece050_ContentBits">
    <vt:lpwstr>0</vt:lpwstr>
  </property>
</Properties>
</file>