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5"/>
    <p:sldMasterId id="2147483682" r:id="rId6"/>
  </p:sldMasterIdLst>
  <p:notesMasterIdLst>
    <p:notesMasterId r:id="rId14"/>
  </p:notesMasterIdLst>
  <p:sldIdLst>
    <p:sldId id="257" r:id="rId7"/>
    <p:sldId id="771" r:id="rId8"/>
    <p:sldId id="773" r:id="rId9"/>
    <p:sldId id="755" r:id="rId10"/>
    <p:sldId id="775" r:id="rId11"/>
    <p:sldId id="780" r:id="rId12"/>
    <p:sldId id="777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69E859-143E-CF1B-222C-0D5900F3E525}" name="Ketri Kupper" initials="KK" userId="S::Ketri.Kupper@sm.ee::14ce1e5d-8394-414a-a02e-4f5ff54de8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CC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48" autoAdjust="0"/>
  </p:normalViewPr>
  <p:slideViewPr>
    <p:cSldViewPr snapToGrid="0">
      <p:cViewPr varScale="1">
        <p:scale>
          <a:sx n="62" d="100"/>
          <a:sy n="62" d="100"/>
        </p:scale>
        <p:origin x="8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AF169-E10E-417A-B10F-1113EA987E14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 dirty="0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1B02E-9B8A-4682-B40E-0E7C3FEC1CB3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5407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3484B2-7D45-46A9-AA10-C2234E88C9BE}" type="slidenum">
              <a:rPr lang="et-EE" smtClean="0"/>
              <a:t>1</a:t>
            </a:fld>
            <a:endParaRPr lang="et-E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C0D123D-5BF0-4E04-8C5B-30EA06F14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86938B35-E070-49FD-9CEF-4F79AF1BC0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CB7FCCE-0098-4748-8F01-C6AC7A37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6BDCE48-44B2-4746-9701-F3DA3D5D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9223AAB-6114-412A-A3E5-9E8A8AD3E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4563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70C5C92-C04D-4467-B648-CBA2CC9C9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2C4CB7BE-8EAD-4FB2-98D1-DCBF9864D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242641A-A592-400F-B85E-021A7A17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7CB947A-203E-492C-B841-3321D274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4442156-1227-4448-AD68-9D43E42E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5340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B652D9DB-16DA-47D7-B660-2334798E5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4E4AB246-934E-4C90-8844-54B5DDC00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DE371BC-4262-46A8-8784-6476FB875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2B34AFB-E2DB-4D1F-849A-AB8A738B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5046AB0-74F6-45E7-A18E-9BE1D663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53087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ite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983486"/>
            <a:ext cx="12207738" cy="4874514"/>
          </a:xfrm>
          <a:prstGeom prst="rect">
            <a:avLst/>
          </a:prstGeom>
          <a:solidFill>
            <a:srgbClr val="006E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4703" y="2633968"/>
            <a:ext cx="6890835" cy="1084135"/>
          </a:xfrm>
        </p:spPr>
        <p:txBody>
          <a:bodyPr wrap="none">
            <a:noAutofit/>
          </a:bodyPr>
          <a:lstStyle>
            <a:lvl1pPr algn="l">
              <a:defRPr sz="4816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et-EE" dirty="0"/>
              <a:t>Kirjuta siia esitluse nimi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4703" y="3718103"/>
            <a:ext cx="8335698" cy="843762"/>
          </a:xfrm>
        </p:spPr>
        <p:txBody>
          <a:bodyPr wrap="none">
            <a:noAutofit/>
          </a:bodyPr>
          <a:lstStyle>
            <a:lvl1pPr marL="0" indent="0" algn="l">
              <a:buNone/>
              <a:defRPr sz="3612" baseline="0">
                <a:solidFill>
                  <a:schemeClr val="bg1">
                    <a:lumMod val="85000"/>
                  </a:schemeClr>
                </a:solidFill>
                <a:latin typeface="Arial Narrow" pitchFamily="34" charset="0"/>
              </a:defRPr>
            </a:lvl1pPr>
            <a:lvl2pPr marL="60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/>
              <a:t>Kirjuta siia esitluse alapealkiri</a:t>
            </a:r>
          </a:p>
        </p:txBody>
      </p:sp>
      <p:pic>
        <p:nvPicPr>
          <p:cNvPr id="9" name="Picture 8" descr="kolm lõvi_sinise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092" y="1043902"/>
            <a:ext cx="4765035" cy="685800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444703" y="6175476"/>
            <a:ext cx="7035321" cy="524378"/>
          </a:xfrm>
        </p:spPr>
        <p:txBody>
          <a:bodyPr wrap="none">
            <a:noAutofit/>
          </a:bodyPr>
          <a:lstStyle>
            <a:lvl1pPr>
              <a:buNone/>
              <a:defRPr sz="1806">
                <a:solidFill>
                  <a:schemeClr val="bg1"/>
                </a:solidFill>
              </a:defRPr>
            </a:lvl1pPr>
          </a:lstStyle>
          <a:p>
            <a:pPr lvl="0"/>
            <a:r>
              <a:rPr lang="et-EE" dirty="0"/>
              <a:t>Koht, kuupäev (Tallinnas, 1.01.2019)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444703" y="5492342"/>
            <a:ext cx="7007587" cy="289103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Ametinimetus/Struktuuriüksuse nimetus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1444703" y="5019314"/>
            <a:ext cx="7007587" cy="433405"/>
          </a:xfrm>
        </p:spPr>
        <p:txBody>
          <a:bodyPr wrap="none">
            <a:noAutofit/>
          </a:bodyPr>
          <a:lstStyle>
            <a:lvl1pPr>
              <a:buNone/>
              <a:defRPr sz="2408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t-EE" dirty="0"/>
              <a:t>Ettekandja Eesnimi Perekonnanimi</a:t>
            </a:r>
            <a:endParaRPr lang="en-US" dirty="0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B28BD73D-9C53-4150-8D0B-1118E835BA6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03" y="321226"/>
            <a:ext cx="3611759" cy="144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45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otsmin_3lovi_est.png">
            <a:extLst>
              <a:ext uri="{FF2B5EF4-FFF2-40B4-BE49-F238E27FC236}">
                <a16:creationId xmlns:a16="http://schemas.microsoft.com/office/drawing/2014/main" id="{895FB71B-1408-D356-58EB-1B3F5F882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34" y="261939"/>
            <a:ext cx="3841751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0488" y="2130426"/>
            <a:ext cx="103632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t-EE"/>
              <a:t>Muutke tiitli laadi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0488" y="3886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laadi muutmiseks</a:t>
            </a:r>
            <a:endParaRPr lang="en-GB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3EE542-6B79-5578-A6AE-B007E147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oboto Regular"/>
                <a:cs typeface="Roboto Regular"/>
              </a:defRPr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2B5423-BD0B-3702-985F-761AFBA13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067B52-B3A1-500F-762D-01C05966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1D0EF-9B4C-4A96-B2E9-9066912890FB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175100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4594C-636D-E6A8-1FD3-D148FF06E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23DB9-78F8-AF7A-2B5C-A22FA1C1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397B8-5196-C501-68E6-250B585A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4EA32-BE8B-4DFA-9AE2-B020E932779F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3694563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A19F9-A037-ED3F-0280-5F08B3EC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55020-4A49-AB23-61A6-99B807BB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EB273-86FC-D654-C904-3BAF0C3C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C390-41DE-46DC-A7B5-02C2551A026C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1400015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58F77A-BF2A-075A-06F3-45259BE8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20A4B-B984-B884-B4F7-1044CC42A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547306-A450-B7EE-A93E-D70E6477C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D39EB-0523-445E-8C95-2D6E7C38BF78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2351640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A913C9D-4B41-149F-F20A-EB843000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ADE0C8-4D08-DAAD-861F-4DA15993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2656C09-EC26-6E26-BC10-04AF76A88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ABCA5-F568-48F3-B129-59518BF732F0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2435490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B99CE54-CEA6-E258-B705-E5D8A34BD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FF6AEE-A86C-C633-10D8-88E3F377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C5FFA4B-82F2-1DE4-FD74-7163CEF5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F5956-1951-4556-A4DD-5256AACA387D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3922328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5333C2-6FE4-8707-E38E-218ADE797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4D1FB2-6F15-9A72-63C4-F6B4A3922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2DD99D-741E-67E5-C328-7B26D1A88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23C5E-DF88-4A10-8C87-09B3CFDF0F91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149223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4948496-18B5-4DA9-905A-431FEAE4C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0A05CBF-DC81-43E0-897E-909EBB05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31B4B6D-9B65-4708-B9A8-199A87A64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EAAA938-A29C-4B2F-A0CE-FB9797906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BFA9A68-7931-4672-B1CC-8487C9BA1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783108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CBB200-402C-0A22-82A9-AAFE301BE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801B3A-EE0D-711E-69F6-2C889659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30E1B6-CBD3-9553-38AB-EC463C0B3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872F3-0938-4D01-8104-772AF8D85B1B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3608700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t-EE" noProof="0" dirty="0"/>
              <a:t>Pildi lisamiseks klõpsake ikooni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E82396-8F31-34C9-3A57-DB25DEE4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AD1C64-8F31-D299-BE87-55CDE202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1BDB11-8CE7-99DF-E9F1-9EC18DD3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E1F7B-1EBD-44B1-B999-7B21D5AA6BFA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1382259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CD36A-8837-47E9-C958-21C7A5D7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6F519-D40A-E387-AB35-56939E1D6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C8F69-E660-156D-2010-713C397F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0DBC6-6752-4389-8BCF-A0E282DD5696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25134186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t-EE"/>
              <a:t>Muutke tiitli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23E71-A4AA-95D9-2EF6-E4654DF6D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81DBA-011C-5CC1-7718-DE75E8BC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638F8-C2A4-37DB-C05F-E98A10C1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C5B03-96AE-46D1-928E-92A32FB2E22A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346965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37DCD2D-3BE6-483A-B713-C6AF716C3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8831A67-0BD0-4507-B302-E7B0E289B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7FC4B96-7204-4B7E-91E0-7AD5D40B1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86B3DB0-BF7A-480B-915C-E3EAFF29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9260EF2-F652-4DA9-A721-7ADAE476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64908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E8B8213-751F-48F6-AC02-328A825D0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91BA625-AD31-440F-A05D-11009E779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3AAAE4F1-E955-4B8E-AF26-64B84701B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41EDEE2F-0C84-414B-BF2C-500E1D736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0864075-E530-4E15-BFCF-18A25C285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DF37840-802E-4D5E-8BCC-C6D4A6FC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6120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CDEF074-99F3-4456-A3FF-729F3DA8D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552DD876-3789-4E77-BD15-F4732BC5F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12585E22-D708-4CE3-BB95-B81CA751F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4E5C9B72-1DE1-4C68-BAB5-82E55CD0C8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DB4DCE25-368F-4DCB-8AF9-E87B77E38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1099BE80-BBEC-4CFB-B969-FF7881A1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9CF09FEF-493E-42EC-9B18-2A091CE0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F287EF8A-EBE7-4FB6-9027-47E9E7DF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9658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456D4E2-A383-4176-BFFE-AD81D01F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E8D1A9FA-D01E-458C-A160-F286B2B81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8F1A3594-783D-4870-8D87-3B0BE196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A584F09C-8B5E-451F-89CD-6B78933D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6122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6063DBFE-FAB5-45C1-949A-9BE929608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3EDABFCC-2612-47D3-85F9-8CCFD2F38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483C073C-0014-4EA6-A510-332D891B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2184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D9249D6-228A-400A-94BE-20ECD3E35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0C2BE24-57A7-454E-987E-B54C5442C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077205A4-61C1-4B0A-9AD5-6F1BF594A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740C9B7-86A0-4FFD-8F6F-C11204F89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9F55CF25-022D-4A34-86C7-3DB0BE38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11571CD4-5743-4AE5-B12C-10364EF7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730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3C4EC8C-3849-4471-BF32-8BE26AF9B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21532879-32CA-4AAF-B711-218F77738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 dirty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9F507B4D-6728-4767-B0ED-019438F53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D2B5D0D3-F041-4E9B-9576-B1AB4DBA4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BC6BF19-BD24-4C49-B56D-7482A2D49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C9C8A63-3BDC-463C-9EFF-7F5105D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2959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E3486A6D-E5EE-4BB3-AC77-F44388BE9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4CCDE8B-27FB-433F-81C0-DAF02852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39A8D39-D54A-49E3-87E5-1094CED25E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8DEF3-5098-4208-AA45-87590B2960E6}" type="datetimeFigureOut">
              <a:rPr lang="et-EE" smtClean="0"/>
              <a:t>02.03.2023</a:t>
            </a:fld>
            <a:endParaRPr lang="et-EE" dirty="0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1F4A785-F283-43B5-A0C5-CDFA942C8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dirty="0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D4A8A2E-5CE2-45E7-8457-249013C59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AB17-C5E1-4C07-9AA4-ECBE7089834A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6034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0E0E8CF-BB20-7290-A525-1994B148E92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/>
              <a:t>Muutke tiitli laadi</a:t>
            </a:r>
            <a:endParaRPr lang="en-GB" altLang="et-E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6672971-F760-16BD-70A5-247A2AAA91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/>
              <a:t>Muutke teksti laade</a:t>
            </a:r>
          </a:p>
          <a:p>
            <a:pPr lvl="1"/>
            <a:r>
              <a:rPr lang="et-EE" altLang="et-EE"/>
              <a:t>Teine tase</a:t>
            </a:r>
          </a:p>
          <a:p>
            <a:pPr lvl="2"/>
            <a:r>
              <a:rPr lang="et-EE" altLang="et-EE"/>
              <a:t>Kolmas tase</a:t>
            </a:r>
          </a:p>
          <a:p>
            <a:pPr lvl="3"/>
            <a:r>
              <a:rPr lang="et-EE" altLang="et-EE"/>
              <a:t>Neljas tase</a:t>
            </a:r>
          </a:p>
          <a:p>
            <a:pPr lvl="4"/>
            <a:r>
              <a:rPr lang="et-EE" altLang="et-EE"/>
              <a:t>Viies tase</a:t>
            </a:r>
            <a:endParaRPr lang="en-GB" alt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F3613-97BF-343A-2DDA-BC882EE90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r>
              <a:rPr lang="et-EE" dirty="0"/>
              <a:t>19.11.2014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DB455-5C78-842D-821D-B32CD6485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38D4A-D5C0-B5A6-082F-ADBCC0FD3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Roboto Regular" pitchFamily="2" charset="0"/>
                <a:cs typeface="Roboto Regular" pitchFamily="2" charset="0"/>
              </a:defRPr>
            </a:lvl1pPr>
          </a:lstStyle>
          <a:p>
            <a:pPr>
              <a:defRPr/>
            </a:pPr>
            <a:fld id="{1E9BCC9E-8184-4616-92CB-646EC50A6D9B}" type="slidenum">
              <a:rPr lang="en-GB" altLang="et-EE"/>
              <a:pPr>
                <a:defRPr/>
              </a:pPr>
              <a:t>‹#›</a:t>
            </a:fld>
            <a:endParaRPr lang="en-GB" altLang="et-EE" dirty="0"/>
          </a:p>
        </p:txBody>
      </p:sp>
    </p:spTree>
    <p:extLst>
      <p:ext uri="{BB962C8B-B14F-4D97-AF65-F5344CB8AC3E}">
        <p14:creationId xmlns:p14="http://schemas.microsoft.com/office/powerpoint/2010/main" val="319793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Regular"/>
          <a:ea typeface="Roboto Regular"/>
          <a:cs typeface="Roboto Regular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/>
          <a:ea typeface="Roboto Regular"/>
          <a:cs typeface="Roboto Regular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 Regular"/>
          <a:ea typeface="Roboto Regular"/>
          <a:cs typeface="Roboto Regular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Roboto Regular"/>
          <a:ea typeface="Roboto Regular"/>
          <a:cs typeface="Roboto Regular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Regular"/>
          <a:ea typeface="Roboto Regular"/>
          <a:cs typeface="Roboto Regular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Roboto Regular"/>
          <a:ea typeface="Roboto Regular"/>
          <a:cs typeface="Roboto Regular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Roboto Regular"/>
          <a:ea typeface="Roboto Regular"/>
          <a:cs typeface="Robo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8D4D9.145DC13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image" Target="cid:image002.png@01D8D4D9.145DC130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4000" dirty="0">
                <a:latin typeface="Roboto" panose="02000000000000000000" pitchFamily="2" charset="0"/>
                <a:ea typeface="Roboto" panose="02000000000000000000" pitchFamily="2" charset="0"/>
              </a:rPr>
              <a:t>Eestkoste. Hooldereform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t-EE" dirty="0"/>
              <a:t>ELVL, 02.03.2023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t-EE" dirty="0"/>
              <a:t>h</a:t>
            </a:r>
            <a:r>
              <a:rPr lang="et-EE"/>
              <a:t>oolekande </a:t>
            </a:r>
            <a:r>
              <a:rPr lang="et-EE" dirty="0"/>
              <a:t>ja sotsiaalse kaasatuse osakonna nõunik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/>
              <a:t>Meeli Tuubel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l: paremnool 3">
            <a:extLst>
              <a:ext uri="{FF2B5EF4-FFF2-40B4-BE49-F238E27FC236}">
                <a16:creationId xmlns:a16="http://schemas.microsoft.com/office/drawing/2014/main" id="{336267DB-C782-49B7-9946-70BCE2B7EED5}"/>
              </a:ext>
            </a:extLst>
          </p:cNvPr>
          <p:cNvSpPr/>
          <p:nvPr/>
        </p:nvSpPr>
        <p:spPr>
          <a:xfrm>
            <a:off x="6441897" y="5798585"/>
            <a:ext cx="462337" cy="2220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7FB2907B-737F-467C-B941-4B175A790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1729" y="1411968"/>
            <a:ext cx="12192000" cy="5089071"/>
          </a:xfrm>
          <a:prstGeom prst="rect">
            <a:avLst/>
          </a:prstGeom>
        </p:spPr>
      </p:pic>
      <p:sp>
        <p:nvSpPr>
          <p:cNvPr id="10" name="Pealkiri 1">
            <a:extLst>
              <a:ext uri="{FF2B5EF4-FFF2-40B4-BE49-F238E27FC236}">
                <a16:creationId xmlns:a16="http://schemas.microsoft.com/office/drawing/2014/main" id="{2E74E964-5D88-48AF-8F6C-9F5D49672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257" y="76591"/>
            <a:ext cx="10515600" cy="1325563"/>
          </a:xfrm>
        </p:spPr>
        <p:txBody>
          <a:bodyPr/>
          <a:lstStyle/>
          <a:p>
            <a:r>
              <a:rPr lang="et-EE" b="1" dirty="0">
                <a:solidFill>
                  <a:srgbClr val="0070C0"/>
                </a:solidFill>
              </a:rPr>
              <a:t>sm.ee/hooldereform </a:t>
            </a:r>
          </a:p>
        </p:txBody>
      </p:sp>
    </p:spTree>
    <p:extLst>
      <p:ext uri="{BB962C8B-B14F-4D97-AF65-F5344CB8AC3E}">
        <p14:creationId xmlns:p14="http://schemas.microsoft.com/office/powerpoint/2010/main" val="152804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AB2DA41-A30C-4F9F-8EA3-0507945B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rgbClr val="0070C0"/>
                </a:solidFill>
              </a:rPr>
              <a:t>Kontakti loomine teenusesaajaga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222F08F-C4B3-4C90-AA70-45698C8D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Proaktiivne lähenemine</a:t>
            </a:r>
          </a:p>
          <a:p>
            <a:r>
              <a:rPr lang="et-EE" dirty="0"/>
              <a:t>KOV võtab nimekirja STAR päringuga</a:t>
            </a:r>
          </a:p>
          <a:p>
            <a:r>
              <a:rPr lang="et-EE" dirty="0"/>
              <a:t>Hooldusvajadust ja abivajadust iseloomustavaid andmeid ei asu hindama enne, kui inimeselt on soov/nõusolek hoolduskulude katmiseks</a:t>
            </a:r>
          </a:p>
          <a:p>
            <a:r>
              <a:rPr lang="et-EE" dirty="0"/>
              <a:t>NB! Ei ole isikuandmete töötlemise nõusolek. Isikuandmete kaitse </a:t>
            </a:r>
            <a:r>
              <a:rPr lang="et-EE" dirty="0" err="1"/>
              <a:t>üldmäärus</a:t>
            </a:r>
            <a:r>
              <a:rPr lang="et-EE" dirty="0"/>
              <a:t> ja isikuandmete töötlemise õiguslikud alused - avaliku võimu teostamine. Nõusolek on eksitav, lubamatu </a:t>
            </a:r>
            <a:r>
              <a:rPr lang="et-EE" dirty="0" err="1"/>
              <a:t>topeltalus</a:t>
            </a:r>
            <a:endParaRPr lang="et-EE" dirty="0"/>
          </a:p>
          <a:p>
            <a:r>
              <a:rPr lang="et-EE" dirty="0"/>
              <a:t>Inimese tahe: kas kirjalik avaldus, raskuste korral suulise avalduse protokollimine</a:t>
            </a:r>
          </a:p>
        </p:txBody>
      </p:sp>
    </p:spTree>
    <p:extLst>
      <p:ext uri="{BB962C8B-B14F-4D97-AF65-F5344CB8AC3E}">
        <p14:creationId xmlns:p14="http://schemas.microsoft.com/office/powerpoint/2010/main" val="428795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E80F0E3-5169-E641-F69C-B8F3CE84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60312"/>
            <a:ext cx="10972800" cy="1143000"/>
          </a:xfrm>
        </p:spPr>
        <p:txBody>
          <a:bodyPr/>
          <a:lstStyle/>
          <a:p>
            <a:r>
              <a:rPr lang="et-EE" b="1" dirty="0">
                <a:latin typeface="+mj-lt"/>
              </a:rPr>
              <a:t>Kuidas KOVid leiavad oma inimesed ülesse?</a:t>
            </a:r>
          </a:p>
        </p:txBody>
      </p:sp>
      <p:sp>
        <p:nvSpPr>
          <p:cNvPr id="3" name="Slaidinumbri kohatäide 2">
            <a:extLst>
              <a:ext uri="{FF2B5EF4-FFF2-40B4-BE49-F238E27FC236}">
                <a16:creationId xmlns:a16="http://schemas.microsoft.com/office/drawing/2014/main" id="{D87284AA-CED5-A456-5A6B-75FE792D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F5956-1951-4556-A4DD-5256AACA387D}" type="slidenum">
              <a:rPr lang="en-GB" altLang="et-EE" smtClean="0"/>
              <a:pPr>
                <a:defRPr/>
              </a:pPr>
              <a:t>4</a:t>
            </a:fld>
            <a:endParaRPr lang="en-GB" altLang="et-E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FF5B78-FC4A-65CB-DC65-379932F41187}"/>
              </a:ext>
            </a:extLst>
          </p:cNvPr>
          <p:cNvSpPr txBox="1"/>
          <p:nvPr/>
        </p:nvSpPr>
        <p:spPr>
          <a:xfrm>
            <a:off x="336025" y="655140"/>
            <a:ext cx="10678547" cy="5091394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algn="just">
              <a:lnSpc>
                <a:spcPct val="105000"/>
              </a:lnSpc>
              <a:spcAft>
                <a:spcPts val="800"/>
              </a:spcAft>
            </a:pPr>
            <a:endParaRPr lang="et-EE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t-E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 päring</a:t>
            </a:r>
            <a:r>
              <a:rPr lang="et-E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üldhooldusel</a:t>
            </a:r>
            <a:r>
              <a:rPr lang="et-E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olevate inimeste</a:t>
            </a:r>
            <a:r>
              <a:rPr lang="et-E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kohta: </a:t>
            </a: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AutoNum type="arabicParenR"/>
            </a:pPr>
            <a:r>
              <a:rPr lang="et-E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 territooriumil olevate </a:t>
            </a:r>
            <a:r>
              <a:rPr lang="et-E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üldhooldekodude</a:t>
            </a:r>
            <a:r>
              <a:rPr lang="et-E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kliendid registreeritud elukoha järgi </a:t>
            </a:r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AutoNum type="arabicParenR"/>
            </a:pPr>
            <a:r>
              <a:rPr lang="et-E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 elanike registrisse kantud üldhooldusteenust saavad kliendid </a:t>
            </a:r>
            <a:r>
              <a:rPr lang="et-E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üle Eesti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arenR"/>
            </a:pPr>
            <a:endParaRPr lang="et-E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t-EE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Päringu väljund on Excelis</a:t>
            </a:r>
            <a:r>
              <a:rPr lang="et-EE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nii teenusesaajad</a:t>
            </a:r>
            <a:r>
              <a:rPr lang="et-E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keda KOV on STARis teenusele määranud</a:t>
            </a:r>
            <a:r>
              <a:rPr lang="et-E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kui ka need, </a:t>
            </a:r>
            <a:r>
              <a:rPr lang="et-E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keda  on STARi sisestanud </a:t>
            </a:r>
            <a:r>
              <a:rPr lang="et-EE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üldhooldekodu</a:t>
            </a:r>
            <a:endParaRPr lang="et-EE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t-E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arenR"/>
            </a:pPr>
            <a:endParaRPr lang="et-E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lt 6">
            <a:extLst>
              <a:ext uri="{FF2B5EF4-FFF2-40B4-BE49-F238E27FC236}">
                <a16:creationId xmlns:a16="http://schemas.microsoft.com/office/drawing/2014/main" id="{0871BC06-8F98-D0B8-2E2D-A58416C89F29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748" y="1456149"/>
            <a:ext cx="6292689" cy="279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lt 7">
            <a:extLst>
              <a:ext uri="{FF2B5EF4-FFF2-40B4-BE49-F238E27FC236}">
                <a16:creationId xmlns:a16="http://schemas.microsoft.com/office/drawing/2014/main" id="{254AC0EC-07D3-EE9E-5117-798B34434301}"/>
              </a:ext>
            </a:extLst>
          </p:cNvPr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5" y="5126805"/>
            <a:ext cx="11519950" cy="1010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461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idinumbri kohatäide 2">
            <a:extLst>
              <a:ext uri="{FF2B5EF4-FFF2-40B4-BE49-F238E27FC236}">
                <a16:creationId xmlns:a16="http://schemas.microsoft.com/office/drawing/2014/main" id="{87FDDCE1-BCFE-429D-AF7F-5160DF33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F5956-1951-4556-A4DD-5256AACA387D}" type="slidenum">
              <a:rPr lang="en-GB" altLang="et-EE" smtClean="0"/>
              <a:pPr>
                <a:defRPr/>
              </a:pPr>
              <a:t>5</a:t>
            </a:fld>
            <a:endParaRPr lang="en-GB" altLang="et-EE" dirty="0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F0411373-8B05-4020-81CC-37848302A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4" y="114300"/>
            <a:ext cx="10003549" cy="66309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D856F4-B447-4279-A4C0-089C4EA56EED}"/>
              </a:ext>
            </a:extLst>
          </p:cNvPr>
          <p:cNvSpPr txBox="1"/>
          <p:nvPr/>
        </p:nvSpPr>
        <p:spPr>
          <a:xfrm>
            <a:off x="611897" y="3451910"/>
            <a:ext cx="16816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dirty="0">
                <a:solidFill>
                  <a:srgbClr val="0070C0"/>
                </a:solidFill>
              </a:rPr>
              <a:t>STAR päringu teenuse osutaja vaade</a:t>
            </a:r>
          </a:p>
          <a:p>
            <a:endParaRPr lang="et-EE" b="1" dirty="0">
              <a:solidFill>
                <a:srgbClr val="0070C0"/>
              </a:solidFill>
            </a:endParaRPr>
          </a:p>
          <a:p>
            <a:r>
              <a:rPr lang="et-EE" b="1" dirty="0">
                <a:solidFill>
                  <a:srgbClr val="0070C0"/>
                </a:solidFill>
              </a:rPr>
              <a:t>puuduva elukohaga elanikud</a:t>
            </a:r>
          </a:p>
        </p:txBody>
      </p:sp>
    </p:spTree>
    <p:extLst>
      <p:ext uri="{BB962C8B-B14F-4D97-AF65-F5344CB8AC3E}">
        <p14:creationId xmlns:p14="http://schemas.microsoft.com/office/powerpoint/2010/main" val="414264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AB2DA41-A30C-4F9F-8EA3-0507945B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rgbClr val="0070C0"/>
                </a:solidFill>
              </a:rPr>
              <a:t>Kui ei ole võimeline tahet väljendama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222F08F-C4B3-4C90-AA70-45698C8D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Eestkoste seadmise vältimine</a:t>
            </a:r>
          </a:p>
          <a:p>
            <a:r>
              <a:rPr lang="et-EE" dirty="0"/>
              <a:t>Puuetega inimeste õiguste konventsioon ja eestkostete kaotamise ootus Eestile, toetatud otsuse süsteem</a:t>
            </a:r>
          </a:p>
          <a:p>
            <a:r>
              <a:rPr lang="et-EE" dirty="0"/>
              <a:t>Perekonnaseadus: eestkoste ei ole vajalik, kui täisealise huve saab kaitsta volituse andmise ning perekonnaliikmete või muude abiliste kaudu</a:t>
            </a:r>
          </a:p>
          <a:p>
            <a:r>
              <a:rPr lang="et-EE" dirty="0"/>
              <a:t>Eeldatava tahte positiivne tõlgendamine – välja selgitada lähedaste seisukoht, hoolekandeasutuse töötaja arvamus, KOV seisukoht, mis oleks inimese eeldatav soov</a:t>
            </a:r>
          </a:p>
        </p:txBody>
      </p:sp>
    </p:spTree>
    <p:extLst>
      <p:ext uri="{BB962C8B-B14F-4D97-AF65-F5344CB8AC3E}">
        <p14:creationId xmlns:p14="http://schemas.microsoft.com/office/powerpoint/2010/main" val="238755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numbri kohatäide 1">
            <a:extLst>
              <a:ext uri="{FF2B5EF4-FFF2-40B4-BE49-F238E27FC236}">
                <a16:creationId xmlns:a16="http://schemas.microsoft.com/office/drawing/2014/main" id="{74A89567-CC41-4402-B38B-117E288CC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23C5E-DF88-4A10-8C87-09B3CFDF0F91}" type="slidenum">
              <a:rPr lang="en-GB" altLang="et-EE" smtClean="0"/>
              <a:pPr>
                <a:defRPr/>
              </a:pPr>
              <a:t>7</a:t>
            </a:fld>
            <a:endParaRPr lang="en-GB" altLang="et-E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58279B-9173-4A8B-B5C8-1523FE2758FD}"/>
              </a:ext>
            </a:extLst>
          </p:cNvPr>
          <p:cNvSpPr txBox="1"/>
          <p:nvPr/>
        </p:nvSpPr>
        <p:spPr>
          <a:xfrm>
            <a:off x="3047144" y="1951726"/>
            <a:ext cx="60977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t-EE" altLang="et-E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Roboto Regular" pitchFamily="2" charset="0"/>
              </a:rPr>
              <a:t>Aitäh!</a:t>
            </a:r>
            <a:br>
              <a:rPr kumimoji="0" lang="et-EE" altLang="et-E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</a:br>
            <a:br>
              <a:rPr kumimoji="0" lang="et-EE" altLang="et-E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</a:br>
            <a:r>
              <a:rPr kumimoji="0" lang="et-EE" altLang="et-E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  <a:t>Küsimused</a:t>
            </a:r>
            <a:br>
              <a:rPr kumimoji="0" lang="et-EE" altLang="et-E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</a:br>
            <a:br>
              <a:rPr kumimoji="0" lang="et-EE" altLang="et-EE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</a:br>
            <a:r>
              <a:rPr lang="et-EE" altLang="et-EE" sz="3200" dirty="0" err="1">
                <a:solidFill>
                  <a:srgbClr val="0070C0"/>
                </a:solidFill>
                <a:latin typeface="Roboto Regular" pitchFamily="2" charset="0"/>
                <a:ea typeface="+mj-ea"/>
                <a:cs typeface="Roboto Regular" pitchFamily="2" charset="0"/>
              </a:rPr>
              <a:t>meeli.tuubel</a:t>
            </a:r>
            <a:r>
              <a:rPr kumimoji="0" lang="et-EE" altLang="et-EE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Roboto Regular" pitchFamily="2" charset="0"/>
                <a:ea typeface="+mj-ea"/>
                <a:cs typeface="Roboto Regular" pitchFamily="2" charset="0"/>
              </a:rPr>
              <a:t>@sm.ee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6113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esentation1">
  <a:themeElements>
    <a:clrScheme name="Elementaarn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F7799B0CFE894F884EAB1620C1FEAE" ma:contentTypeVersion="2" ma:contentTypeDescription="Loo uus dokument" ma:contentTypeScope="" ma:versionID="12ab0deec7cfeb1a6194993120018c0a">
  <xsd:schema xmlns:xsd="http://www.w3.org/2001/XMLSchema" xmlns:xs="http://www.w3.org/2001/XMLSchema" xmlns:p="http://schemas.microsoft.com/office/2006/metadata/properties" xmlns:ns2="aff8a95a-bdca-4bd1-9f28-df5ebd643b89" targetNamespace="http://schemas.microsoft.com/office/2006/metadata/properties" ma:root="true" ma:fieldsID="04d8bede78221c15ddfa129f066c6426" ns2:_="">
    <xsd:import namespace="aff8a95a-bdca-4bd1-9f28-df5ebd643b8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f8a95a-bdca-4bd1-9f28-df5ebd643b8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di ID väärtus" ma:description="Sellele üksusele määratud dokumendi ID väärtus." ma:internalName="_dlc_DocId" ma:readOnly="true">
      <xsd:simpleType>
        <xsd:restriction base="dms:Text"/>
      </xsd:simpleType>
    </xsd:element>
    <xsd:element name="_dlc_DocIdUrl" ma:index="9" nillable="true" ma:displayName="Dokumendi ID" ma:description="Püsilink sellele dokumendile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Ühiskasutuse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ff8a95a-bdca-4bd1-9f28-df5ebd643b89">HXU5DPSK444F-947444548-14767</_dlc_DocId>
    <_dlc_DocIdUrl xmlns="aff8a95a-bdca-4bd1-9f28-df5ebd643b89">
      <Url>https://kontor.rik.ee/sm/_layouts/15/DocIdRedir.aspx?ID=HXU5DPSK444F-947444548-14767</Url>
      <Description>HXU5DPSK444F-947444548-14767</Description>
    </_dlc_DocIdUrl>
  </documentManagement>
</p:properties>
</file>

<file path=customXml/itemProps1.xml><?xml version="1.0" encoding="utf-8"?>
<ds:datastoreItem xmlns:ds="http://schemas.openxmlformats.org/officeDocument/2006/customXml" ds:itemID="{BAD625EC-BDE5-4F5A-997A-32C974D1F41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643ACEB-E9E9-4CE1-BE33-E23128338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63C1B6-39DB-4670-B499-2811B80C9D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f8a95a-bdca-4bd1-9f28-df5ebd643b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5BA77ED-AE0C-49AD-A89D-6BFE99B39CA9}">
  <ds:schemaRefs>
    <ds:schemaRef ds:uri="http://schemas.microsoft.com/office/infopath/2007/PartnerControls"/>
    <ds:schemaRef ds:uri="aff8a95a-bdca-4bd1-9f28-df5ebd643b89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8543</TotalTime>
  <Words>230</Words>
  <Application>Microsoft Office PowerPoint</Application>
  <PresentationFormat>Laiekraan</PresentationFormat>
  <Paragraphs>32</Paragraphs>
  <Slides>7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7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Roboto</vt:lpstr>
      <vt:lpstr>Roboto Condensed</vt:lpstr>
      <vt:lpstr>Roboto Regular</vt:lpstr>
      <vt:lpstr>Office'i kujundus</vt:lpstr>
      <vt:lpstr>1_Presentation1</vt:lpstr>
      <vt:lpstr>Eestkoste. Hooldereform</vt:lpstr>
      <vt:lpstr>sm.ee/hooldereform </vt:lpstr>
      <vt:lpstr>Kontakti loomine teenusesaajaga</vt:lpstr>
      <vt:lpstr>Kuidas KOVid leiavad oma inimesed ülesse?</vt:lpstr>
      <vt:lpstr>PowerPointi esitlus</vt:lpstr>
      <vt:lpstr>Kui ei ole võimeline tahet väljendama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PIKAAJALINE HOOLDUS</dc:title>
  <dc:creator>Meeli Tuubel</dc:creator>
  <cp:lastModifiedBy>Meeli Tuubel</cp:lastModifiedBy>
  <cp:revision>155</cp:revision>
  <dcterms:created xsi:type="dcterms:W3CDTF">2022-07-28T23:36:47Z</dcterms:created>
  <dcterms:modified xsi:type="dcterms:W3CDTF">2023-03-02T09:41:00Z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0x01010079F7799B0CFE894F884EAB1620C1FEAE</vt:lpwstr>
  </property>
  <property fmtid="{D5CDD505-2E9C-101B-9397-08002B2CF9AE}" pid="3" name="_dlc_DocIdItemGuid">
    <vt:lpwstr>68a7a737-d97a-4035-b77e-df46ffc7be41</vt:lpwstr>
  </property>
</Properties>
</file>